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696" r:id="rId2"/>
  </p:sldMasterIdLst>
  <p:notesMasterIdLst>
    <p:notesMasterId r:id="rId224"/>
  </p:notesMasterIdLst>
  <p:handoutMasterIdLst>
    <p:handoutMasterId r:id="rId225"/>
  </p:handoutMasterIdLst>
  <p:sldIdLst>
    <p:sldId id="571" r:id="rId3"/>
    <p:sldId id="257" r:id="rId4"/>
    <p:sldId id="276" r:id="rId5"/>
    <p:sldId id="256" r:id="rId6"/>
    <p:sldId id="472" r:id="rId7"/>
    <p:sldId id="278" r:id="rId8"/>
    <p:sldId id="280" r:id="rId9"/>
    <p:sldId id="281" r:id="rId10"/>
    <p:sldId id="282" r:id="rId11"/>
    <p:sldId id="283" r:id="rId12"/>
    <p:sldId id="284" r:id="rId13"/>
    <p:sldId id="473" r:id="rId14"/>
    <p:sldId id="285" r:id="rId15"/>
    <p:sldId id="286" r:id="rId16"/>
    <p:sldId id="287" r:id="rId17"/>
    <p:sldId id="288" r:id="rId18"/>
    <p:sldId id="289" r:id="rId19"/>
    <p:sldId id="290" r:id="rId20"/>
    <p:sldId id="291" r:id="rId21"/>
    <p:sldId id="474" r:id="rId22"/>
    <p:sldId id="293" r:id="rId23"/>
    <p:sldId id="475" r:id="rId24"/>
    <p:sldId id="476" r:id="rId25"/>
    <p:sldId id="292" r:id="rId26"/>
    <p:sldId id="294" r:id="rId27"/>
    <p:sldId id="295" r:id="rId28"/>
    <p:sldId id="296" r:id="rId29"/>
    <p:sldId id="265" r:id="rId30"/>
    <p:sldId id="297" r:id="rId31"/>
    <p:sldId id="309" r:id="rId32"/>
    <p:sldId id="299" r:id="rId33"/>
    <p:sldId id="479" r:id="rId34"/>
    <p:sldId id="300" r:id="rId35"/>
    <p:sldId id="301" r:id="rId36"/>
    <p:sldId id="302" r:id="rId37"/>
    <p:sldId id="303" r:id="rId38"/>
    <p:sldId id="304" r:id="rId39"/>
    <p:sldId id="305" r:id="rId40"/>
    <p:sldId id="270" r:id="rId41"/>
    <p:sldId id="480" r:id="rId42"/>
    <p:sldId id="481" r:id="rId43"/>
    <p:sldId id="482" r:id="rId44"/>
    <p:sldId id="580" r:id="rId45"/>
    <p:sldId id="581" r:id="rId46"/>
    <p:sldId id="582" r:id="rId47"/>
    <p:sldId id="583" r:id="rId48"/>
    <p:sldId id="314" r:id="rId49"/>
    <p:sldId id="315" r:id="rId50"/>
    <p:sldId id="486" r:id="rId51"/>
    <p:sldId id="316" r:id="rId52"/>
    <p:sldId id="487" r:id="rId53"/>
    <p:sldId id="317" r:id="rId54"/>
    <p:sldId id="318" r:id="rId55"/>
    <p:sldId id="319" r:id="rId56"/>
    <p:sldId id="320" r:id="rId57"/>
    <p:sldId id="585" r:id="rId58"/>
    <p:sldId id="586" r:id="rId59"/>
    <p:sldId id="587" r:id="rId60"/>
    <p:sldId id="588" r:id="rId61"/>
    <p:sldId id="491" r:id="rId62"/>
    <p:sldId id="326" r:id="rId63"/>
    <p:sldId id="327" r:id="rId64"/>
    <p:sldId id="328" r:id="rId65"/>
    <p:sldId id="329" r:id="rId66"/>
    <p:sldId id="330" r:id="rId67"/>
    <p:sldId id="331" r:id="rId68"/>
    <p:sldId id="590" r:id="rId69"/>
    <p:sldId id="591" r:id="rId70"/>
    <p:sldId id="592" r:id="rId71"/>
    <p:sldId id="593" r:id="rId72"/>
    <p:sldId id="594" r:id="rId73"/>
    <p:sldId id="337" r:id="rId74"/>
    <p:sldId id="338" r:id="rId75"/>
    <p:sldId id="339" r:id="rId76"/>
    <p:sldId id="497" r:id="rId77"/>
    <p:sldId id="498" r:id="rId78"/>
    <p:sldId id="341" r:id="rId79"/>
    <p:sldId id="342" r:id="rId80"/>
    <p:sldId id="343" r:id="rId81"/>
    <p:sldId id="344" r:id="rId82"/>
    <p:sldId id="499" r:id="rId83"/>
    <p:sldId id="500" r:id="rId84"/>
    <p:sldId id="501" r:id="rId85"/>
    <p:sldId id="502" r:id="rId86"/>
    <p:sldId id="503" r:id="rId87"/>
    <p:sldId id="504" r:id="rId88"/>
    <p:sldId id="505" r:id="rId89"/>
    <p:sldId id="352" r:id="rId90"/>
    <p:sldId id="573" r:id="rId91"/>
    <p:sldId id="572" r:id="rId92"/>
    <p:sldId id="353" r:id="rId93"/>
    <p:sldId id="354" r:id="rId94"/>
    <p:sldId id="506" r:id="rId95"/>
    <p:sldId id="356" r:id="rId96"/>
    <p:sldId id="357" r:id="rId97"/>
    <p:sldId id="358" r:id="rId98"/>
    <p:sldId id="507" r:id="rId99"/>
    <p:sldId id="508" r:id="rId100"/>
    <p:sldId id="509" r:id="rId101"/>
    <p:sldId id="510" r:id="rId102"/>
    <p:sldId id="511" r:id="rId103"/>
    <p:sldId id="364" r:id="rId104"/>
    <p:sldId id="365" r:id="rId105"/>
    <p:sldId id="366" r:id="rId106"/>
    <p:sldId id="367" r:id="rId107"/>
    <p:sldId id="512" r:id="rId108"/>
    <p:sldId id="513" r:id="rId109"/>
    <p:sldId id="369" r:id="rId110"/>
    <p:sldId id="370" r:id="rId111"/>
    <p:sldId id="371" r:id="rId112"/>
    <p:sldId id="372" r:id="rId113"/>
    <p:sldId id="373" r:id="rId114"/>
    <p:sldId id="514" r:id="rId115"/>
    <p:sldId id="515" r:id="rId116"/>
    <p:sldId id="516" r:id="rId117"/>
    <p:sldId id="517" r:id="rId118"/>
    <p:sldId id="518" r:id="rId119"/>
    <p:sldId id="519" r:id="rId120"/>
    <p:sldId id="380" r:id="rId121"/>
    <p:sldId id="381" r:id="rId122"/>
    <p:sldId id="520" r:id="rId123"/>
    <p:sldId id="382" r:id="rId124"/>
    <p:sldId id="383" r:id="rId125"/>
    <p:sldId id="384" r:id="rId126"/>
    <p:sldId id="385" r:id="rId127"/>
    <p:sldId id="521" r:id="rId128"/>
    <p:sldId id="522" r:id="rId129"/>
    <p:sldId id="523" r:id="rId130"/>
    <p:sldId id="524" r:id="rId131"/>
    <p:sldId id="525" r:id="rId132"/>
    <p:sldId id="391" r:id="rId133"/>
    <p:sldId id="392" r:id="rId134"/>
    <p:sldId id="393" r:id="rId135"/>
    <p:sldId id="394" r:id="rId136"/>
    <p:sldId id="395" r:id="rId137"/>
    <p:sldId id="396" r:id="rId138"/>
    <p:sldId id="397" r:id="rId139"/>
    <p:sldId id="398" r:id="rId140"/>
    <p:sldId id="399" r:id="rId141"/>
    <p:sldId id="527" r:id="rId142"/>
    <p:sldId id="528" r:id="rId143"/>
    <p:sldId id="529" r:id="rId144"/>
    <p:sldId id="530" r:id="rId145"/>
    <p:sldId id="531" r:id="rId146"/>
    <p:sldId id="405" r:id="rId147"/>
    <p:sldId id="406" r:id="rId148"/>
    <p:sldId id="533" r:id="rId149"/>
    <p:sldId id="407" r:id="rId150"/>
    <p:sldId id="534" r:id="rId151"/>
    <p:sldId id="408" r:id="rId152"/>
    <p:sldId id="409" r:id="rId153"/>
    <p:sldId id="410" r:id="rId154"/>
    <p:sldId id="411" r:id="rId155"/>
    <p:sldId id="535" r:id="rId156"/>
    <p:sldId id="536" r:id="rId157"/>
    <p:sldId id="537" r:id="rId158"/>
    <p:sldId id="538" r:id="rId159"/>
    <p:sldId id="539" r:id="rId160"/>
    <p:sldId id="417" r:id="rId161"/>
    <p:sldId id="418" r:id="rId162"/>
    <p:sldId id="541" r:id="rId163"/>
    <p:sldId id="419" r:id="rId164"/>
    <p:sldId id="420" r:id="rId165"/>
    <p:sldId id="421" r:id="rId166"/>
    <p:sldId id="422" r:id="rId167"/>
    <p:sldId id="423" r:id="rId168"/>
    <p:sldId id="424" r:id="rId169"/>
    <p:sldId id="542" r:id="rId170"/>
    <p:sldId id="543" r:id="rId171"/>
    <p:sldId id="544" r:id="rId172"/>
    <p:sldId id="545" r:id="rId173"/>
    <p:sldId id="546" r:id="rId174"/>
    <p:sldId id="548" r:id="rId175"/>
    <p:sldId id="430" r:id="rId176"/>
    <p:sldId id="431" r:id="rId177"/>
    <p:sldId id="432" r:id="rId178"/>
    <p:sldId id="549" r:id="rId179"/>
    <p:sldId id="547" r:id="rId180"/>
    <p:sldId id="434" r:id="rId181"/>
    <p:sldId id="550" r:id="rId182"/>
    <p:sldId id="551" r:id="rId183"/>
    <p:sldId id="552" r:id="rId184"/>
    <p:sldId id="553" r:id="rId185"/>
    <p:sldId id="554" r:id="rId186"/>
    <p:sldId id="555" r:id="rId187"/>
    <p:sldId id="440" r:id="rId188"/>
    <p:sldId id="441" r:id="rId189"/>
    <p:sldId id="442" r:id="rId190"/>
    <p:sldId id="556" r:id="rId191"/>
    <p:sldId id="443" r:id="rId192"/>
    <p:sldId id="444" r:id="rId193"/>
    <p:sldId id="445" r:id="rId194"/>
    <p:sldId id="446" r:id="rId195"/>
    <p:sldId id="557" r:id="rId196"/>
    <p:sldId id="558" r:id="rId197"/>
    <p:sldId id="559" r:id="rId198"/>
    <p:sldId id="560" r:id="rId199"/>
    <p:sldId id="561" r:id="rId200"/>
    <p:sldId id="562" r:id="rId201"/>
    <p:sldId id="452" r:id="rId202"/>
    <p:sldId id="453" r:id="rId203"/>
    <p:sldId id="454" r:id="rId204"/>
    <p:sldId id="455" r:id="rId205"/>
    <p:sldId id="456" r:id="rId206"/>
    <p:sldId id="563" r:id="rId207"/>
    <p:sldId id="458" r:id="rId208"/>
    <p:sldId id="574" r:id="rId209"/>
    <p:sldId id="575" r:id="rId210"/>
    <p:sldId id="576" r:id="rId211"/>
    <p:sldId id="577" r:id="rId212"/>
    <p:sldId id="578" r:id="rId213"/>
    <p:sldId id="579" r:id="rId214"/>
    <p:sldId id="464" r:id="rId215"/>
    <p:sldId id="465" r:id="rId216"/>
    <p:sldId id="466" r:id="rId217"/>
    <p:sldId id="467" r:id="rId218"/>
    <p:sldId id="570" r:id="rId219"/>
    <p:sldId id="468" r:id="rId220"/>
    <p:sldId id="469" r:id="rId221"/>
    <p:sldId id="470" r:id="rId222"/>
    <p:sldId id="471" r:id="rId223"/>
  </p:sldIdLst>
  <p:sldSz cx="9144000" cy="6858000" type="screen4x3"/>
  <p:notesSz cx="7010400" cy="9296400"/>
  <p:embeddedFontLst>
    <p:embeddedFont>
      <p:font typeface="Tahoma" panose="020B0604030504040204" pitchFamily="34" charset="0"/>
      <p:regular r:id="rId226"/>
      <p:bold r:id="rId227"/>
    </p:embeddedFont>
    <p:embeddedFont>
      <p:font typeface="Arial Narrow" panose="020B0606020202030204" pitchFamily="34" charset="0"/>
      <p:regular r:id="rId228"/>
      <p:bold r:id="rId229"/>
      <p:italic r:id="rId230"/>
      <p:boldItalic r:id="rId231"/>
    </p:embeddedFont>
    <p:embeddedFont>
      <p:font typeface="Calibri" panose="020F0502020204030204" pitchFamily="34" charset="0"/>
      <p:regular r:id="rId232"/>
      <p:bold r:id="rId233"/>
      <p:italic r:id="rId234"/>
      <p:boldItalic r:id="rId235"/>
    </p:embeddedFont>
    <p:embeddedFont>
      <p:font typeface="Corbel" panose="020B0503020204020204" pitchFamily="34" charset="0"/>
      <p:regular r:id="rId236"/>
      <p:bold r:id="rId237"/>
      <p:italic r:id="rId238"/>
      <p:boldItalic r:id="rId2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9" autoAdjust="0"/>
    <p:restoredTop sz="94660"/>
  </p:normalViewPr>
  <p:slideViewPr>
    <p:cSldViewPr>
      <p:cViewPr varScale="1">
        <p:scale>
          <a:sx n="107" d="100"/>
          <a:sy n="107" d="100"/>
        </p:scale>
        <p:origin x="-114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font" Target="fonts/font1.fnt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font" Target="fonts/font12.fntdata"/><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font" Target="fonts/font2.fntdata"/><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font" Target="fonts/font8.fntdata"/><Relationship Id="rId238" Type="http://schemas.openxmlformats.org/officeDocument/2006/relationships/font" Target="fonts/font13.fntdata"/><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font" Target="fonts/font3.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font" Target="fonts/font9.fntdata"/><Relationship Id="rId239"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font" Target="fonts/font4.fntdata"/><Relationship Id="rId19" Type="http://schemas.openxmlformats.org/officeDocument/2006/relationships/slide" Target="slides/slide17.xml"/><Relationship Id="rId224" Type="http://schemas.openxmlformats.org/officeDocument/2006/relationships/notesMaster" Target="notesMasters/notesMaster1.xml"/><Relationship Id="rId240" Type="http://schemas.openxmlformats.org/officeDocument/2006/relationships/presProps" Target="presProps.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font" Target="fonts/font5.fntdata"/><Relationship Id="rId235" Type="http://schemas.openxmlformats.org/officeDocument/2006/relationships/font" Target="fonts/font10.fntdata"/><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handoutMaster" Target="handoutMasters/handoutMaster1.xml"/><Relationship Id="rId241"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font" Target="fonts/font11.fntdata"/><Relationship Id="rId26" Type="http://schemas.openxmlformats.org/officeDocument/2006/relationships/slide" Target="slides/slide24.xml"/><Relationship Id="rId231" Type="http://schemas.openxmlformats.org/officeDocument/2006/relationships/font" Target="fonts/font6.fntdata"/><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theme" Target="theme/theme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font" Target="fonts/font7.fntdata"/><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A0E588D-93D8-459C-ACCF-9A8A3CCC4634}" type="datetimeFigureOut">
              <a:rPr lang="en-US" smtClean="0"/>
              <a:t>8/18/2015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C5764BF-6F12-420F-9FB1-EC4B6CEDCCBD}" type="slidenum">
              <a:rPr lang="en-US" smtClean="0"/>
              <a:t>‹#›</a:t>
            </a:fld>
            <a:endParaRPr lang="en-US"/>
          </a:p>
        </p:txBody>
      </p:sp>
    </p:spTree>
    <p:extLst>
      <p:ext uri="{BB962C8B-B14F-4D97-AF65-F5344CB8AC3E}">
        <p14:creationId xmlns:p14="http://schemas.microsoft.com/office/powerpoint/2010/main" val="1696851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2CA19CE-21E7-473F-B648-493DD3C7922C}" type="datetimeFigureOut">
              <a:rPr lang="en-US" smtClean="0"/>
              <a:t>8/18/2015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CB9A0CD-DD0B-48D6-9E48-BAAB1AA0B9D2}" type="slidenum">
              <a:rPr lang="en-US" smtClean="0"/>
              <a:t>‹#›</a:t>
            </a:fld>
            <a:endParaRPr lang="en-US"/>
          </a:p>
        </p:txBody>
      </p:sp>
    </p:spTree>
    <p:extLst>
      <p:ext uri="{BB962C8B-B14F-4D97-AF65-F5344CB8AC3E}">
        <p14:creationId xmlns:p14="http://schemas.microsoft.com/office/powerpoint/2010/main" val="354055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4</a:t>
            </a:fld>
            <a:endParaRPr lang="en-US"/>
          </a:p>
        </p:txBody>
      </p:sp>
    </p:spTree>
    <p:extLst>
      <p:ext uri="{BB962C8B-B14F-4D97-AF65-F5344CB8AC3E}">
        <p14:creationId xmlns:p14="http://schemas.microsoft.com/office/powerpoint/2010/main" val="21454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15</a:t>
            </a:fld>
            <a:endParaRPr lang="en-US"/>
          </a:p>
        </p:txBody>
      </p:sp>
    </p:spTree>
    <p:extLst>
      <p:ext uri="{BB962C8B-B14F-4D97-AF65-F5344CB8AC3E}">
        <p14:creationId xmlns:p14="http://schemas.microsoft.com/office/powerpoint/2010/main" val="2042455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16</a:t>
            </a:fld>
            <a:endParaRPr lang="en-US"/>
          </a:p>
        </p:txBody>
      </p:sp>
    </p:spTree>
    <p:extLst>
      <p:ext uri="{BB962C8B-B14F-4D97-AF65-F5344CB8AC3E}">
        <p14:creationId xmlns:p14="http://schemas.microsoft.com/office/powerpoint/2010/main" val="140439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17</a:t>
            </a:fld>
            <a:endParaRPr lang="en-US"/>
          </a:p>
        </p:txBody>
      </p:sp>
    </p:spTree>
    <p:extLst>
      <p:ext uri="{BB962C8B-B14F-4D97-AF65-F5344CB8AC3E}">
        <p14:creationId xmlns:p14="http://schemas.microsoft.com/office/powerpoint/2010/main" val="570083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18</a:t>
            </a:fld>
            <a:endParaRPr lang="en-US"/>
          </a:p>
        </p:txBody>
      </p:sp>
    </p:spTree>
    <p:extLst>
      <p:ext uri="{BB962C8B-B14F-4D97-AF65-F5344CB8AC3E}">
        <p14:creationId xmlns:p14="http://schemas.microsoft.com/office/powerpoint/2010/main" val="30578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19</a:t>
            </a:fld>
            <a:endParaRPr lang="en-US"/>
          </a:p>
        </p:txBody>
      </p:sp>
    </p:spTree>
    <p:extLst>
      <p:ext uri="{BB962C8B-B14F-4D97-AF65-F5344CB8AC3E}">
        <p14:creationId xmlns:p14="http://schemas.microsoft.com/office/powerpoint/2010/main" val="2672941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20</a:t>
            </a:fld>
            <a:endParaRPr lang="en-US"/>
          </a:p>
        </p:txBody>
      </p:sp>
    </p:spTree>
    <p:extLst>
      <p:ext uri="{BB962C8B-B14F-4D97-AF65-F5344CB8AC3E}">
        <p14:creationId xmlns:p14="http://schemas.microsoft.com/office/powerpoint/2010/main" val="2672941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21</a:t>
            </a:fld>
            <a:endParaRPr lang="en-US"/>
          </a:p>
        </p:txBody>
      </p:sp>
    </p:spTree>
    <p:extLst>
      <p:ext uri="{BB962C8B-B14F-4D97-AF65-F5344CB8AC3E}">
        <p14:creationId xmlns:p14="http://schemas.microsoft.com/office/powerpoint/2010/main" val="1117141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22</a:t>
            </a:fld>
            <a:endParaRPr lang="en-US"/>
          </a:p>
        </p:txBody>
      </p:sp>
    </p:spTree>
    <p:extLst>
      <p:ext uri="{BB962C8B-B14F-4D97-AF65-F5344CB8AC3E}">
        <p14:creationId xmlns:p14="http://schemas.microsoft.com/office/powerpoint/2010/main" val="1117141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23</a:t>
            </a:fld>
            <a:endParaRPr lang="en-US"/>
          </a:p>
        </p:txBody>
      </p:sp>
    </p:spTree>
    <p:extLst>
      <p:ext uri="{BB962C8B-B14F-4D97-AF65-F5344CB8AC3E}">
        <p14:creationId xmlns:p14="http://schemas.microsoft.com/office/powerpoint/2010/main" val="111714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25</a:t>
            </a:fld>
            <a:endParaRPr lang="en-US"/>
          </a:p>
        </p:txBody>
      </p:sp>
    </p:spTree>
    <p:extLst>
      <p:ext uri="{BB962C8B-B14F-4D97-AF65-F5344CB8AC3E}">
        <p14:creationId xmlns:p14="http://schemas.microsoft.com/office/powerpoint/2010/main" val="3553700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5</a:t>
            </a:fld>
            <a:endParaRPr lang="en-US"/>
          </a:p>
        </p:txBody>
      </p:sp>
    </p:spTree>
    <p:extLst>
      <p:ext uri="{BB962C8B-B14F-4D97-AF65-F5344CB8AC3E}">
        <p14:creationId xmlns:p14="http://schemas.microsoft.com/office/powerpoint/2010/main" val="214547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26</a:t>
            </a:fld>
            <a:endParaRPr lang="en-US"/>
          </a:p>
        </p:txBody>
      </p:sp>
    </p:spTree>
    <p:extLst>
      <p:ext uri="{BB962C8B-B14F-4D97-AF65-F5344CB8AC3E}">
        <p14:creationId xmlns:p14="http://schemas.microsoft.com/office/powerpoint/2010/main" val="10857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27</a:t>
            </a:fld>
            <a:endParaRPr lang="en-US"/>
          </a:p>
        </p:txBody>
      </p:sp>
    </p:spTree>
    <p:extLst>
      <p:ext uri="{BB962C8B-B14F-4D97-AF65-F5344CB8AC3E}">
        <p14:creationId xmlns:p14="http://schemas.microsoft.com/office/powerpoint/2010/main" val="2166756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29</a:t>
            </a:fld>
            <a:endParaRPr lang="en-US"/>
          </a:p>
        </p:txBody>
      </p:sp>
    </p:spTree>
    <p:extLst>
      <p:ext uri="{BB962C8B-B14F-4D97-AF65-F5344CB8AC3E}">
        <p14:creationId xmlns:p14="http://schemas.microsoft.com/office/powerpoint/2010/main" val="2644969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924"/>
            <a:r>
              <a:rPr lang="en-US" dirty="0" smtClean="0">
                <a:solidFill>
                  <a:prstClr val="black"/>
                </a:solidFill>
              </a:rPr>
              <a:t>Adapted from:</a:t>
            </a:r>
            <a:r>
              <a:rPr lang="en-US" baseline="0" dirty="0" smtClean="0">
                <a:solidFill>
                  <a:prstClr val="black"/>
                </a:solidFill>
              </a:rPr>
              <a:t> </a:t>
            </a:r>
            <a:r>
              <a:rPr lang="en-US" dirty="0" smtClean="0">
                <a:solidFill>
                  <a:prstClr val="black"/>
                </a:solidFill>
              </a:rPr>
              <a:t>http://www.mbu.edu/seminary/journal/a-warning-for-true-believers-who-lack-faith/</a:t>
            </a:r>
          </a:p>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563447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31</a:t>
            </a:fld>
            <a:endParaRPr lang="en-US"/>
          </a:p>
        </p:txBody>
      </p:sp>
    </p:spTree>
    <p:extLst>
      <p:ext uri="{BB962C8B-B14F-4D97-AF65-F5344CB8AC3E}">
        <p14:creationId xmlns:p14="http://schemas.microsoft.com/office/powerpoint/2010/main" val="1762049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32</a:t>
            </a:fld>
            <a:endParaRPr lang="en-US"/>
          </a:p>
        </p:txBody>
      </p:sp>
    </p:spTree>
    <p:extLst>
      <p:ext uri="{BB962C8B-B14F-4D97-AF65-F5344CB8AC3E}">
        <p14:creationId xmlns:p14="http://schemas.microsoft.com/office/powerpoint/2010/main" val="1762049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33</a:t>
            </a:fld>
            <a:endParaRPr lang="en-US"/>
          </a:p>
        </p:txBody>
      </p:sp>
    </p:spTree>
    <p:extLst>
      <p:ext uri="{BB962C8B-B14F-4D97-AF65-F5344CB8AC3E}">
        <p14:creationId xmlns:p14="http://schemas.microsoft.com/office/powerpoint/2010/main" val="2685048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34</a:t>
            </a:fld>
            <a:endParaRPr lang="en-US"/>
          </a:p>
        </p:txBody>
      </p:sp>
    </p:spTree>
    <p:extLst>
      <p:ext uri="{BB962C8B-B14F-4D97-AF65-F5344CB8AC3E}">
        <p14:creationId xmlns:p14="http://schemas.microsoft.com/office/powerpoint/2010/main" val="2191203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35</a:t>
            </a:fld>
            <a:endParaRPr lang="en-US"/>
          </a:p>
        </p:txBody>
      </p:sp>
    </p:spTree>
    <p:extLst>
      <p:ext uri="{BB962C8B-B14F-4D97-AF65-F5344CB8AC3E}">
        <p14:creationId xmlns:p14="http://schemas.microsoft.com/office/powerpoint/2010/main" val="2447717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36</a:t>
            </a:fld>
            <a:endParaRPr lang="en-US"/>
          </a:p>
        </p:txBody>
      </p:sp>
    </p:spTree>
    <p:extLst>
      <p:ext uri="{BB962C8B-B14F-4D97-AF65-F5344CB8AC3E}">
        <p14:creationId xmlns:p14="http://schemas.microsoft.com/office/powerpoint/2010/main" val="44164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6</a:t>
            </a:fld>
            <a:endParaRPr lang="en-US"/>
          </a:p>
        </p:txBody>
      </p:sp>
    </p:spTree>
    <p:extLst>
      <p:ext uri="{BB962C8B-B14F-4D97-AF65-F5344CB8AC3E}">
        <p14:creationId xmlns:p14="http://schemas.microsoft.com/office/powerpoint/2010/main" val="3906194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37</a:t>
            </a:fld>
            <a:endParaRPr lang="en-US"/>
          </a:p>
        </p:txBody>
      </p:sp>
    </p:spTree>
    <p:extLst>
      <p:ext uri="{BB962C8B-B14F-4D97-AF65-F5344CB8AC3E}">
        <p14:creationId xmlns:p14="http://schemas.microsoft.com/office/powerpoint/2010/main" val="3913416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38</a:t>
            </a:fld>
            <a:endParaRPr lang="en-US"/>
          </a:p>
        </p:txBody>
      </p:sp>
    </p:spTree>
    <p:extLst>
      <p:ext uri="{BB962C8B-B14F-4D97-AF65-F5344CB8AC3E}">
        <p14:creationId xmlns:p14="http://schemas.microsoft.com/office/powerpoint/2010/main" val="2283542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798"/>
            <a:r>
              <a:rPr lang="en-US" dirty="0" smtClean="0">
                <a:solidFill>
                  <a:prstClr val="black"/>
                </a:solidFill>
              </a:rPr>
              <a:t>Adapted from:</a:t>
            </a:r>
            <a:r>
              <a:rPr lang="en-US" baseline="0" dirty="0" smtClean="0">
                <a:solidFill>
                  <a:prstClr val="black"/>
                </a:solidFill>
              </a:rPr>
              <a:t> </a:t>
            </a:r>
            <a:r>
              <a:rPr lang="en-US" dirty="0" smtClean="0">
                <a:solidFill>
                  <a:prstClr val="black"/>
                </a:solidFill>
              </a:rPr>
              <a:t>http://www.mbu.edu/seminary/journal/a-warning-for-true-believers-who-lack-faith/</a:t>
            </a:r>
          </a:p>
        </p:txBody>
      </p:sp>
      <p:sp>
        <p:nvSpPr>
          <p:cNvPr id="4" name="Slide Number Placeholder 3"/>
          <p:cNvSpPr>
            <a:spLocks noGrp="1"/>
          </p:cNvSpPr>
          <p:nvPr>
            <p:ph type="sldNum" sz="quarter" idx="10"/>
          </p:nvPr>
        </p:nvSpPr>
        <p:spPr/>
        <p:txBody>
          <a:bodyPr/>
          <a:lstStyle/>
          <a:p>
            <a:fld id="{6CB9A0CD-DD0B-48D6-9E48-BAAB1AA0B9D2}"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419477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798"/>
            <a:r>
              <a:rPr lang="en-US" dirty="0" smtClean="0">
                <a:solidFill>
                  <a:prstClr val="black"/>
                </a:solidFill>
              </a:rPr>
              <a:t>Adapted from:</a:t>
            </a:r>
            <a:r>
              <a:rPr lang="en-US" baseline="0" dirty="0" smtClean="0">
                <a:solidFill>
                  <a:prstClr val="black"/>
                </a:solidFill>
              </a:rPr>
              <a:t> </a:t>
            </a:r>
            <a:r>
              <a:rPr lang="en-US" dirty="0" smtClean="0">
                <a:solidFill>
                  <a:prstClr val="black"/>
                </a:solidFill>
              </a:rPr>
              <a:t>http://www.mbu.edu/seminary/journal/a-warning-for-true-believers-who-lack-faith/</a:t>
            </a:r>
          </a:p>
        </p:txBody>
      </p:sp>
      <p:sp>
        <p:nvSpPr>
          <p:cNvPr id="4" name="Slide Number Placeholder 3"/>
          <p:cNvSpPr>
            <a:spLocks noGrp="1"/>
          </p:cNvSpPr>
          <p:nvPr>
            <p:ph type="sldNum" sz="quarter" idx="10"/>
          </p:nvPr>
        </p:nvSpPr>
        <p:spPr/>
        <p:txBody>
          <a:bodyPr/>
          <a:lstStyle/>
          <a:p>
            <a:fld id="{6CB9A0CD-DD0B-48D6-9E48-BAAB1AA0B9D2}"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419477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798"/>
            <a:r>
              <a:rPr lang="en-US" dirty="0" smtClean="0">
                <a:solidFill>
                  <a:prstClr val="black"/>
                </a:solidFill>
              </a:rPr>
              <a:t>Adapted from:</a:t>
            </a:r>
            <a:r>
              <a:rPr lang="en-US" baseline="0" dirty="0" smtClean="0">
                <a:solidFill>
                  <a:prstClr val="black"/>
                </a:solidFill>
              </a:rPr>
              <a:t> </a:t>
            </a:r>
            <a:r>
              <a:rPr lang="en-US" dirty="0" smtClean="0">
                <a:solidFill>
                  <a:prstClr val="black"/>
                </a:solidFill>
              </a:rPr>
              <a:t>http://www.mbu.edu/seminary/journal/a-warning-for-true-believers-who-lack-faith/</a:t>
            </a:r>
          </a:p>
        </p:txBody>
      </p:sp>
      <p:sp>
        <p:nvSpPr>
          <p:cNvPr id="4" name="Slide Number Placeholder 3"/>
          <p:cNvSpPr>
            <a:spLocks noGrp="1"/>
          </p:cNvSpPr>
          <p:nvPr>
            <p:ph type="sldNum" sz="quarter" idx="10"/>
          </p:nvPr>
        </p:nvSpPr>
        <p:spPr/>
        <p:txBody>
          <a:bodyPr/>
          <a:lstStyle/>
          <a:p>
            <a:fld id="{6CB9A0CD-DD0B-48D6-9E48-BAAB1AA0B9D2}"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419477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798"/>
            <a:r>
              <a:rPr lang="en-US" dirty="0" smtClean="0">
                <a:solidFill>
                  <a:prstClr val="black"/>
                </a:solidFill>
              </a:rPr>
              <a:t>Adapted from:</a:t>
            </a:r>
            <a:r>
              <a:rPr lang="en-US" baseline="0" dirty="0" smtClean="0">
                <a:solidFill>
                  <a:prstClr val="black"/>
                </a:solidFill>
              </a:rPr>
              <a:t> </a:t>
            </a:r>
            <a:r>
              <a:rPr lang="en-US" dirty="0" smtClean="0">
                <a:solidFill>
                  <a:prstClr val="black"/>
                </a:solidFill>
              </a:rPr>
              <a:t>http://www.mbu.edu/seminary/journal/a-warning-for-true-believers-who-lack-faith/</a:t>
            </a:r>
          </a:p>
        </p:txBody>
      </p:sp>
      <p:sp>
        <p:nvSpPr>
          <p:cNvPr id="4" name="Slide Number Placeholder 3"/>
          <p:cNvSpPr>
            <a:spLocks noGrp="1"/>
          </p:cNvSpPr>
          <p:nvPr>
            <p:ph type="sldNum" sz="quarter" idx="10"/>
          </p:nvPr>
        </p:nvSpPr>
        <p:spPr/>
        <p:txBody>
          <a:bodyPr/>
          <a:lstStyle/>
          <a:p>
            <a:fld id="{6CB9A0CD-DD0B-48D6-9E48-BAAB1AA0B9D2}"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419477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798"/>
            <a:r>
              <a:rPr lang="en-US" dirty="0" smtClean="0">
                <a:solidFill>
                  <a:prstClr val="black"/>
                </a:solidFill>
              </a:rPr>
              <a:t>Adapted from:</a:t>
            </a:r>
            <a:r>
              <a:rPr lang="en-US" baseline="0" dirty="0" smtClean="0">
                <a:solidFill>
                  <a:prstClr val="black"/>
                </a:solidFill>
              </a:rPr>
              <a:t> </a:t>
            </a:r>
            <a:r>
              <a:rPr lang="en-US" dirty="0" smtClean="0">
                <a:solidFill>
                  <a:prstClr val="black"/>
                </a:solidFill>
              </a:rPr>
              <a:t>http://www.mbu.edu/seminary/journal/a-warning-for-true-believers-who-lack-faith/</a:t>
            </a:r>
          </a:p>
        </p:txBody>
      </p:sp>
      <p:sp>
        <p:nvSpPr>
          <p:cNvPr id="4" name="Slide Number Placeholder 3"/>
          <p:cNvSpPr>
            <a:spLocks noGrp="1"/>
          </p:cNvSpPr>
          <p:nvPr>
            <p:ph type="sldNum" sz="quarter" idx="10"/>
          </p:nvPr>
        </p:nvSpPr>
        <p:spPr/>
        <p:txBody>
          <a:bodyPr/>
          <a:lstStyle/>
          <a:p>
            <a:fld id="{6CB9A0CD-DD0B-48D6-9E48-BAAB1AA0B9D2}"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419477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946C71-C42C-4D13-8D9C-D44F5AC89393}" type="slidenum">
              <a:rPr lang="en-US" smtClean="0"/>
              <a:pPr/>
              <a:t>123</a:t>
            </a:fld>
            <a:endParaRPr lang="en-US"/>
          </a:p>
        </p:txBody>
      </p:sp>
    </p:spTree>
    <p:extLst>
      <p:ext uri="{BB962C8B-B14F-4D97-AF65-F5344CB8AC3E}">
        <p14:creationId xmlns:p14="http://schemas.microsoft.com/office/powerpoint/2010/main" val="1165609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https://chuckmullis.files.wordpress.com/2009/12/tabernacle-tent.jpg</a:t>
            </a:r>
            <a:endParaRPr lang="en-US" dirty="0"/>
          </a:p>
        </p:txBody>
      </p:sp>
      <p:sp>
        <p:nvSpPr>
          <p:cNvPr id="4" name="Slide Number Placeholder 3"/>
          <p:cNvSpPr>
            <a:spLocks noGrp="1"/>
          </p:cNvSpPr>
          <p:nvPr>
            <p:ph type="sldNum" sz="quarter" idx="10"/>
          </p:nvPr>
        </p:nvSpPr>
        <p:spPr/>
        <p:txBody>
          <a:bodyPr/>
          <a:lstStyle/>
          <a:p>
            <a:fld id="{3C946C71-C42C-4D13-8D9C-D44F5AC89393}" type="slidenum">
              <a:rPr lang="en-US" smtClean="0"/>
              <a:pPr/>
              <a:t>166</a:t>
            </a:fld>
            <a:endParaRPr lang="en-US"/>
          </a:p>
        </p:txBody>
      </p:sp>
    </p:spTree>
    <p:extLst>
      <p:ext uri="{BB962C8B-B14F-4D97-AF65-F5344CB8AC3E}">
        <p14:creationId xmlns:p14="http://schemas.microsoft.com/office/powerpoint/2010/main" val="2744397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798"/>
            <a:r>
              <a:rPr lang="en-US" dirty="0" smtClean="0">
                <a:solidFill>
                  <a:prstClr val="black"/>
                </a:solidFill>
              </a:rPr>
              <a:t>Adapted from:</a:t>
            </a:r>
            <a:r>
              <a:rPr lang="en-US" baseline="0" dirty="0" smtClean="0">
                <a:solidFill>
                  <a:prstClr val="black"/>
                </a:solidFill>
              </a:rPr>
              <a:t> </a:t>
            </a:r>
            <a:r>
              <a:rPr lang="en-US" dirty="0" smtClean="0">
                <a:solidFill>
                  <a:prstClr val="black"/>
                </a:solidFill>
              </a:rPr>
              <a:t>http://www.mbu.edu/seminary/journal/a-warning-for-true-believers-who-lack-faith/</a:t>
            </a:r>
          </a:p>
        </p:txBody>
      </p:sp>
      <p:sp>
        <p:nvSpPr>
          <p:cNvPr id="4" name="Slide Number Placeholder 3"/>
          <p:cNvSpPr>
            <a:spLocks noGrp="1"/>
          </p:cNvSpPr>
          <p:nvPr>
            <p:ph type="sldNum" sz="quarter" idx="10"/>
          </p:nvPr>
        </p:nvSpPr>
        <p:spPr/>
        <p:txBody>
          <a:bodyPr/>
          <a:lstStyle/>
          <a:p>
            <a:fld id="{6CB9A0CD-DD0B-48D6-9E48-BAAB1AA0B9D2}" type="slidenum">
              <a:rPr lang="en-US" smtClean="0">
                <a:solidFill>
                  <a:prstClr val="black"/>
                </a:solidFill>
              </a:rPr>
              <a:pPr/>
              <a:t>178</a:t>
            </a:fld>
            <a:endParaRPr lang="en-US">
              <a:solidFill>
                <a:prstClr val="black"/>
              </a:solidFill>
            </a:endParaRPr>
          </a:p>
        </p:txBody>
      </p:sp>
    </p:spTree>
    <p:extLst>
      <p:ext uri="{BB962C8B-B14F-4D97-AF65-F5344CB8AC3E}">
        <p14:creationId xmlns:p14="http://schemas.microsoft.com/office/powerpoint/2010/main" val="41947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7</a:t>
            </a:fld>
            <a:endParaRPr lang="en-US"/>
          </a:p>
        </p:txBody>
      </p:sp>
    </p:spTree>
    <p:extLst>
      <p:ext uri="{BB962C8B-B14F-4D97-AF65-F5344CB8AC3E}">
        <p14:creationId xmlns:p14="http://schemas.microsoft.com/office/powerpoint/2010/main" val="3770295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798"/>
            <a:r>
              <a:rPr lang="en-US" dirty="0" smtClean="0">
                <a:solidFill>
                  <a:prstClr val="black"/>
                </a:solidFill>
              </a:rPr>
              <a:t>Adapted from:</a:t>
            </a:r>
            <a:r>
              <a:rPr lang="en-US" baseline="0" dirty="0" smtClean="0">
                <a:solidFill>
                  <a:prstClr val="black"/>
                </a:solidFill>
              </a:rPr>
              <a:t> </a:t>
            </a:r>
            <a:r>
              <a:rPr lang="en-US" dirty="0" smtClean="0">
                <a:solidFill>
                  <a:prstClr val="black"/>
                </a:solidFill>
              </a:rPr>
              <a:t>http://www.mbu.edu/seminary/journal/a-warning-for-true-believers-who-lack-faith/</a:t>
            </a:r>
          </a:p>
        </p:txBody>
      </p:sp>
      <p:sp>
        <p:nvSpPr>
          <p:cNvPr id="4" name="Slide Number Placeholder 3"/>
          <p:cNvSpPr>
            <a:spLocks noGrp="1"/>
          </p:cNvSpPr>
          <p:nvPr>
            <p:ph type="sldNum" sz="quarter" idx="10"/>
          </p:nvPr>
        </p:nvSpPr>
        <p:spPr/>
        <p:txBody>
          <a:bodyPr/>
          <a:lstStyle/>
          <a:p>
            <a:fld id="{6CB9A0CD-DD0B-48D6-9E48-BAAB1AA0B9D2}" type="slidenum">
              <a:rPr lang="en-US" smtClean="0">
                <a:solidFill>
                  <a:prstClr val="black"/>
                </a:solidFill>
              </a:rPr>
              <a:pPr/>
              <a:t>205</a:t>
            </a:fld>
            <a:endParaRPr lang="en-US">
              <a:solidFill>
                <a:prstClr val="black"/>
              </a:solidFill>
            </a:endParaRPr>
          </a:p>
        </p:txBody>
      </p:sp>
    </p:spTree>
    <p:extLst>
      <p:ext uri="{BB962C8B-B14F-4D97-AF65-F5344CB8AC3E}">
        <p14:creationId xmlns:p14="http://schemas.microsoft.com/office/powerpoint/2010/main" val="41947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8</a:t>
            </a:fld>
            <a:endParaRPr lang="en-US"/>
          </a:p>
        </p:txBody>
      </p:sp>
    </p:spTree>
    <p:extLst>
      <p:ext uri="{BB962C8B-B14F-4D97-AF65-F5344CB8AC3E}">
        <p14:creationId xmlns:p14="http://schemas.microsoft.com/office/powerpoint/2010/main" val="3087635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9</a:t>
            </a:fld>
            <a:endParaRPr lang="en-US"/>
          </a:p>
        </p:txBody>
      </p:sp>
    </p:spTree>
    <p:extLst>
      <p:ext uri="{BB962C8B-B14F-4D97-AF65-F5344CB8AC3E}">
        <p14:creationId xmlns:p14="http://schemas.microsoft.com/office/powerpoint/2010/main" val="120855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10</a:t>
            </a:fld>
            <a:endParaRPr lang="en-US"/>
          </a:p>
        </p:txBody>
      </p:sp>
    </p:spTree>
    <p:extLst>
      <p:ext uri="{BB962C8B-B14F-4D97-AF65-F5344CB8AC3E}">
        <p14:creationId xmlns:p14="http://schemas.microsoft.com/office/powerpoint/2010/main" val="29107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13</a:t>
            </a:fld>
            <a:endParaRPr lang="en-US"/>
          </a:p>
        </p:txBody>
      </p:sp>
    </p:spTree>
    <p:extLst>
      <p:ext uri="{BB962C8B-B14F-4D97-AF65-F5344CB8AC3E}">
        <p14:creationId xmlns:p14="http://schemas.microsoft.com/office/powerpoint/2010/main" val="376175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9A0CD-DD0B-48D6-9E48-BAAB1AA0B9D2}" type="slidenum">
              <a:rPr lang="en-US" smtClean="0"/>
              <a:t>14</a:t>
            </a:fld>
            <a:endParaRPr lang="en-US"/>
          </a:p>
        </p:txBody>
      </p:sp>
    </p:spTree>
    <p:extLst>
      <p:ext uri="{BB962C8B-B14F-4D97-AF65-F5344CB8AC3E}">
        <p14:creationId xmlns:p14="http://schemas.microsoft.com/office/powerpoint/2010/main" val="389715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EFC995-CEF0-4DC4-8BC5-0E56F144FF60}" type="datetimeFigureOut">
              <a:rPr lang="en-US" smtClean="0"/>
              <a:pPr/>
              <a:t>8/18/2015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0DB89-089B-4F49-AD24-C207EB05883C}" type="slidenum">
              <a:rPr lang="en-US" smtClean="0"/>
              <a:pPr/>
              <a:t>‹#›</a:t>
            </a:fld>
            <a:endParaRPr lang="en-US" dirty="0"/>
          </a:p>
        </p:txBody>
      </p:sp>
    </p:spTree>
    <p:extLst>
      <p:ext uri="{BB962C8B-B14F-4D97-AF65-F5344CB8AC3E}">
        <p14:creationId xmlns:p14="http://schemas.microsoft.com/office/powerpoint/2010/main" val="791448117"/>
      </p:ext>
    </p:extLst>
  </p:cSld>
  <p:clrMapOvr>
    <a:masterClrMapping/>
  </p:clrMapOvr>
  <p:transition spd="slow">
    <p:diamon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FC995-CEF0-4DC4-8BC5-0E56F144FF60}" type="datetimeFigureOut">
              <a:rPr lang="en-US" smtClean="0"/>
              <a:pPr/>
              <a:t>8/18/2015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0DB89-089B-4F49-AD24-C207EB05883C}" type="slidenum">
              <a:rPr lang="en-US" smtClean="0"/>
              <a:pPr/>
              <a:t>‹#›</a:t>
            </a:fld>
            <a:endParaRPr lang="en-US" dirty="0"/>
          </a:p>
        </p:txBody>
      </p:sp>
    </p:spTree>
    <p:extLst>
      <p:ext uri="{BB962C8B-B14F-4D97-AF65-F5344CB8AC3E}">
        <p14:creationId xmlns:p14="http://schemas.microsoft.com/office/powerpoint/2010/main" val="1612463181"/>
      </p:ext>
    </p:extLst>
  </p:cSld>
  <p:clrMapOvr>
    <a:masterClrMapping/>
  </p:clrMapOvr>
  <p:transition spd="slow">
    <p:diamon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FC995-CEF0-4DC4-8BC5-0E56F144FF60}" type="datetimeFigureOut">
              <a:rPr lang="en-US" smtClean="0"/>
              <a:pPr/>
              <a:t>8/18/2015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0DB89-089B-4F49-AD24-C207EB05883C}" type="slidenum">
              <a:rPr lang="en-US" smtClean="0"/>
              <a:pPr/>
              <a:t>‹#›</a:t>
            </a:fld>
            <a:endParaRPr lang="en-US" dirty="0"/>
          </a:p>
        </p:txBody>
      </p:sp>
    </p:spTree>
    <p:extLst>
      <p:ext uri="{BB962C8B-B14F-4D97-AF65-F5344CB8AC3E}">
        <p14:creationId xmlns:p14="http://schemas.microsoft.com/office/powerpoint/2010/main" val="2352943995"/>
      </p:ext>
    </p:extLst>
  </p:cSld>
  <p:clrMapOvr>
    <a:masterClrMapping/>
  </p:clrMapOvr>
  <p:transition spd="slow">
    <p:diamon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EFC995-CEF0-4DC4-8BC5-0E56F144FF60}" type="datetimeFigureOut">
              <a:rPr lang="en-US" smtClean="0">
                <a:solidFill>
                  <a:srgbClr val="E7DEC9">
                    <a:shade val="50000"/>
                    <a:satMod val="200000"/>
                  </a:srgbClr>
                </a:solidFill>
              </a:rPr>
              <a:pPr/>
              <a:t>8/18/2015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A2D0DB89-089B-4F49-AD24-C207EB05883C}"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791448117"/>
      </p:ext>
    </p:extLst>
  </p:cSld>
  <p:clrMapOvr>
    <a:masterClrMapping/>
  </p:clrMapOvr>
  <p:transition spd="slow">
    <p:diamon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FC995-CEF0-4DC4-8BC5-0E56F144FF60}" type="datetimeFigureOut">
              <a:rPr lang="en-US" smtClean="0">
                <a:solidFill>
                  <a:srgbClr val="E7DEC9">
                    <a:shade val="50000"/>
                    <a:satMod val="200000"/>
                  </a:srgbClr>
                </a:solidFill>
              </a:rPr>
              <a:pPr/>
              <a:t>8/18/2015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A2D0DB89-089B-4F49-AD24-C207EB05883C}"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210747021"/>
      </p:ext>
    </p:extLst>
  </p:cSld>
  <p:clrMapOvr>
    <a:masterClrMapping/>
  </p:clrMapOvr>
  <p:transition spd="slow">
    <p:diamon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FC995-CEF0-4DC4-8BC5-0E56F144FF60}" type="datetimeFigureOut">
              <a:rPr lang="en-US" smtClean="0">
                <a:solidFill>
                  <a:srgbClr val="E7DEC9">
                    <a:shade val="50000"/>
                    <a:satMod val="200000"/>
                  </a:srgbClr>
                </a:solidFill>
              </a:rPr>
              <a:pPr/>
              <a:t>8/18/2015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A2D0DB89-089B-4F49-AD24-C207EB05883C}"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566519290"/>
      </p:ext>
    </p:extLst>
  </p:cSld>
  <p:clrMapOvr>
    <a:masterClrMapping/>
  </p:clrMapOvr>
  <p:transition spd="slow">
    <p:diamon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EFC995-CEF0-4DC4-8BC5-0E56F144FF60}" type="datetimeFigureOut">
              <a:rPr lang="en-US" smtClean="0">
                <a:solidFill>
                  <a:srgbClr val="E7DEC9">
                    <a:shade val="50000"/>
                    <a:satMod val="200000"/>
                  </a:srgbClr>
                </a:solidFill>
              </a:rPr>
              <a:pPr/>
              <a:t>8/18/2015</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A2D0DB89-089B-4F49-AD24-C207EB05883C}"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402130740"/>
      </p:ext>
    </p:extLst>
  </p:cSld>
  <p:clrMapOvr>
    <a:masterClrMapping/>
  </p:clrMapOvr>
  <p:transition spd="slow">
    <p:diamon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EFC995-CEF0-4DC4-8BC5-0E56F144FF60}" type="datetimeFigureOut">
              <a:rPr lang="en-US" smtClean="0">
                <a:solidFill>
                  <a:srgbClr val="E7DEC9">
                    <a:shade val="50000"/>
                    <a:satMod val="200000"/>
                  </a:srgbClr>
                </a:solidFill>
              </a:rPr>
              <a:pPr/>
              <a:t>8/18/2015</a:t>
            </a:fld>
            <a:endParaRPr lang="en-US" dirty="0">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dirty="0">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A2D0DB89-089B-4F49-AD24-C207EB05883C}"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980826082"/>
      </p:ext>
    </p:extLst>
  </p:cSld>
  <p:clrMapOvr>
    <a:masterClrMapping/>
  </p:clrMapOvr>
  <p:transition spd="slow">
    <p:diamon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EFC995-CEF0-4DC4-8BC5-0E56F144FF60}" type="datetimeFigureOut">
              <a:rPr lang="en-US" smtClean="0">
                <a:solidFill>
                  <a:srgbClr val="E7DEC9">
                    <a:shade val="50000"/>
                    <a:satMod val="200000"/>
                  </a:srgbClr>
                </a:solidFill>
              </a:rPr>
              <a:pPr/>
              <a:t>8/18/2015</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A2D0DB89-089B-4F49-AD24-C207EB05883C}"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356571116"/>
      </p:ext>
    </p:extLst>
  </p:cSld>
  <p:clrMapOvr>
    <a:masterClrMapping/>
  </p:clrMapOvr>
  <p:transition spd="slow">
    <p:diamon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FC995-CEF0-4DC4-8BC5-0E56F144FF60}" type="datetimeFigureOut">
              <a:rPr lang="en-US" smtClean="0">
                <a:solidFill>
                  <a:srgbClr val="E7DEC9">
                    <a:shade val="50000"/>
                    <a:satMod val="200000"/>
                  </a:srgbClr>
                </a:solidFill>
              </a:rPr>
              <a:pPr/>
              <a:t>8/18/2015</a:t>
            </a:fld>
            <a:endParaRPr lang="en-US" dirty="0">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dirty="0">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A2D0DB89-089B-4F49-AD24-C207EB05883C}"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948395262"/>
      </p:ext>
    </p:extLst>
  </p:cSld>
  <p:clrMapOvr>
    <a:masterClrMapping/>
  </p:clrMapOvr>
  <p:transition spd="slow">
    <p:diamon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FC995-CEF0-4DC4-8BC5-0E56F144FF60}" type="datetimeFigureOut">
              <a:rPr lang="en-US" smtClean="0">
                <a:solidFill>
                  <a:srgbClr val="E7DEC9">
                    <a:shade val="50000"/>
                    <a:satMod val="200000"/>
                  </a:srgbClr>
                </a:solidFill>
              </a:rPr>
              <a:pPr/>
              <a:t>8/18/2015</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A2D0DB89-089B-4F49-AD24-C207EB05883C}"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915951712"/>
      </p:ext>
    </p:extLst>
  </p:cSld>
  <p:clrMapOvr>
    <a:masterClrMapping/>
  </p:clrMapOvr>
  <p:transition spd="slow">
    <p:diamon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FC995-CEF0-4DC4-8BC5-0E56F144FF60}" type="datetimeFigureOut">
              <a:rPr lang="en-US" smtClean="0"/>
              <a:pPr/>
              <a:t>8/18/2015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0DB89-089B-4F49-AD24-C207EB05883C}" type="slidenum">
              <a:rPr lang="en-US" smtClean="0"/>
              <a:pPr/>
              <a:t>‹#›</a:t>
            </a:fld>
            <a:endParaRPr lang="en-US" dirty="0"/>
          </a:p>
        </p:txBody>
      </p:sp>
    </p:spTree>
    <p:extLst>
      <p:ext uri="{BB962C8B-B14F-4D97-AF65-F5344CB8AC3E}">
        <p14:creationId xmlns:p14="http://schemas.microsoft.com/office/powerpoint/2010/main" val="2210747021"/>
      </p:ext>
    </p:extLst>
  </p:cSld>
  <p:clrMapOvr>
    <a:masterClrMapping/>
  </p:clrMapOvr>
  <p:transition spd="slow">
    <p:diamon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FC995-CEF0-4DC4-8BC5-0E56F144FF60}" type="datetimeFigureOut">
              <a:rPr lang="en-US" smtClean="0">
                <a:solidFill>
                  <a:srgbClr val="E7DEC9">
                    <a:shade val="50000"/>
                    <a:satMod val="200000"/>
                  </a:srgbClr>
                </a:solidFill>
              </a:rPr>
              <a:pPr/>
              <a:t>8/18/2015</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A2D0DB89-089B-4F49-AD24-C207EB05883C}"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161487054"/>
      </p:ext>
    </p:extLst>
  </p:cSld>
  <p:clrMapOvr>
    <a:masterClrMapping/>
  </p:clrMapOvr>
  <p:transition spd="slow">
    <p:diamon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FC995-CEF0-4DC4-8BC5-0E56F144FF60}" type="datetimeFigureOut">
              <a:rPr lang="en-US" smtClean="0">
                <a:solidFill>
                  <a:srgbClr val="E7DEC9">
                    <a:shade val="50000"/>
                    <a:satMod val="200000"/>
                  </a:srgbClr>
                </a:solidFill>
              </a:rPr>
              <a:pPr/>
              <a:t>8/18/2015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A2D0DB89-089B-4F49-AD24-C207EB05883C}"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612463181"/>
      </p:ext>
    </p:extLst>
  </p:cSld>
  <p:clrMapOvr>
    <a:masterClrMapping/>
  </p:clrMapOvr>
  <p:transition spd="slow">
    <p:diamon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FC995-CEF0-4DC4-8BC5-0E56F144FF60}" type="datetimeFigureOut">
              <a:rPr lang="en-US" smtClean="0">
                <a:solidFill>
                  <a:srgbClr val="E7DEC9">
                    <a:shade val="50000"/>
                    <a:satMod val="200000"/>
                  </a:srgbClr>
                </a:solidFill>
              </a:rPr>
              <a:pPr/>
              <a:t>8/18/2015</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A2D0DB89-089B-4F49-AD24-C207EB05883C}"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352943995"/>
      </p:ext>
    </p:extLst>
  </p:cSld>
  <p:clrMapOvr>
    <a:masterClrMapping/>
  </p:clrMapOvr>
  <p:transition spd="slow">
    <p:diamon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FC995-CEF0-4DC4-8BC5-0E56F144FF60}" type="datetimeFigureOut">
              <a:rPr lang="en-US" smtClean="0"/>
              <a:pPr/>
              <a:t>8/18/2015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0DB89-089B-4F49-AD24-C207EB05883C}" type="slidenum">
              <a:rPr lang="en-US" smtClean="0"/>
              <a:pPr/>
              <a:t>‹#›</a:t>
            </a:fld>
            <a:endParaRPr lang="en-US" dirty="0"/>
          </a:p>
        </p:txBody>
      </p:sp>
    </p:spTree>
    <p:extLst>
      <p:ext uri="{BB962C8B-B14F-4D97-AF65-F5344CB8AC3E}">
        <p14:creationId xmlns:p14="http://schemas.microsoft.com/office/powerpoint/2010/main" val="1566519290"/>
      </p:ext>
    </p:extLst>
  </p:cSld>
  <p:clrMapOvr>
    <a:masterClrMapping/>
  </p:clrMapOvr>
  <p:transition spd="slow">
    <p:diamon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EFC995-CEF0-4DC4-8BC5-0E56F144FF60}" type="datetimeFigureOut">
              <a:rPr lang="en-US" smtClean="0"/>
              <a:pPr/>
              <a:t>8/18/2015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D0DB89-089B-4F49-AD24-C207EB05883C}" type="slidenum">
              <a:rPr lang="en-US" smtClean="0"/>
              <a:pPr/>
              <a:t>‹#›</a:t>
            </a:fld>
            <a:endParaRPr lang="en-US" dirty="0"/>
          </a:p>
        </p:txBody>
      </p:sp>
    </p:spTree>
    <p:extLst>
      <p:ext uri="{BB962C8B-B14F-4D97-AF65-F5344CB8AC3E}">
        <p14:creationId xmlns:p14="http://schemas.microsoft.com/office/powerpoint/2010/main" val="3402130740"/>
      </p:ext>
    </p:extLst>
  </p:cSld>
  <p:clrMapOvr>
    <a:masterClrMapping/>
  </p:clrMapOvr>
  <p:transition spd="slow">
    <p:diamon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EFC995-CEF0-4DC4-8BC5-0E56F144FF60}" type="datetimeFigureOut">
              <a:rPr lang="en-US" smtClean="0"/>
              <a:pPr/>
              <a:t>8/18/2015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D0DB89-089B-4F49-AD24-C207EB05883C}" type="slidenum">
              <a:rPr lang="en-US" smtClean="0"/>
              <a:pPr/>
              <a:t>‹#›</a:t>
            </a:fld>
            <a:endParaRPr lang="en-US" dirty="0"/>
          </a:p>
        </p:txBody>
      </p:sp>
    </p:spTree>
    <p:extLst>
      <p:ext uri="{BB962C8B-B14F-4D97-AF65-F5344CB8AC3E}">
        <p14:creationId xmlns:p14="http://schemas.microsoft.com/office/powerpoint/2010/main" val="980826082"/>
      </p:ext>
    </p:extLst>
  </p:cSld>
  <p:clrMapOvr>
    <a:masterClrMapping/>
  </p:clrMapOvr>
  <p:transition spd="slow">
    <p:diamon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EFC995-CEF0-4DC4-8BC5-0E56F144FF60}" type="datetimeFigureOut">
              <a:rPr lang="en-US" smtClean="0"/>
              <a:pPr/>
              <a:t>8/18/2015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D0DB89-089B-4F49-AD24-C207EB05883C}" type="slidenum">
              <a:rPr lang="en-US" smtClean="0"/>
              <a:pPr/>
              <a:t>‹#›</a:t>
            </a:fld>
            <a:endParaRPr lang="en-US" dirty="0"/>
          </a:p>
        </p:txBody>
      </p:sp>
    </p:spTree>
    <p:extLst>
      <p:ext uri="{BB962C8B-B14F-4D97-AF65-F5344CB8AC3E}">
        <p14:creationId xmlns:p14="http://schemas.microsoft.com/office/powerpoint/2010/main" val="2356571116"/>
      </p:ext>
    </p:extLst>
  </p:cSld>
  <p:clrMapOvr>
    <a:masterClrMapping/>
  </p:clrMapOvr>
  <p:transition spd="slow">
    <p:diamon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FC995-CEF0-4DC4-8BC5-0E56F144FF60}" type="datetimeFigureOut">
              <a:rPr lang="en-US" smtClean="0"/>
              <a:pPr/>
              <a:t>8/18/2015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D0DB89-089B-4F49-AD24-C207EB05883C}" type="slidenum">
              <a:rPr lang="en-US" smtClean="0"/>
              <a:pPr/>
              <a:t>‹#›</a:t>
            </a:fld>
            <a:endParaRPr lang="en-US" dirty="0"/>
          </a:p>
        </p:txBody>
      </p:sp>
    </p:spTree>
    <p:extLst>
      <p:ext uri="{BB962C8B-B14F-4D97-AF65-F5344CB8AC3E}">
        <p14:creationId xmlns:p14="http://schemas.microsoft.com/office/powerpoint/2010/main" val="3948395262"/>
      </p:ext>
    </p:extLst>
  </p:cSld>
  <p:clrMapOvr>
    <a:masterClrMapping/>
  </p:clrMapOvr>
  <p:transition spd="slow">
    <p:diamon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FC995-CEF0-4DC4-8BC5-0E56F144FF60}" type="datetimeFigureOut">
              <a:rPr lang="en-US" smtClean="0"/>
              <a:pPr/>
              <a:t>8/18/2015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D0DB89-089B-4F49-AD24-C207EB05883C}" type="slidenum">
              <a:rPr lang="en-US" smtClean="0"/>
              <a:pPr/>
              <a:t>‹#›</a:t>
            </a:fld>
            <a:endParaRPr lang="en-US" dirty="0"/>
          </a:p>
        </p:txBody>
      </p:sp>
    </p:spTree>
    <p:extLst>
      <p:ext uri="{BB962C8B-B14F-4D97-AF65-F5344CB8AC3E}">
        <p14:creationId xmlns:p14="http://schemas.microsoft.com/office/powerpoint/2010/main" val="915951712"/>
      </p:ext>
    </p:extLst>
  </p:cSld>
  <p:clrMapOvr>
    <a:masterClrMapping/>
  </p:clrMapOvr>
  <p:transition spd="slow">
    <p:diamon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FC995-CEF0-4DC4-8BC5-0E56F144FF60}" type="datetimeFigureOut">
              <a:rPr lang="en-US" smtClean="0"/>
              <a:pPr/>
              <a:t>8/18/2015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D0DB89-089B-4F49-AD24-C207EB05883C}" type="slidenum">
              <a:rPr lang="en-US" smtClean="0"/>
              <a:pPr/>
              <a:t>‹#›</a:t>
            </a:fld>
            <a:endParaRPr lang="en-US" dirty="0"/>
          </a:p>
        </p:txBody>
      </p:sp>
    </p:spTree>
    <p:extLst>
      <p:ext uri="{BB962C8B-B14F-4D97-AF65-F5344CB8AC3E}">
        <p14:creationId xmlns:p14="http://schemas.microsoft.com/office/powerpoint/2010/main" val="2161487054"/>
      </p:ext>
    </p:extLst>
  </p:cSld>
  <p:clrMapOvr>
    <a:masterClrMapping/>
  </p:clrMapOvr>
  <p:transition spd="slow">
    <p:diamon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FC995-CEF0-4DC4-8BC5-0E56F144FF60}" type="datetimeFigureOut">
              <a:rPr lang="en-US" smtClean="0"/>
              <a:pPr/>
              <a:t>8/18/2015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0DB89-089B-4F49-AD24-C207EB05883C}" type="slidenum">
              <a:rPr lang="en-US" smtClean="0"/>
              <a:pPr/>
              <a:t>‹#›</a:t>
            </a:fld>
            <a:endParaRPr lang="en-US" dirty="0"/>
          </a:p>
        </p:txBody>
      </p:sp>
    </p:spTree>
    <p:extLst>
      <p:ext uri="{BB962C8B-B14F-4D97-AF65-F5344CB8AC3E}">
        <p14:creationId xmlns:p14="http://schemas.microsoft.com/office/powerpoint/2010/main" val="17058114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diamon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FC995-CEF0-4DC4-8BC5-0E56F144FF60}" type="datetimeFigureOut">
              <a:rPr lang="en-US" smtClean="0">
                <a:solidFill>
                  <a:srgbClr val="E7DEC9">
                    <a:shade val="50000"/>
                    <a:satMod val="200000"/>
                  </a:srgbClr>
                </a:solidFill>
              </a:rPr>
              <a:pPr/>
              <a:t>8/18/2015</a:t>
            </a:fld>
            <a:endParaRPr lang="en-US" dirty="0">
              <a:solidFill>
                <a:srgbClr val="E7DEC9">
                  <a:shade val="50000"/>
                  <a:satMod val="200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E7DEC9">
                  <a:shade val="50000"/>
                  <a:satMod val="20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0DB89-089B-4F49-AD24-C207EB05883C}"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7058114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diamon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2.png"/><Relationship Id="rId4" Type="http://schemas.openxmlformats.org/officeDocument/2006/relationships/image" Target="../media/image11.jpeg"/></Relationships>
</file>

<file path=ppt/slides/_rels/slide1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5.png"/><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jpeg"/><Relationship Id="rId4" Type="http://schemas.microsoft.com/office/2007/relationships/hdphoto" Target="../media/hdphoto1.wdp"/></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017" y="914400"/>
            <a:ext cx="3499104" cy="5030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431315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1243" y="1143000"/>
            <a:ext cx="7391400" cy="3108543"/>
          </a:xfrm>
          <a:prstGeom prst="rect">
            <a:avLst/>
          </a:prstGeom>
          <a:noFill/>
        </p:spPr>
        <p:txBody>
          <a:bodyPr wrap="square" rtlCol="0">
            <a:spAutoFit/>
          </a:bodyPr>
          <a:lstStyle/>
          <a:p>
            <a:pPr marL="571500" indent="-571500">
              <a:buFont typeface="+mj-lt"/>
              <a:buAutoNum type="romanUcPeriod" startAt="2"/>
            </a:pPr>
            <a:r>
              <a:rPr lang="en-US" sz="2800" u="sng" dirty="0" smtClean="0">
                <a:latin typeface="Arial Narrow" panose="020B0606020202030204" pitchFamily="34" charset="0"/>
              </a:rPr>
              <a:t>The Author</a:t>
            </a:r>
          </a:p>
          <a:p>
            <a:pPr marL="1028700" lvl="1" indent="-571500">
              <a:buFont typeface="+mj-lt"/>
              <a:buAutoNum type="alphaUcPeriod" startAt="3"/>
            </a:pPr>
            <a:r>
              <a:rPr lang="en-US" sz="2800" dirty="0" smtClean="0">
                <a:latin typeface="Arial Narrow" panose="020B0606020202030204" pitchFamily="34" charset="0"/>
              </a:rPr>
              <a:t>Evidence that Paul is the author</a:t>
            </a:r>
          </a:p>
          <a:p>
            <a:pPr marL="1485900" lvl="2" indent="-571500">
              <a:buFont typeface="+mj-lt"/>
              <a:buAutoNum type="arabicPeriod" startAt="3"/>
            </a:pPr>
            <a:r>
              <a:rPr lang="en-US" sz="2800" i="1" dirty="0" smtClean="0">
                <a:latin typeface="Arial Narrow" panose="020B0606020202030204" pitchFamily="34" charset="0"/>
              </a:rPr>
              <a:t>Close association with Timothy (13:23)</a:t>
            </a:r>
            <a:endParaRPr lang="en-US" sz="2800" i="1" dirty="0">
              <a:latin typeface="Arial Narrow" panose="020B0606020202030204" pitchFamily="34" charset="0"/>
            </a:endParaRPr>
          </a:p>
          <a:p>
            <a:pPr marL="1485900" lvl="2" indent="-571500">
              <a:buFont typeface="+mj-lt"/>
              <a:buAutoNum type="arabicPeriod" startAt="3"/>
            </a:pPr>
            <a:r>
              <a:rPr lang="en-US" sz="2800" i="1" dirty="0" smtClean="0">
                <a:latin typeface="Arial Narrow" panose="020B0606020202030204" pitchFamily="34" charset="0"/>
              </a:rPr>
              <a:t>Writer was in chains (10:34; 13:18-19, 23)</a:t>
            </a:r>
          </a:p>
          <a:p>
            <a:pPr marL="1485900" lvl="2" indent="-571500">
              <a:buFont typeface="+mj-lt"/>
              <a:buAutoNum type="arabicPeriod" startAt="3"/>
            </a:pPr>
            <a:r>
              <a:rPr lang="en-US" sz="2800" i="1" dirty="0" smtClean="0">
                <a:latin typeface="Arial Narrow" panose="020B0606020202030204" pitchFamily="34" charset="0"/>
              </a:rPr>
              <a:t>Was in Italy (13:24) – Paul was there in two imprisonments</a:t>
            </a:r>
          </a:p>
          <a:p>
            <a:pPr marL="1485900" lvl="2" indent="-571500">
              <a:buFont typeface="+mj-lt"/>
              <a:buAutoNum type="arabicPeriod" startAt="3"/>
            </a:pPr>
            <a:r>
              <a:rPr lang="en-US" sz="2800" i="1" dirty="0" smtClean="0">
                <a:latin typeface="Arial Narrow" panose="020B0606020202030204" pitchFamily="34" charset="0"/>
              </a:rPr>
              <a:t>Terms and phrases similar to Paul’s</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84688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5</a:t>
            </a:r>
            <a:endParaRPr lang="en-US" sz="3200" dirty="0">
              <a:latin typeface="Arial Narrow" panose="020B0606020202030204" pitchFamily="34" charset="0"/>
            </a:endParaRPr>
          </a:p>
        </p:txBody>
      </p:sp>
      <p:sp>
        <p:nvSpPr>
          <p:cNvPr id="8" name="TextBox 7"/>
          <p:cNvSpPr txBox="1"/>
          <p:nvPr/>
        </p:nvSpPr>
        <p:spPr>
          <a:xfrm>
            <a:off x="1371600" y="2057400"/>
            <a:ext cx="7772400" cy="2677656"/>
          </a:xfrm>
          <a:prstGeom prst="rect">
            <a:avLst/>
          </a:prstGeom>
          <a:noFill/>
        </p:spPr>
        <p:txBody>
          <a:bodyPr wrap="square" rtlCol="0">
            <a:spAutoFit/>
          </a:bodyPr>
          <a:lstStyle/>
          <a:p>
            <a:pPr marL="857250" indent="-857250">
              <a:buFont typeface="+mj-lt"/>
              <a:buAutoNum type="romanUcPeriod" startAt="2"/>
            </a:pPr>
            <a:r>
              <a:rPr lang="en-US" sz="3200" u="sng" dirty="0">
                <a:solidFill>
                  <a:schemeClr val="bg1"/>
                </a:solidFill>
                <a:latin typeface="Arial Narrow" panose="020B0606020202030204" pitchFamily="34" charset="0"/>
              </a:rPr>
              <a:t>Don’t Give Up </a:t>
            </a:r>
            <a:r>
              <a:rPr lang="en-US" sz="3200" dirty="0">
                <a:solidFill>
                  <a:schemeClr val="bg1"/>
                </a:solidFill>
                <a:latin typeface="Arial Narrow" panose="020B0606020202030204" pitchFamily="34" charset="0"/>
              </a:rPr>
              <a:t>(10:19-13:28)</a:t>
            </a: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971550" lvl="1" indent="-514350">
              <a:buFont typeface="+mj-lt"/>
              <a:buAutoNum type="alphaUcPeriod"/>
            </a:pPr>
            <a:r>
              <a:rPr lang="en-US" sz="2800" i="1" dirty="0">
                <a:solidFill>
                  <a:schemeClr val="bg1"/>
                </a:solidFill>
                <a:latin typeface="Arial Narrow" panose="020B0606020202030204" pitchFamily="34" charset="0"/>
              </a:rPr>
              <a:t>Keeping the faith (10:19-39)</a:t>
            </a:r>
          </a:p>
          <a:p>
            <a:pPr marL="971550" lvl="1" indent="-514350">
              <a:buFont typeface="+mj-lt"/>
              <a:buAutoNum type="alphaUcPeriod"/>
            </a:pPr>
            <a:r>
              <a:rPr lang="en-US" sz="2800" i="1" dirty="0">
                <a:solidFill>
                  <a:schemeClr val="bg1"/>
                </a:solidFill>
                <a:latin typeface="Arial Narrow" panose="020B0606020202030204" pitchFamily="34" charset="0"/>
              </a:rPr>
              <a:t>Examples of faith (11)</a:t>
            </a:r>
          </a:p>
          <a:p>
            <a:pPr marL="971550" lvl="1" indent="-514350">
              <a:buFont typeface="+mj-lt"/>
              <a:buAutoNum type="alphaUcPeriod"/>
            </a:pPr>
            <a:r>
              <a:rPr lang="en-US" sz="2800" i="1" dirty="0">
                <a:solidFill>
                  <a:schemeClr val="bg1"/>
                </a:solidFill>
                <a:latin typeface="Arial Narrow" panose="020B0606020202030204" pitchFamily="34" charset="0"/>
              </a:rPr>
              <a:t>Endurance of faith (12)</a:t>
            </a:r>
          </a:p>
          <a:p>
            <a:pPr marL="971550" lvl="1" indent="-514350">
              <a:buFont typeface="+mj-lt"/>
              <a:buAutoNum type="alphaUcPeriod"/>
            </a:pPr>
            <a:r>
              <a:rPr lang="en-US" sz="2800" i="1" dirty="0">
                <a:solidFill>
                  <a:schemeClr val="bg1"/>
                </a:solidFill>
                <a:latin typeface="Arial Narrow" panose="020B0606020202030204" pitchFamily="34" charset="0"/>
              </a:rPr>
              <a:t>Performance of faith (13)</a:t>
            </a:r>
            <a:endParaRPr lang="en-US" sz="2800" dirty="0">
              <a:solidFill>
                <a:schemeClr val="bg1"/>
              </a:solidFill>
              <a:latin typeface="Arial Narrow" panose="020B0606020202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15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6965457" cy="2308324"/>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342900" indent="-342900">
              <a:buFont typeface="+mj-lt"/>
              <a:buAutoNum type="arabicPeriod"/>
            </a:pPr>
            <a:r>
              <a:rPr lang="en-US" sz="2800" dirty="0">
                <a:solidFill>
                  <a:schemeClr val="bg1"/>
                </a:solidFill>
                <a:latin typeface="Arial Narrow" pitchFamily="34" charset="0"/>
              </a:rPr>
              <a:t>Christ is Superior to Prophets and Angels</a:t>
            </a:r>
          </a:p>
          <a:p>
            <a:pPr marL="342900" indent="-342900">
              <a:buFont typeface="+mj-lt"/>
              <a:buAutoNum type="arabicPeriod"/>
            </a:pPr>
            <a:r>
              <a:rPr lang="en-US" sz="2800" dirty="0">
                <a:solidFill>
                  <a:schemeClr val="bg1"/>
                </a:solidFill>
                <a:latin typeface="Arial Narrow" pitchFamily="34" charset="0"/>
              </a:rPr>
              <a:t>Giving Heed &amp; Humanity of Christ</a:t>
            </a:r>
          </a:p>
          <a:p>
            <a:pPr marL="342900" indent="-342900">
              <a:buFont typeface="+mj-lt"/>
              <a:buAutoNum type="arabicPeriod"/>
            </a:pPr>
            <a:r>
              <a:rPr lang="en-US" sz="2800" dirty="0">
                <a:solidFill>
                  <a:schemeClr val="bg1"/>
                </a:solidFill>
                <a:latin typeface="Arial Narrow" pitchFamily="34" charset="0"/>
              </a:rPr>
              <a:t>Christ is Superior to Moses &amp; Don’t Harden Heart</a:t>
            </a:r>
          </a:p>
          <a:p>
            <a:pPr marL="342900" indent="-342900">
              <a:buFont typeface="+mj-lt"/>
              <a:buAutoNum type="arabicPeriod"/>
            </a:pPr>
            <a:r>
              <a:rPr lang="en-US" sz="2800" dirty="0">
                <a:solidFill>
                  <a:schemeClr val="bg1"/>
                </a:solidFill>
                <a:latin typeface="Arial Narrow" pitchFamily="34" charset="0"/>
              </a:rPr>
              <a:t>Warning Not to Fail and Hold Fast</a:t>
            </a: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5</a:t>
            </a:r>
            <a:endParaRPr lang="en-US" sz="3200" dirty="0">
              <a:latin typeface="Arial Narrow" panose="020B0606020202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911837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1158536"/>
            <a:ext cx="7467600" cy="1949829"/>
          </a:xfrm>
          <a:prstGeom prst="rect">
            <a:avLst/>
          </a:prstGeom>
          <a:noFill/>
        </p:spPr>
        <p:txBody>
          <a:bodyPr wrap="square" rtlCol="0">
            <a:spAutoFit/>
          </a:bodyPr>
          <a:lstStyle/>
          <a:p>
            <a:pPr marL="571500" lvl="0" indent="-571500">
              <a:lnSpc>
                <a:spcPct val="150000"/>
              </a:lnSpc>
              <a:buFont typeface="+mj-lt"/>
              <a:buAutoNum type="romanUcPeriod"/>
            </a:pPr>
            <a:r>
              <a:rPr lang="en-US" sz="2800" u="sng" dirty="0" smtClean="0">
                <a:latin typeface="Arial Narrow" pitchFamily="34" charset="0"/>
              </a:rPr>
              <a:t>Christ is Qualified as our High Priest</a:t>
            </a:r>
            <a:r>
              <a:rPr lang="en-US" sz="2800" dirty="0" smtClean="0">
                <a:latin typeface="Arial Narrow" pitchFamily="34" charset="0"/>
              </a:rPr>
              <a:t> (vv. 1-10)</a:t>
            </a:r>
          </a:p>
          <a:p>
            <a:pPr marL="571500" lvl="0" indent="-571500">
              <a:lnSpc>
                <a:spcPct val="150000"/>
              </a:lnSpc>
              <a:buFont typeface="+mj-lt"/>
              <a:buAutoNum type="romanUcPeriod"/>
            </a:pPr>
            <a:endParaRPr lang="en-US" sz="2800" dirty="0" smtClean="0">
              <a:latin typeface="Arial Narrow" pitchFamily="34" charset="0"/>
            </a:endParaRPr>
          </a:p>
          <a:p>
            <a:pPr marL="571500" lvl="0" indent="-571500">
              <a:lnSpc>
                <a:spcPct val="150000"/>
              </a:lnSpc>
              <a:buFont typeface="+mj-lt"/>
              <a:buAutoNum type="romanUcPeriod"/>
            </a:pPr>
            <a:r>
              <a:rPr lang="en-US" sz="2800" u="sng" dirty="0" smtClean="0">
                <a:latin typeface="Arial Narrow" pitchFamily="34" charset="0"/>
              </a:rPr>
              <a:t>The Hebrew’s Lack of Maturity </a:t>
            </a:r>
            <a:r>
              <a:rPr lang="en-US" sz="2800" dirty="0" smtClean="0">
                <a:latin typeface="Arial Narrow" pitchFamily="34" charset="0"/>
              </a:rPr>
              <a:t>(vv. 11-14)</a:t>
            </a:r>
            <a:endParaRPr lang="en-US" sz="2800" dirty="0">
              <a:latin typeface="Arial Narrow" pitchFamily="34" charset="0"/>
            </a:endParaRP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5</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41178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191934"/>
            <a:ext cx="7848600" cy="2246769"/>
          </a:xfrm>
          <a:prstGeom prst="rect">
            <a:avLst/>
          </a:prstGeom>
          <a:noFill/>
        </p:spPr>
        <p:txBody>
          <a:bodyPr wrap="square" rtlCol="0">
            <a:spAutoFit/>
          </a:bodyPr>
          <a:lstStyle/>
          <a:p>
            <a:pPr marL="571500" lvl="0" indent="-571500">
              <a:buFont typeface="+mj-lt"/>
              <a:buAutoNum type="romanUcPeriod"/>
            </a:pPr>
            <a:r>
              <a:rPr lang="en-US" sz="2800" u="sng" dirty="0">
                <a:latin typeface="Arial Narrow" pitchFamily="34" charset="0"/>
              </a:rPr>
              <a:t>Christ is Qualified as our High </a:t>
            </a:r>
            <a:r>
              <a:rPr lang="en-US" sz="2800" u="sng" dirty="0" smtClean="0">
                <a:latin typeface="Arial Narrow" pitchFamily="34" charset="0"/>
              </a:rPr>
              <a:t>Priest</a:t>
            </a:r>
            <a:r>
              <a:rPr lang="en-US" sz="2800" dirty="0" smtClean="0">
                <a:latin typeface="Arial Narrow" pitchFamily="34" charset="0"/>
              </a:rPr>
              <a:t> (vv. 1-10)</a:t>
            </a:r>
          </a:p>
          <a:p>
            <a:pPr marL="571500" lvl="0" indent="-571500">
              <a:buFont typeface="+mj-lt"/>
              <a:buAutoNum type="romanUcPeriod"/>
            </a:pPr>
            <a:endParaRPr lang="en-US" sz="28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Qualifications and function of a high priest (vv. 1-4)</a:t>
            </a:r>
          </a:p>
          <a:p>
            <a:pPr marL="1028700" lvl="1" indent="-571500">
              <a:buFont typeface="+mj-lt"/>
              <a:buAutoNum type="alphaUcPeriod"/>
            </a:pPr>
            <a:endParaRPr lang="en-US" sz="2800" i="1" dirty="0" smtClean="0">
              <a:latin typeface="Arial Narrow" pitchFamily="34" charset="0"/>
            </a:endParaRPr>
          </a:p>
          <a:p>
            <a:pPr marL="1028700" lvl="1" indent="-571500">
              <a:buFont typeface="+mj-lt"/>
              <a:buAutoNum type="alphaUcPeriod"/>
            </a:pPr>
            <a:r>
              <a:rPr lang="en-US" sz="2800" i="1" dirty="0" smtClean="0">
                <a:latin typeface="Arial Narrow" pitchFamily="34" charset="0"/>
              </a:rPr>
              <a:t>Christ qualifies for the perfect high priest </a:t>
            </a:r>
            <a:r>
              <a:rPr lang="en-US" sz="2800" dirty="0" smtClean="0">
                <a:latin typeface="Arial Narrow" pitchFamily="34" charset="0"/>
              </a:rPr>
              <a:t>(vv. 5-10)</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5</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49485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3142" y="1191935"/>
            <a:ext cx="7803658" cy="3539430"/>
          </a:xfrm>
          <a:prstGeom prst="rect">
            <a:avLst/>
          </a:prstGeom>
          <a:noFill/>
        </p:spPr>
        <p:txBody>
          <a:bodyPr wrap="square" rtlCol="0">
            <a:spAutoFit/>
          </a:bodyPr>
          <a:lstStyle/>
          <a:p>
            <a:pPr marL="571500" lvl="0" indent="-571500">
              <a:buFont typeface="+mj-lt"/>
              <a:buAutoNum type="romanUcPeriod"/>
            </a:pPr>
            <a:r>
              <a:rPr lang="en-US" sz="2800" u="sng" dirty="0">
                <a:latin typeface="Arial Narrow" pitchFamily="34" charset="0"/>
              </a:rPr>
              <a:t>Christ is Qualified as our High </a:t>
            </a:r>
            <a:r>
              <a:rPr lang="en-US" sz="2800" u="sng" dirty="0" smtClean="0">
                <a:latin typeface="Arial Narrow" pitchFamily="34" charset="0"/>
              </a:rPr>
              <a:t>Priest</a:t>
            </a:r>
            <a:r>
              <a:rPr lang="en-US" sz="2800" dirty="0" smtClean="0">
                <a:latin typeface="Arial Narrow" pitchFamily="34" charset="0"/>
              </a:rPr>
              <a:t> (vv. 1-10)</a:t>
            </a:r>
          </a:p>
          <a:p>
            <a:pPr marL="571500" lvl="0" indent="-571500">
              <a:buFont typeface="+mj-lt"/>
              <a:buAutoNum type="romanUcPeriod"/>
            </a:pPr>
            <a:endParaRPr lang="en-US" sz="28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Qualifications and function of a high priest (vv. 1-4)</a:t>
            </a:r>
          </a:p>
          <a:p>
            <a:pPr marL="1485900" lvl="2" indent="-571500">
              <a:buFont typeface="+mj-lt"/>
              <a:buAutoNum type="arabicPeriod"/>
            </a:pPr>
            <a:r>
              <a:rPr lang="en-US" sz="2800" dirty="0">
                <a:latin typeface="Arial Narrow" pitchFamily="34" charset="0"/>
              </a:rPr>
              <a:t>F</a:t>
            </a:r>
            <a:r>
              <a:rPr lang="en-US" sz="2800" dirty="0" smtClean="0">
                <a:latin typeface="Arial Narrow" pitchFamily="34" charset="0"/>
              </a:rPr>
              <a:t>rom among men (v. 1)</a:t>
            </a:r>
          </a:p>
          <a:p>
            <a:pPr marL="1485900" lvl="2" indent="-571500">
              <a:buFont typeface="+mj-lt"/>
              <a:buAutoNum type="arabicPeriod"/>
            </a:pPr>
            <a:r>
              <a:rPr lang="en-US" sz="2800" dirty="0" smtClean="0">
                <a:latin typeface="Arial Narrow" pitchFamily="34" charset="0"/>
              </a:rPr>
              <a:t>Functions for man (</a:t>
            </a:r>
            <a:r>
              <a:rPr lang="en-US" sz="2800" dirty="0" err="1" smtClean="0">
                <a:latin typeface="Arial Narrow" pitchFamily="34" charset="0"/>
              </a:rPr>
              <a:t>v.</a:t>
            </a:r>
            <a:r>
              <a:rPr lang="en-US" sz="2800" dirty="0" smtClean="0">
                <a:latin typeface="Arial Narrow" pitchFamily="34" charset="0"/>
              </a:rPr>
              <a:t> 1)</a:t>
            </a:r>
          </a:p>
          <a:p>
            <a:pPr marL="1485900" lvl="2" indent="-571500">
              <a:buFont typeface="+mj-lt"/>
              <a:buAutoNum type="arabicPeriod"/>
            </a:pPr>
            <a:r>
              <a:rPr lang="en-US" sz="2800" dirty="0" smtClean="0">
                <a:latin typeface="Arial Narrow" pitchFamily="34" charset="0"/>
              </a:rPr>
              <a:t>Offers gifts and sacrifices (</a:t>
            </a:r>
            <a:r>
              <a:rPr lang="en-US" sz="2800" dirty="0" err="1" smtClean="0">
                <a:latin typeface="Arial Narrow" pitchFamily="34" charset="0"/>
              </a:rPr>
              <a:t>v.</a:t>
            </a:r>
            <a:r>
              <a:rPr lang="en-US" sz="2800" dirty="0" smtClean="0">
                <a:latin typeface="Arial Narrow" pitchFamily="34" charset="0"/>
              </a:rPr>
              <a:t> 1, 3)</a:t>
            </a:r>
          </a:p>
          <a:p>
            <a:pPr marL="1485900" lvl="2" indent="-571500">
              <a:buFont typeface="+mj-lt"/>
              <a:buAutoNum type="arabicPeriod"/>
            </a:pPr>
            <a:r>
              <a:rPr lang="en-US" sz="2800" dirty="0" smtClean="0">
                <a:latin typeface="Arial Narrow" pitchFamily="34" charset="0"/>
              </a:rPr>
              <a:t>Is acquainted with infirmities of man (</a:t>
            </a:r>
            <a:r>
              <a:rPr lang="en-US" sz="2800" dirty="0" err="1" smtClean="0">
                <a:latin typeface="Arial Narrow" pitchFamily="34" charset="0"/>
              </a:rPr>
              <a:t>v.</a:t>
            </a:r>
            <a:r>
              <a:rPr lang="en-US" sz="2800" dirty="0" smtClean="0">
                <a:latin typeface="Arial Narrow" pitchFamily="34" charset="0"/>
              </a:rPr>
              <a:t> 2-3)</a:t>
            </a:r>
          </a:p>
          <a:p>
            <a:pPr marL="1485900" lvl="2" indent="-571500">
              <a:buFont typeface="+mj-lt"/>
              <a:buAutoNum type="arabicPeriod"/>
            </a:pPr>
            <a:r>
              <a:rPr lang="en-US" sz="2800" dirty="0" smtClean="0">
                <a:latin typeface="Arial Narrow" pitchFamily="34" charset="0"/>
              </a:rPr>
              <a:t>Appointed of God (v. 4)</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5</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39863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anim calcmode="lin" valueType="num">
                                      <p:cBhvr>
                                        <p:cTn id="3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3142" y="1191935"/>
            <a:ext cx="7727457" cy="4401205"/>
          </a:xfrm>
          <a:prstGeom prst="rect">
            <a:avLst/>
          </a:prstGeom>
          <a:noFill/>
        </p:spPr>
        <p:txBody>
          <a:bodyPr wrap="square" rtlCol="0">
            <a:spAutoFit/>
          </a:bodyPr>
          <a:lstStyle/>
          <a:p>
            <a:pPr marL="571500" lvl="0" indent="-571500">
              <a:buFont typeface="+mj-lt"/>
              <a:buAutoNum type="romanUcPeriod"/>
            </a:pPr>
            <a:r>
              <a:rPr lang="en-US" sz="2800" u="sng" dirty="0">
                <a:latin typeface="Arial Narrow" pitchFamily="34" charset="0"/>
              </a:rPr>
              <a:t>Christ is Qualified as our High </a:t>
            </a:r>
            <a:r>
              <a:rPr lang="en-US" sz="2800" u="sng" dirty="0" smtClean="0">
                <a:latin typeface="Arial Narrow" pitchFamily="34" charset="0"/>
              </a:rPr>
              <a:t>Priest</a:t>
            </a:r>
            <a:r>
              <a:rPr lang="en-US" sz="2800" dirty="0" smtClean="0">
                <a:latin typeface="Arial Narrow" pitchFamily="34" charset="0"/>
              </a:rPr>
              <a:t> (vv. 1-10)</a:t>
            </a:r>
          </a:p>
          <a:p>
            <a:pPr marL="571500" lvl="0" indent="-571500">
              <a:buFont typeface="+mj-lt"/>
              <a:buAutoNum type="romanUcPeriod"/>
            </a:pPr>
            <a:endParaRPr lang="en-US" sz="2800" dirty="0" smtClean="0">
              <a:latin typeface="Arial Narrow" pitchFamily="34" charset="0"/>
            </a:endParaRPr>
          </a:p>
          <a:p>
            <a:pPr marL="1028700" lvl="1" indent="-571500">
              <a:buFont typeface="+mj-lt"/>
              <a:buAutoNum type="alphaUcPeriod" startAt="2"/>
            </a:pPr>
            <a:r>
              <a:rPr lang="en-US" sz="2800" i="1" dirty="0" smtClean="0">
                <a:latin typeface="Arial Narrow" pitchFamily="34" charset="0"/>
              </a:rPr>
              <a:t>Christ qualifies for the perfect high priest </a:t>
            </a:r>
            <a:r>
              <a:rPr lang="en-US" sz="2800" dirty="0" smtClean="0">
                <a:latin typeface="Arial Narrow" pitchFamily="34" charset="0"/>
              </a:rPr>
              <a:t>(vv. 5-10)</a:t>
            </a:r>
          </a:p>
          <a:p>
            <a:pPr marL="1485900" lvl="2" indent="-571500">
              <a:buFont typeface="+mj-lt"/>
              <a:buAutoNum type="arabicPeriod"/>
            </a:pPr>
            <a:r>
              <a:rPr lang="en-US" sz="2800" dirty="0" smtClean="0">
                <a:latin typeface="Arial Narrow" pitchFamily="34" charset="0"/>
              </a:rPr>
              <a:t>Appointed of God (vv. 5-6, 10)</a:t>
            </a:r>
          </a:p>
          <a:p>
            <a:pPr marL="1943100" lvl="3" indent="-571500">
              <a:buFont typeface="+mj-lt"/>
              <a:buAutoNum type="alphaLcPeriod"/>
            </a:pPr>
            <a:r>
              <a:rPr lang="en-US" sz="2800" dirty="0" smtClean="0">
                <a:latin typeface="Arial Narrow" pitchFamily="34" charset="0"/>
              </a:rPr>
              <a:t>Didn’t glorify self (</a:t>
            </a:r>
            <a:r>
              <a:rPr lang="en-US" sz="2800" dirty="0" err="1" smtClean="0">
                <a:latin typeface="Arial Narrow" pitchFamily="34" charset="0"/>
              </a:rPr>
              <a:t>v.</a:t>
            </a:r>
            <a:r>
              <a:rPr lang="en-US" sz="2800" dirty="0" smtClean="0">
                <a:latin typeface="Arial Narrow" pitchFamily="34" charset="0"/>
              </a:rPr>
              <a:t> 5)</a:t>
            </a:r>
          </a:p>
          <a:p>
            <a:pPr marL="1943100" lvl="3" indent="-571500">
              <a:buFont typeface="+mj-lt"/>
              <a:buAutoNum type="alphaLcPeriod"/>
            </a:pPr>
            <a:r>
              <a:rPr lang="en-US" sz="2800" dirty="0" smtClean="0">
                <a:latin typeface="Arial Narrow" pitchFamily="34" charset="0"/>
              </a:rPr>
              <a:t>God: “after the order of Melchizedek”                (vv. 6, 10)</a:t>
            </a:r>
          </a:p>
          <a:p>
            <a:pPr marL="1485900" lvl="2" indent="-571500">
              <a:buFont typeface="+mj-lt"/>
              <a:buAutoNum type="arabicPeriod"/>
            </a:pPr>
            <a:r>
              <a:rPr lang="en-US" sz="2800" dirty="0" smtClean="0">
                <a:latin typeface="Arial Narrow" pitchFamily="34" charset="0"/>
              </a:rPr>
              <a:t>Had “days in the flesh” (v. 7)</a:t>
            </a:r>
          </a:p>
          <a:p>
            <a:pPr marL="1943100" lvl="3" indent="-571500">
              <a:buFont typeface="+mj-lt"/>
              <a:buAutoNum type="alphaLcPeriod"/>
            </a:pPr>
            <a:r>
              <a:rPr lang="en-US" sz="2800" dirty="0" smtClean="0">
                <a:latin typeface="Arial Narrow" pitchFamily="34" charset="0"/>
              </a:rPr>
              <a:t>Thus, from among men</a:t>
            </a:r>
          </a:p>
          <a:p>
            <a:pPr marL="1943100" lvl="3" indent="-571500">
              <a:buFont typeface="+mj-lt"/>
              <a:buAutoNum type="alphaLcPeriod"/>
            </a:pPr>
            <a:r>
              <a:rPr lang="en-US" sz="2800" dirty="0" smtClean="0">
                <a:latin typeface="Arial Narrow" pitchFamily="34" charset="0"/>
              </a:rPr>
              <a:t> Thus, acquainted with man’s infirmities</a:t>
            </a: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5</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49949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anim calcmode="lin" valueType="num">
                                      <p:cBhvr>
                                        <p:cTn id="3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1000"/>
                                        <p:tgtEl>
                                          <p:spTgt spid="6">
                                            <p:txEl>
                                              <p:pRg st="8" end="8"/>
                                            </p:txEl>
                                          </p:spTgt>
                                        </p:tgtEl>
                                      </p:cBhvr>
                                    </p:animEffect>
                                    <p:anim calcmode="lin" valueType="num">
                                      <p:cBhvr>
                                        <p:cTn id="4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3142" y="1191935"/>
            <a:ext cx="7727457" cy="3108543"/>
          </a:xfrm>
          <a:prstGeom prst="rect">
            <a:avLst/>
          </a:prstGeom>
          <a:noFill/>
        </p:spPr>
        <p:txBody>
          <a:bodyPr wrap="square" rtlCol="0">
            <a:spAutoFit/>
          </a:bodyPr>
          <a:lstStyle/>
          <a:p>
            <a:pPr marL="571500" lvl="0" indent="-571500">
              <a:buFont typeface="+mj-lt"/>
              <a:buAutoNum type="romanUcPeriod"/>
            </a:pPr>
            <a:r>
              <a:rPr lang="en-US" sz="2800" u="sng" dirty="0">
                <a:latin typeface="Arial Narrow" pitchFamily="34" charset="0"/>
              </a:rPr>
              <a:t>Christ is Qualified as our High </a:t>
            </a:r>
            <a:r>
              <a:rPr lang="en-US" sz="2800" u="sng" dirty="0" smtClean="0">
                <a:latin typeface="Arial Narrow" pitchFamily="34" charset="0"/>
              </a:rPr>
              <a:t>Priest</a:t>
            </a:r>
            <a:r>
              <a:rPr lang="en-US" sz="2800" dirty="0" smtClean="0">
                <a:latin typeface="Arial Narrow" pitchFamily="34" charset="0"/>
              </a:rPr>
              <a:t> (vv. 1-10)</a:t>
            </a:r>
          </a:p>
          <a:p>
            <a:pPr marL="571500" lvl="0" indent="-571500">
              <a:buFont typeface="+mj-lt"/>
              <a:buAutoNum type="romanUcPeriod"/>
            </a:pPr>
            <a:endParaRPr lang="en-US" sz="2800" dirty="0" smtClean="0">
              <a:latin typeface="Arial Narrow" pitchFamily="34" charset="0"/>
            </a:endParaRPr>
          </a:p>
          <a:p>
            <a:pPr marL="1028700" lvl="1" indent="-571500">
              <a:buFont typeface="+mj-lt"/>
              <a:buAutoNum type="alphaUcPeriod" startAt="2"/>
            </a:pPr>
            <a:r>
              <a:rPr lang="en-US" sz="2800" i="1" dirty="0" smtClean="0">
                <a:latin typeface="Arial Narrow" pitchFamily="34" charset="0"/>
              </a:rPr>
              <a:t>Christ qualifies for the perfect high priest </a:t>
            </a:r>
            <a:r>
              <a:rPr lang="en-US" sz="2800" dirty="0" smtClean="0">
                <a:latin typeface="Arial Narrow" pitchFamily="34" charset="0"/>
              </a:rPr>
              <a:t>(vv. 5-10)</a:t>
            </a:r>
          </a:p>
          <a:p>
            <a:pPr marL="1485900" lvl="2" indent="-571500">
              <a:buFont typeface="+mj-lt"/>
              <a:buAutoNum type="arabicPeriod" startAt="3"/>
            </a:pPr>
            <a:r>
              <a:rPr lang="en-US" sz="2800" dirty="0" smtClean="0">
                <a:latin typeface="Arial Narrow" pitchFamily="34" charset="0"/>
              </a:rPr>
              <a:t>He suffered death (vv. 8-9)</a:t>
            </a:r>
          </a:p>
          <a:p>
            <a:pPr marL="1943100" lvl="3" indent="-571500">
              <a:buFont typeface="+mj-lt"/>
              <a:buAutoNum type="alphaLcPeriod"/>
            </a:pPr>
            <a:r>
              <a:rPr lang="en-US" sz="2800" dirty="0" smtClean="0">
                <a:latin typeface="Arial Narrow" pitchFamily="34" charset="0"/>
              </a:rPr>
              <a:t>His sacrifice: himself</a:t>
            </a:r>
          </a:p>
          <a:p>
            <a:pPr marL="1943100" lvl="3" indent="-571500">
              <a:buFont typeface="+mj-lt"/>
              <a:buAutoNum type="alphaLcPeriod"/>
            </a:pPr>
            <a:r>
              <a:rPr lang="en-US" sz="2800" dirty="0" smtClean="0">
                <a:latin typeface="Arial Narrow" pitchFamily="34" charset="0"/>
              </a:rPr>
              <a:t>Thus, he is perfect high priest</a:t>
            </a:r>
          </a:p>
          <a:p>
            <a:pPr marL="1943100" lvl="3" indent="-571500">
              <a:buFont typeface="+mj-lt"/>
              <a:buAutoNum type="alphaLcPeriod"/>
            </a:pPr>
            <a:r>
              <a:rPr lang="en-US" sz="2800" dirty="0" smtClean="0">
                <a:latin typeface="Arial Narrow" pitchFamily="34" charset="0"/>
              </a:rPr>
              <a:t>Offers eternal salvation to all who obey</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5</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38875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45329403"/>
              </p:ext>
            </p:extLst>
          </p:nvPr>
        </p:nvGraphicFramePr>
        <p:xfrm>
          <a:off x="1447800" y="335343"/>
          <a:ext cx="7162800" cy="6096000"/>
        </p:xfrm>
        <a:graphic>
          <a:graphicData uri="http://schemas.openxmlformats.org/drawingml/2006/table">
            <a:tbl>
              <a:tblPr firstRow="1" bandRow="1">
                <a:tableStyleId>{5940675A-B579-460E-94D1-54222C63F5DA}</a:tableStyleId>
              </a:tblPr>
              <a:tblGrid>
                <a:gridCol w="609600"/>
                <a:gridCol w="3581400"/>
                <a:gridCol w="2971800"/>
              </a:tblGrid>
              <a:tr h="503767">
                <a:tc>
                  <a:txBody>
                    <a:bodyPr/>
                    <a:lstStyle/>
                    <a:p>
                      <a:pPr algn="ct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Doctrine</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Warning</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r>
              <a:tr h="503767">
                <a:tc>
                  <a:txBody>
                    <a:bodyPr/>
                    <a:lstStyle/>
                    <a:p>
                      <a:pPr algn="ctr"/>
                      <a:r>
                        <a:rPr lang="en-US" sz="4400" dirty="0" smtClean="0">
                          <a:latin typeface="Arial" panose="020B0604020202020204" pitchFamily="34" charset="0"/>
                          <a:cs typeface="Arial" panose="020B0604020202020204" pitchFamily="34" charset="0"/>
                        </a:rPr>
                        <a:t>1</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1:4-14</a:t>
                      </a:r>
                    </a:p>
                    <a:p>
                      <a:pPr algn="ctr"/>
                      <a:r>
                        <a:rPr lang="en-US" sz="2400" dirty="0" smtClean="0">
                          <a:latin typeface="Arial" panose="020B0604020202020204" pitchFamily="34" charset="0"/>
                          <a:cs typeface="Arial" panose="020B0604020202020204" pitchFamily="34" charset="0"/>
                        </a:rPr>
                        <a:t>Superior</a:t>
                      </a:r>
                      <a:r>
                        <a:rPr lang="en-US" sz="2400" baseline="0" dirty="0" smtClean="0">
                          <a:latin typeface="Arial" panose="020B0604020202020204" pitchFamily="34" charset="0"/>
                          <a:cs typeface="Arial" panose="020B0604020202020204" pitchFamily="34" charset="0"/>
                        </a:rPr>
                        <a:t> to </a:t>
                      </a:r>
                      <a:r>
                        <a:rPr lang="en-US" sz="2400" dirty="0" smtClean="0">
                          <a:latin typeface="Arial" panose="020B0604020202020204" pitchFamily="34" charset="0"/>
                          <a:cs typeface="Arial" panose="020B0604020202020204" pitchFamily="34" charset="0"/>
                        </a:rPr>
                        <a:t>Prophets</a:t>
                      </a:r>
                      <a:r>
                        <a:rPr lang="en-US" sz="2400" baseline="0" dirty="0" smtClean="0">
                          <a:latin typeface="Arial" panose="020B0604020202020204" pitchFamily="34" charset="0"/>
                          <a:cs typeface="Arial" panose="020B0604020202020204" pitchFamily="34" charset="0"/>
                        </a:rPr>
                        <a:t> &amp; Angels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2:1-4</a:t>
                      </a:r>
                    </a:p>
                    <a:p>
                      <a:pPr algn="ctr"/>
                      <a:r>
                        <a:rPr lang="en-US" sz="2400" i="1" dirty="0" smtClean="0">
                          <a:solidFill>
                            <a:srgbClr val="C00000"/>
                          </a:solidFill>
                          <a:latin typeface="Arial" panose="020B0604020202020204" pitchFamily="34" charset="0"/>
                          <a:cs typeface="Arial" panose="020B0604020202020204" pitchFamily="34" charset="0"/>
                        </a:rPr>
                        <a:t>Give heed to things heard</a:t>
                      </a:r>
                    </a:p>
                  </a:txBody>
                  <a:tcPr/>
                </a:tc>
              </a:tr>
              <a:tr h="503767">
                <a:tc>
                  <a:txBody>
                    <a:bodyPr/>
                    <a:lstStyle/>
                    <a:p>
                      <a:pPr algn="ctr"/>
                      <a:r>
                        <a:rPr lang="en-US" sz="44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2:5</a:t>
                      </a:r>
                      <a:r>
                        <a:rPr lang="en-US" sz="2400" baseline="0" dirty="0" smtClean="0">
                          <a:latin typeface="Arial" panose="020B0604020202020204" pitchFamily="34" charset="0"/>
                          <a:cs typeface="Arial" panose="020B0604020202020204" pitchFamily="34" charset="0"/>
                        </a:rPr>
                        <a:t> – 3:6</a:t>
                      </a:r>
                    </a:p>
                    <a:p>
                      <a:pPr algn="ctr"/>
                      <a:r>
                        <a:rPr lang="en-US" sz="2400" baseline="0" dirty="0" smtClean="0">
                          <a:latin typeface="Arial" panose="020B0604020202020204" pitchFamily="34" charset="0"/>
                          <a:cs typeface="Arial" panose="020B0604020202020204" pitchFamily="34" charset="0"/>
                        </a:rPr>
                        <a:t>Superior to Angels &amp; Moses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3:7 – 4:16</a:t>
                      </a:r>
                    </a:p>
                    <a:p>
                      <a:pPr algn="ctr"/>
                      <a:r>
                        <a:rPr lang="en-US" sz="2400" i="1" dirty="0" smtClean="0">
                          <a:solidFill>
                            <a:srgbClr val="C00000"/>
                          </a:solidFill>
                          <a:latin typeface="Arial" panose="020B0604020202020204" pitchFamily="34" charset="0"/>
                          <a:cs typeface="Arial" panose="020B0604020202020204" pitchFamily="34" charset="0"/>
                        </a:rPr>
                        <a:t>Don’t harden </a:t>
                      </a:r>
                      <a:r>
                        <a:rPr lang="en-US" sz="2400" i="1" baseline="0" dirty="0" smtClean="0">
                          <a:solidFill>
                            <a:srgbClr val="C00000"/>
                          </a:solidFill>
                          <a:latin typeface="Arial" panose="020B0604020202020204" pitchFamily="34" charset="0"/>
                          <a:cs typeface="Arial" panose="020B0604020202020204" pitchFamily="34" charset="0"/>
                        </a:rPr>
                        <a:t>heart</a:t>
                      </a:r>
                    </a:p>
                    <a:p>
                      <a:pPr algn="ctr"/>
                      <a:r>
                        <a:rPr lang="en-US" sz="2400" i="1" baseline="0" dirty="0" smtClean="0">
                          <a:solidFill>
                            <a:srgbClr val="C00000"/>
                          </a:solidFill>
                          <a:latin typeface="Arial" panose="020B0604020202020204" pitchFamily="34" charset="0"/>
                          <a:cs typeface="Arial" panose="020B0604020202020204" pitchFamily="34" charset="0"/>
                        </a:rPr>
                        <a:t>as Israel did</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3</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5:1-10</a:t>
                      </a:r>
                    </a:p>
                    <a:p>
                      <a:pPr algn="ctr"/>
                      <a:r>
                        <a:rPr lang="en-US" sz="2400" dirty="0" smtClean="0">
                          <a:latin typeface="Arial" panose="020B0604020202020204" pitchFamily="34" charset="0"/>
                          <a:cs typeface="Arial" panose="020B0604020202020204" pitchFamily="34" charset="0"/>
                        </a:rPr>
                        <a:t>Better</a:t>
                      </a:r>
                      <a:r>
                        <a:rPr lang="en-US" sz="2400" baseline="0" dirty="0" smtClean="0">
                          <a:latin typeface="Arial" panose="020B0604020202020204" pitchFamily="34" charset="0"/>
                          <a:cs typeface="Arial" panose="020B0604020202020204" pitchFamily="34" charset="0"/>
                        </a:rPr>
                        <a:t> High Priest</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5:11 - 6:20</a:t>
                      </a:r>
                    </a:p>
                    <a:p>
                      <a:pPr algn="ctr"/>
                      <a:r>
                        <a:rPr lang="en-US" sz="2400" i="1" dirty="0" smtClean="0">
                          <a:solidFill>
                            <a:srgbClr val="C00000"/>
                          </a:solidFill>
                          <a:latin typeface="Arial" panose="020B0604020202020204" pitchFamily="34" charset="0"/>
                          <a:cs typeface="Arial" panose="020B0604020202020204" pitchFamily="34" charset="0"/>
                        </a:rPr>
                        <a:t>Not maturing</a:t>
                      </a:r>
                    </a:p>
                  </a:txBody>
                  <a:tcPr/>
                </a:tc>
              </a:tr>
              <a:tr h="503767">
                <a:tc>
                  <a:txBody>
                    <a:bodyPr/>
                    <a:lstStyle/>
                    <a:p>
                      <a:pPr algn="ctr"/>
                      <a:r>
                        <a:rPr lang="en-US" sz="44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7:1 – 10:18</a:t>
                      </a:r>
                    </a:p>
                    <a:p>
                      <a:pPr algn="ctr"/>
                      <a:r>
                        <a:rPr lang="en-US" sz="2400" dirty="0" smtClean="0">
                          <a:latin typeface="Arial" panose="020B0604020202020204" pitchFamily="34" charset="0"/>
                          <a:cs typeface="Arial" panose="020B0604020202020204" pitchFamily="34" charset="0"/>
                        </a:rPr>
                        <a:t>Better Covenant</a:t>
                      </a:r>
                      <a:r>
                        <a:rPr lang="en-US" sz="2400" baseline="0" dirty="0" smtClean="0">
                          <a:latin typeface="Arial" panose="020B0604020202020204" pitchFamily="34" charset="0"/>
                          <a:cs typeface="Arial" panose="020B0604020202020204" pitchFamily="34" charset="0"/>
                        </a:rPr>
                        <a:t> &amp; Sacrifice</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10:19-39</a:t>
                      </a:r>
                    </a:p>
                    <a:p>
                      <a:pPr algn="ctr"/>
                      <a:r>
                        <a:rPr lang="en-US" sz="2400" i="1" dirty="0" smtClean="0">
                          <a:solidFill>
                            <a:srgbClr val="C00000"/>
                          </a:solidFill>
                          <a:latin typeface="Arial" panose="020B0604020202020204" pitchFamily="34" charset="0"/>
                          <a:cs typeface="Arial" panose="020B0604020202020204" pitchFamily="34" charset="0"/>
                        </a:rPr>
                        <a:t>Exhortation to steadfastness</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5</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11:1-40</a:t>
                      </a:r>
                    </a:p>
                    <a:p>
                      <a:pPr algn="ctr"/>
                      <a:r>
                        <a:rPr lang="en-US" sz="2400" dirty="0" smtClean="0">
                          <a:latin typeface="Arial" panose="020B0604020202020204" pitchFamily="34" charset="0"/>
                          <a:cs typeface="Arial" panose="020B0604020202020204" pitchFamily="34" charset="0"/>
                        </a:rPr>
                        <a:t>Examples of Faith</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12:1-29</a:t>
                      </a:r>
                    </a:p>
                    <a:p>
                      <a:pPr algn="ctr"/>
                      <a:r>
                        <a:rPr lang="en-US" sz="2400" i="1" dirty="0" smtClean="0">
                          <a:solidFill>
                            <a:srgbClr val="C00000"/>
                          </a:solidFill>
                          <a:latin typeface="Arial" panose="020B0604020202020204" pitchFamily="34" charset="0"/>
                          <a:cs typeface="Arial" panose="020B0604020202020204" pitchFamily="34" charset="0"/>
                        </a:rPr>
                        <a:t>Exhortation to have the same</a:t>
                      </a:r>
                      <a:r>
                        <a:rPr lang="en-US" sz="2400" i="1" baseline="0" dirty="0" smtClean="0">
                          <a:solidFill>
                            <a:srgbClr val="C00000"/>
                          </a:solidFill>
                          <a:latin typeface="Arial" panose="020B0604020202020204" pitchFamily="34" charset="0"/>
                          <a:cs typeface="Arial" panose="020B0604020202020204" pitchFamily="34" charset="0"/>
                        </a:rPr>
                        <a:t> faith</a:t>
                      </a:r>
                      <a:endParaRPr lang="en-US" sz="2400" i="1" dirty="0">
                        <a:solidFill>
                          <a:srgbClr val="C00000"/>
                        </a:solidFill>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rot="16200000">
            <a:off x="-3040579" y="3047980"/>
            <a:ext cx="6850602" cy="769441"/>
          </a:xfrm>
          <a:prstGeom prst="rect">
            <a:avLst/>
          </a:prstGeom>
          <a:noFill/>
        </p:spPr>
        <p:txBody>
          <a:bodyPr wrap="square" rtlCol="0">
            <a:spAutoFit/>
          </a:bodyPr>
          <a:lstStyle/>
          <a:p>
            <a:pPr algn="ctr"/>
            <a:r>
              <a:rPr lang="en-US" sz="4400" b="1" dirty="0" smtClean="0">
                <a:latin typeface="Arial Narrow" panose="020B0606020202030204" pitchFamily="34" charset="0"/>
              </a:rPr>
              <a:t>Five Warnings</a:t>
            </a:r>
            <a:endParaRPr lang="en-US" sz="4400" b="1" dirty="0">
              <a:latin typeface="Arial Narrow" panose="020B0606020202030204" pitchFamily="34" charset="0"/>
            </a:endParaRPr>
          </a:p>
        </p:txBody>
      </p:sp>
    </p:spTree>
    <p:extLst>
      <p:ext uri="{BB962C8B-B14F-4D97-AF65-F5344CB8AC3E}">
        <p14:creationId xmlns:p14="http://schemas.microsoft.com/office/powerpoint/2010/main" val="23639388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164134"/>
            <a:ext cx="8077200" cy="4401205"/>
          </a:xfrm>
          <a:prstGeom prst="rect">
            <a:avLst/>
          </a:prstGeom>
          <a:noFill/>
        </p:spPr>
        <p:txBody>
          <a:bodyPr wrap="square" rtlCol="0">
            <a:spAutoFit/>
          </a:bodyPr>
          <a:lstStyle/>
          <a:p>
            <a:pPr marL="571500" lvl="0" indent="-571500">
              <a:buFont typeface="+mj-lt"/>
              <a:buAutoNum type="romanUcPeriod" startAt="2"/>
            </a:pPr>
            <a:r>
              <a:rPr lang="en-US" sz="2800" u="sng" dirty="0" smtClean="0">
                <a:latin typeface="Arial Narrow" pitchFamily="34" charset="0"/>
              </a:rPr>
              <a:t>The Hebrew’s Lack of Maturity </a:t>
            </a:r>
            <a:r>
              <a:rPr lang="en-US" sz="2800" dirty="0" smtClean="0">
                <a:latin typeface="Arial Narrow" pitchFamily="34" charset="0"/>
              </a:rPr>
              <a:t>(vv. 11-14)</a:t>
            </a:r>
          </a:p>
          <a:p>
            <a:pPr marL="1028700" lvl="1" indent="-571500">
              <a:buFont typeface="+mj-lt"/>
              <a:buAutoNum type="alphaUcPeriod"/>
            </a:pPr>
            <a:r>
              <a:rPr lang="en-US" sz="2800" i="1" dirty="0" smtClean="0">
                <a:latin typeface="Arial Narrow" pitchFamily="34" charset="0"/>
              </a:rPr>
              <a:t>Dull of hearing </a:t>
            </a:r>
            <a:r>
              <a:rPr lang="en-US" sz="2800" dirty="0" smtClean="0">
                <a:latin typeface="Arial Narrow" pitchFamily="34" charset="0"/>
              </a:rPr>
              <a:t>(v. 11)</a:t>
            </a:r>
          </a:p>
          <a:p>
            <a:pPr marL="1485900" lvl="2" indent="-571500">
              <a:buFont typeface="+mj-lt"/>
              <a:buAutoNum type="arabicPeriod"/>
            </a:pPr>
            <a:r>
              <a:rPr lang="en-US" sz="2800" dirty="0" smtClean="0">
                <a:latin typeface="Arial Narrow" pitchFamily="34" charset="0"/>
              </a:rPr>
              <a:t>Have much to say about the subject (</a:t>
            </a:r>
            <a:r>
              <a:rPr lang="en-US" sz="2800" dirty="0" err="1" smtClean="0">
                <a:latin typeface="Arial Narrow" pitchFamily="34" charset="0"/>
              </a:rPr>
              <a:t>v.</a:t>
            </a:r>
            <a:r>
              <a:rPr lang="en-US" sz="2800" dirty="0" smtClean="0">
                <a:latin typeface="Arial Narrow" pitchFamily="34" charset="0"/>
              </a:rPr>
              <a:t> 11a)</a:t>
            </a:r>
          </a:p>
          <a:p>
            <a:pPr marL="1485900" lvl="2" indent="-571500">
              <a:buFont typeface="+mj-lt"/>
              <a:buAutoNum type="arabicPeriod"/>
            </a:pPr>
            <a:r>
              <a:rPr lang="en-US" sz="2800" dirty="0" smtClean="0">
                <a:latin typeface="Arial Narrow" pitchFamily="34" charset="0"/>
              </a:rPr>
              <a:t>Thus, hard to explain a difficult subject (</a:t>
            </a:r>
            <a:r>
              <a:rPr lang="en-US" sz="2800" dirty="0" err="1" smtClean="0">
                <a:latin typeface="Arial Narrow" pitchFamily="34" charset="0"/>
              </a:rPr>
              <a:t>v.</a:t>
            </a:r>
            <a:r>
              <a:rPr lang="en-US" sz="2800" dirty="0" smtClean="0">
                <a:latin typeface="Arial Narrow" pitchFamily="34" charset="0"/>
              </a:rPr>
              <a:t> 11b)</a:t>
            </a:r>
          </a:p>
          <a:p>
            <a:pPr marL="1028700" lvl="1" indent="-571500">
              <a:buFont typeface="+mj-lt"/>
              <a:buAutoNum type="alphaUcPeriod"/>
            </a:pPr>
            <a:endParaRPr lang="en-US" sz="28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In need of first principle teaching</a:t>
            </a:r>
            <a:r>
              <a:rPr lang="en-US" sz="2800" dirty="0" smtClean="0">
                <a:latin typeface="Arial Narrow" pitchFamily="34" charset="0"/>
              </a:rPr>
              <a:t> (vv. 12-14)</a:t>
            </a:r>
          </a:p>
          <a:p>
            <a:pPr marL="1485900" lvl="2" indent="-571500">
              <a:buFont typeface="+mj-lt"/>
              <a:buAutoNum type="arabicPeriod"/>
            </a:pPr>
            <a:r>
              <a:rPr lang="en-US" sz="2800" dirty="0" smtClean="0">
                <a:latin typeface="Arial Narrow" pitchFamily="34" charset="0"/>
              </a:rPr>
              <a:t>Ought to be teachers, but not (v. 12a)</a:t>
            </a:r>
          </a:p>
          <a:p>
            <a:pPr marL="1485900" lvl="2" indent="-571500">
              <a:buFont typeface="+mj-lt"/>
              <a:buAutoNum type="arabicPeriod"/>
            </a:pPr>
            <a:r>
              <a:rPr lang="en-US" sz="2800" dirty="0" smtClean="0">
                <a:latin typeface="Arial Narrow" pitchFamily="34" charset="0"/>
              </a:rPr>
              <a:t>In need of milk and not solid food (vv. 12b-14)</a:t>
            </a:r>
          </a:p>
          <a:p>
            <a:pPr marL="1943100" lvl="3" indent="-571500">
              <a:buFont typeface="+mj-lt"/>
              <a:buAutoNum type="alphaLcPeriod"/>
            </a:pPr>
            <a:r>
              <a:rPr lang="en-US" sz="2800" dirty="0" smtClean="0">
                <a:latin typeface="Arial Narrow" pitchFamily="34" charset="0"/>
              </a:rPr>
              <a:t>Milk – for babes and unskilled (v. 13)</a:t>
            </a:r>
          </a:p>
          <a:p>
            <a:pPr marL="1943100" lvl="3" indent="-571500">
              <a:buFont typeface="+mj-lt"/>
              <a:buAutoNum type="alphaLcPeriod"/>
            </a:pPr>
            <a:r>
              <a:rPr lang="en-US" sz="2800" dirty="0" smtClean="0">
                <a:latin typeface="Arial Narrow" pitchFamily="34" charset="0"/>
              </a:rPr>
              <a:t>Solid food – for full age and exercised (v. 14)</a:t>
            </a:r>
            <a:endParaRPr lang="en-US" sz="2800" dirty="0">
              <a:latin typeface="Arial Narrow" pitchFamily="34" charset="0"/>
            </a:endParaRP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5</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88893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0600"/>
            <a:ext cx="9157686" cy="830997"/>
          </a:xfrm>
          <a:prstGeom prst="rect">
            <a:avLst/>
          </a:prstGeom>
          <a:noFill/>
        </p:spPr>
        <p:txBody>
          <a:bodyPr wrap="square" rtlCol="0">
            <a:spAutoFit/>
          </a:bodyPr>
          <a:lstStyle/>
          <a:p>
            <a:pPr algn="ctr"/>
            <a:r>
              <a:rPr lang="en-US" sz="4800" dirty="0" smtClean="0">
                <a:latin typeface="Arial Narrow" panose="020B0606020202030204" pitchFamily="34" charset="0"/>
              </a:rPr>
              <a:t>After … Melchizedek</a:t>
            </a:r>
            <a:endParaRPr lang="en-US" sz="4800" dirty="0">
              <a:latin typeface="Arial Narrow" panose="020B0606020202030204" pitchFamily="34" charset="0"/>
            </a:endParaRPr>
          </a:p>
        </p:txBody>
      </p:sp>
      <p:sp>
        <p:nvSpPr>
          <p:cNvPr id="5" name="TextBox 4"/>
          <p:cNvSpPr txBox="1"/>
          <p:nvPr/>
        </p:nvSpPr>
        <p:spPr>
          <a:xfrm>
            <a:off x="1797543" y="1920657"/>
            <a:ext cx="5562600" cy="3108543"/>
          </a:xfrm>
          <a:prstGeom prst="rect">
            <a:avLst/>
          </a:prstGeom>
          <a:noFill/>
        </p:spPr>
        <p:txBody>
          <a:bodyPr wrap="square" rtlCol="0">
            <a:spAutoFit/>
          </a:bodyPr>
          <a:lstStyle/>
          <a:p>
            <a:pPr marL="514350" indent="-514350">
              <a:buFont typeface="+mj-lt"/>
              <a:buAutoNum type="arabicPeriod"/>
            </a:pPr>
            <a:r>
              <a:rPr lang="en-US" sz="2800" dirty="0" smtClean="0">
                <a:latin typeface="Arial Narrow" panose="020B0606020202030204" pitchFamily="34" charset="0"/>
              </a:rPr>
              <a:t>King &amp; Priest (Gen. 14)</a:t>
            </a:r>
          </a:p>
          <a:p>
            <a:pPr marL="514350" indent="-514350">
              <a:buFont typeface="+mj-lt"/>
              <a:buAutoNum type="arabicPeriod"/>
            </a:pPr>
            <a:endParaRPr lang="en-US" sz="2800" dirty="0" smtClean="0">
              <a:latin typeface="Arial Narrow" panose="020B0606020202030204" pitchFamily="34" charset="0"/>
            </a:endParaRPr>
          </a:p>
          <a:p>
            <a:pPr marL="514350" indent="-514350">
              <a:buFont typeface="+mj-lt"/>
              <a:buAutoNum type="arabicPeriod"/>
            </a:pPr>
            <a:r>
              <a:rPr lang="en-US" sz="2800" dirty="0" smtClean="0">
                <a:latin typeface="Arial Narrow" panose="020B0606020202030204" pitchFamily="34" charset="0"/>
              </a:rPr>
              <a:t>Without Father &amp; Mother (Heb. 7:3)</a:t>
            </a:r>
          </a:p>
          <a:p>
            <a:pPr marL="514350" indent="-514350">
              <a:buFont typeface="+mj-lt"/>
              <a:buAutoNum type="arabicPeriod"/>
            </a:pPr>
            <a:endParaRPr lang="en-US" sz="2800" dirty="0" smtClean="0">
              <a:latin typeface="Arial Narrow" panose="020B0606020202030204" pitchFamily="34" charset="0"/>
            </a:endParaRPr>
          </a:p>
          <a:p>
            <a:pPr marL="514350" indent="-514350">
              <a:buFont typeface="+mj-lt"/>
              <a:buAutoNum type="arabicPeriod"/>
            </a:pPr>
            <a:r>
              <a:rPr lang="en-US" sz="2800" dirty="0" smtClean="0">
                <a:latin typeface="Arial Narrow" panose="020B0606020202030204" pitchFamily="34" charset="0"/>
              </a:rPr>
              <a:t>Superior to Aaron</a:t>
            </a:r>
          </a:p>
          <a:p>
            <a:pPr marL="514350" indent="-514350">
              <a:buFont typeface="+mj-lt"/>
              <a:buAutoNum type="arabicPeriod"/>
            </a:pPr>
            <a:endParaRPr lang="en-US" sz="2800" dirty="0" smtClean="0">
              <a:latin typeface="Arial Narrow" panose="020B0606020202030204" pitchFamily="34" charset="0"/>
            </a:endParaRPr>
          </a:p>
          <a:p>
            <a:pPr marL="514350" indent="-514350">
              <a:buFont typeface="+mj-lt"/>
              <a:buAutoNum type="arabicPeriod"/>
            </a:pPr>
            <a:r>
              <a:rPr lang="en-US" sz="2800" dirty="0" smtClean="0">
                <a:latin typeface="Arial Narrow" panose="020B0606020202030204" pitchFamily="34" charset="0"/>
              </a:rPr>
              <a:t>One High Priest Priesthood</a:t>
            </a:r>
            <a:endParaRPr lang="en-US" sz="2800" dirty="0">
              <a:latin typeface="Arial Narrow" panose="020B0606020202030204" pitchFamily="34" charset="0"/>
            </a:endParaRPr>
          </a:p>
        </p:txBody>
      </p:sp>
      <p:sp>
        <p:nvSpPr>
          <p:cNvPr id="6" name="Rectangle 5"/>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5</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590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639" y="1600200"/>
            <a:ext cx="8458200" cy="4401205"/>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latin typeface="Arial Narrow" panose="020B0606020202030204" pitchFamily="34" charset="0"/>
              </a:rPr>
              <a:t>Milk &amp; solid food (</a:t>
            </a:r>
            <a:r>
              <a:rPr lang="en-US" sz="2800" dirty="0" smtClean="0">
                <a:solidFill>
                  <a:srgbClr val="C00000"/>
                </a:solidFill>
                <a:latin typeface="Arial Narrow" panose="020B0606020202030204" pitchFamily="34" charset="0"/>
              </a:rPr>
              <a:t>Heb. 5:13-14</a:t>
            </a:r>
            <a:r>
              <a:rPr lang="en-US" sz="2800" dirty="0" smtClean="0">
                <a:latin typeface="Arial Narrow" panose="020B0606020202030204" pitchFamily="34" charset="0"/>
              </a:rPr>
              <a:t>; 1 Cor. 3)</a:t>
            </a:r>
          </a:p>
          <a:p>
            <a:pPr marL="571500" indent="-571500">
              <a:buFont typeface="Arial" panose="020B0604020202020204" pitchFamily="34" charset="0"/>
              <a:buChar char="•"/>
            </a:pPr>
            <a:endParaRPr lang="en-US" sz="2800" dirty="0" smtClean="0">
              <a:latin typeface="Arial Narrow" panose="020B0606020202030204" pitchFamily="34" charset="0"/>
            </a:endParaRPr>
          </a:p>
          <a:p>
            <a:pPr marL="571500" indent="-571500">
              <a:buFont typeface="Arial" panose="020B0604020202020204" pitchFamily="34" charset="0"/>
              <a:buChar char="•"/>
            </a:pPr>
            <a:r>
              <a:rPr lang="en-US" sz="2800" dirty="0" smtClean="0">
                <a:latin typeface="Arial Narrow" panose="020B0606020202030204" pitchFamily="34" charset="0"/>
              </a:rPr>
              <a:t>Hab. 2:4 (</a:t>
            </a:r>
            <a:r>
              <a:rPr lang="en-US" sz="2800" dirty="0" smtClean="0">
                <a:solidFill>
                  <a:srgbClr val="C00000"/>
                </a:solidFill>
                <a:latin typeface="Arial Narrow" panose="020B0606020202030204" pitchFamily="34" charset="0"/>
              </a:rPr>
              <a:t>Heb. 10:38</a:t>
            </a:r>
            <a:r>
              <a:rPr lang="en-US" sz="2800" dirty="0" smtClean="0">
                <a:latin typeface="Arial Narrow" panose="020B0606020202030204" pitchFamily="34" charset="0"/>
              </a:rPr>
              <a:t>; Gal. 3:11; Rom. 1:17)</a:t>
            </a:r>
          </a:p>
          <a:p>
            <a:pPr marL="571500" indent="-571500">
              <a:buFont typeface="Arial" panose="020B0604020202020204" pitchFamily="34" charset="0"/>
              <a:buChar char="•"/>
            </a:pPr>
            <a:endParaRPr lang="en-US" sz="2800" dirty="0" smtClean="0">
              <a:latin typeface="Arial Narrow" panose="020B0606020202030204" pitchFamily="34" charset="0"/>
            </a:endParaRPr>
          </a:p>
          <a:p>
            <a:pPr marL="571500" indent="-571500">
              <a:buFont typeface="Arial" panose="020B0604020202020204" pitchFamily="34" charset="0"/>
              <a:buChar char="•"/>
            </a:pPr>
            <a:r>
              <a:rPr lang="en-US" sz="2800" dirty="0" smtClean="0">
                <a:latin typeface="Arial Narrow" panose="020B0606020202030204" pitchFamily="34" charset="0"/>
              </a:rPr>
              <a:t>Psa. 2:7 (</a:t>
            </a:r>
            <a:r>
              <a:rPr lang="en-US" sz="2800" dirty="0" smtClean="0">
                <a:solidFill>
                  <a:srgbClr val="C00000"/>
                </a:solidFill>
                <a:latin typeface="Arial Narrow" panose="020B0606020202030204" pitchFamily="34" charset="0"/>
              </a:rPr>
              <a:t>Heb. 1:5</a:t>
            </a:r>
            <a:r>
              <a:rPr lang="en-US" sz="2800" dirty="0" smtClean="0">
                <a:latin typeface="Arial Narrow" panose="020B0606020202030204" pitchFamily="34" charset="0"/>
              </a:rPr>
              <a:t>; Acts 13:33)</a:t>
            </a:r>
          </a:p>
          <a:p>
            <a:pPr marL="571500" indent="-571500">
              <a:buFont typeface="Arial" panose="020B0604020202020204" pitchFamily="34" charset="0"/>
              <a:buChar char="•"/>
            </a:pPr>
            <a:endParaRPr lang="en-US" sz="2800" dirty="0" smtClean="0">
              <a:latin typeface="Arial Narrow" panose="020B0606020202030204" pitchFamily="34" charset="0"/>
            </a:endParaRPr>
          </a:p>
          <a:p>
            <a:pPr marL="571500" indent="-571500">
              <a:buFont typeface="Arial" panose="020B0604020202020204" pitchFamily="34" charset="0"/>
              <a:buChar char="•"/>
            </a:pPr>
            <a:r>
              <a:rPr lang="en-US" sz="2800" dirty="0" smtClean="0">
                <a:latin typeface="Arial Narrow" panose="020B0606020202030204" pitchFamily="34" charset="0"/>
              </a:rPr>
              <a:t>Signs and wonders (</a:t>
            </a:r>
            <a:r>
              <a:rPr lang="en-US" sz="2800" dirty="0" smtClean="0">
                <a:solidFill>
                  <a:srgbClr val="C00000"/>
                </a:solidFill>
                <a:latin typeface="Arial Narrow" panose="020B0606020202030204" pitchFamily="34" charset="0"/>
              </a:rPr>
              <a:t>Heb. 2:4</a:t>
            </a:r>
            <a:r>
              <a:rPr lang="en-US" sz="2800" dirty="0" smtClean="0">
                <a:latin typeface="Arial Narrow" panose="020B0606020202030204" pitchFamily="34" charset="0"/>
              </a:rPr>
              <a:t>; 1 Cor. 12:4)</a:t>
            </a:r>
          </a:p>
          <a:p>
            <a:pPr marL="571500" indent="-571500">
              <a:buFont typeface="Arial" panose="020B0604020202020204" pitchFamily="34" charset="0"/>
              <a:buChar char="•"/>
            </a:pPr>
            <a:endParaRPr lang="en-US" sz="2800" dirty="0" smtClean="0">
              <a:latin typeface="Arial Narrow" panose="020B0606020202030204" pitchFamily="34" charset="0"/>
            </a:endParaRPr>
          </a:p>
          <a:p>
            <a:pPr marL="571500" indent="-571500">
              <a:buFont typeface="Arial" panose="020B0604020202020204" pitchFamily="34" charset="0"/>
              <a:buChar char="•"/>
            </a:pPr>
            <a:r>
              <a:rPr lang="en-US" sz="2800" dirty="0" smtClean="0">
                <a:latin typeface="Arial Narrow" panose="020B0606020202030204" pitchFamily="34" charset="0"/>
              </a:rPr>
              <a:t>World consist by Christ (</a:t>
            </a:r>
            <a:r>
              <a:rPr lang="en-US" sz="2800" dirty="0" smtClean="0">
                <a:solidFill>
                  <a:srgbClr val="C00000"/>
                </a:solidFill>
                <a:latin typeface="Arial Narrow" panose="020B0606020202030204" pitchFamily="34" charset="0"/>
              </a:rPr>
              <a:t>Heb. 2:10</a:t>
            </a:r>
            <a:r>
              <a:rPr lang="en-US" sz="2800" dirty="0" smtClean="0">
                <a:latin typeface="Arial Narrow" panose="020B0606020202030204" pitchFamily="34" charset="0"/>
              </a:rPr>
              <a:t>; Rom. 11:36; Col. 1:16)</a:t>
            </a:r>
          </a:p>
          <a:p>
            <a:pPr marL="571500" indent="-571500">
              <a:buFont typeface="Arial" panose="020B0604020202020204" pitchFamily="34" charset="0"/>
              <a:buChar char="•"/>
            </a:pPr>
            <a:endParaRPr lang="en-US" sz="2800" dirty="0" smtClean="0">
              <a:latin typeface="Arial Narrow" panose="020B0606020202030204" pitchFamily="34" charset="0"/>
            </a:endParaRP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6" name="Rectangle 5"/>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61639" y="844251"/>
            <a:ext cx="7162800" cy="646331"/>
          </a:xfrm>
          <a:prstGeom prst="rect">
            <a:avLst/>
          </a:prstGeom>
          <a:solidFill>
            <a:schemeClr val="tx1"/>
          </a:solidFill>
        </p:spPr>
        <p:txBody>
          <a:bodyPr wrap="square" rtlCol="0">
            <a:spAutoFit/>
          </a:bodyPr>
          <a:lstStyle/>
          <a:p>
            <a:pPr algn="ctr"/>
            <a:r>
              <a:rPr lang="en-US" sz="3600" dirty="0" smtClean="0">
                <a:solidFill>
                  <a:schemeClr val="bg1"/>
                </a:solidFill>
                <a:latin typeface="Arial Narrow" panose="020B0606020202030204" pitchFamily="34" charset="0"/>
              </a:rPr>
              <a:t>Terms &amp; Phrases Similar to Paul’s</a:t>
            </a:r>
          </a:p>
        </p:txBody>
      </p:sp>
    </p:spTree>
    <p:extLst>
      <p:ext uri="{BB962C8B-B14F-4D97-AF65-F5344CB8AC3E}">
        <p14:creationId xmlns:p14="http://schemas.microsoft.com/office/powerpoint/2010/main" val="7380383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AutoShape 4"/>
          <p:cNvSpPr>
            <a:spLocks noChangeArrowheads="1"/>
          </p:cNvSpPr>
          <p:nvPr/>
        </p:nvSpPr>
        <p:spPr bwMode="auto">
          <a:xfrm>
            <a:off x="2529574" y="1905000"/>
            <a:ext cx="4267200" cy="1219200"/>
          </a:xfrm>
          <a:prstGeom prst="hexagon">
            <a:avLst>
              <a:gd name="adj" fmla="val 87500"/>
              <a:gd name="vf" fmla="val 115470"/>
            </a:avLst>
          </a:prstGeom>
          <a:noFill/>
          <a:ln w="76200">
            <a:solidFill>
              <a:srgbClr val="000000"/>
            </a:solid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4037" name="Line 5"/>
          <p:cNvSpPr>
            <a:spLocks noChangeShapeType="1"/>
          </p:cNvSpPr>
          <p:nvPr/>
        </p:nvSpPr>
        <p:spPr bwMode="auto">
          <a:xfrm flipH="1">
            <a:off x="624574" y="2514600"/>
            <a:ext cx="1905000" cy="0"/>
          </a:xfrm>
          <a:prstGeom prst="line">
            <a:avLst/>
          </a:prstGeom>
          <a:noFill/>
          <a:ln w="76200">
            <a:solidFill>
              <a:srgbClr val="000000"/>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4038" name="Line 6"/>
          <p:cNvSpPr>
            <a:spLocks noChangeShapeType="1"/>
          </p:cNvSpPr>
          <p:nvPr/>
        </p:nvSpPr>
        <p:spPr bwMode="auto">
          <a:xfrm flipH="1">
            <a:off x="6720574" y="2514600"/>
            <a:ext cx="1905000" cy="0"/>
          </a:xfrm>
          <a:prstGeom prst="line">
            <a:avLst/>
          </a:prstGeom>
          <a:noFill/>
          <a:ln w="76200">
            <a:solidFill>
              <a:srgbClr val="000000"/>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4039" name="Text Box 7"/>
          <p:cNvSpPr txBox="1">
            <a:spLocks noChangeArrowheads="1"/>
          </p:cNvSpPr>
          <p:nvPr/>
        </p:nvSpPr>
        <p:spPr bwMode="auto">
          <a:xfrm>
            <a:off x="685800" y="1981200"/>
            <a:ext cx="1675459"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000000"/>
                </a:solidFill>
                <a:latin typeface="Arial Narrow" panose="020B0606020202030204" pitchFamily="34" charset="0"/>
              </a:rPr>
              <a:t>Melchizedek</a:t>
            </a:r>
          </a:p>
        </p:txBody>
      </p:sp>
      <p:sp>
        <p:nvSpPr>
          <p:cNvPr id="44040" name="Text Box 8"/>
          <p:cNvSpPr txBox="1">
            <a:spLocks noChangeArrowheads="1"/>
          </p:cNvSpPr>
          <p:nvPr/>
        </p:nvSpPr>
        <p:spPr bwMode="auto">
          <a:xfrm>
            <a:off x="609600" y="2514600"/>
            <a:ext cx="1843774"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000000"/>
                </a:solidFill>
                <a:latin typeface="Arial Narrow" panose="020B0606020202030204" pitchFamily="34" charset="0"/>
              </a:rPr>
              <a:t>Priest over all</a:t>
            </a:r>
          </a:p>
        </p:txBody>
      </p:sp>
      <p:sp>
        <p:nvSpPr>
          <p:cNvPr id="44041" name="Text Box 9"/>
          <p:cNvSpPr txBox="1">
            <a:spLocks noChangeArrowheads="1"/>
          </p:cNvSpPr>
          <p:nvPr/>
        </p:nvSpPr>
        <p:spPr bwMode="auto">
          <a:xfrm>
            <a:off x="7261645" y="2057400"/>
            <a:ext cx="914033"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000000"/>
                </a:solidFill>
                <a:latin typeface="Arial Narrow" panose="020B0606020202030204" pitchFamily="34" charset="0"/>
              </a:rPr>
              <a:t>Christ</a:t>
            </a:r>
          </a:p>
        </p:txBody>
      </p:sp>
      <p:sp>
        <p:nvSpPr>
          <p:cNvPr id="44042" name="Text Box 10"/>
          <p:cNvSpPr txBox="1">
            <a:spLocks noChangeArrowheads="1"/>
          </p:cNvSpPr>
          <p:nvPr/>
        </p:nvSpPr>
        <p:spPr bwMode="auto">
          <a:xfrm>
            <a:off x="6796774" y="2514600"/>
            <a:ext cx="1843774"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000000"/>
                </a:solidFill>
                <a:latin typeface="Arial Narrow" panose="020B0606020202030204" pitchFamily="34" charset="0"/>
              </a:rPr>
              <a:t>Priest over all</a:t>
            </a:r>
          </a:p>
        </p:txBody>
      </p:sp>
      <p:sp>
        <p:nvSpPr>
          <p:cNvPr id="44043" name="Text Box 11"/>
          <p:cNvSpPr txBox="1">
            <a:spLocks noChangeArrowheads="1"/>
          </p:cNvSpPr>
          <p:nvPr/>
        </p:nvSpPr>
        <p:spPr bwMode="auto">
          <a:xfrm>
            <a:off x="3572170" y="1905000"/>
            <a:ext cx="2182008"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000000"/>
                </a:solidFill>
                <a:latin typeface="Arial Narrow" panose="020B0606020202030204" pitchFamily="34" charset="0"/>
              </a:rPr>
              <a:t>Priest over Jews</a:t>
            </a:r>
          </a:p>
        </p:txBody>
      </p:sp>
      <p:sp>
        <p:nvSpPr>
          <p:cNvPr id="44044" name="Text Box 12"/>
          <p:cNvSpPr txBox="1">
            <a:spLocks noChangeArrowheads="1"/>
          </p:cNvSpPr>
          <p:nvPr/>
        </p:nvSpPr>
        <p:spPr bwMode="auto">
          <a:xfrm>
            <a:off x="4206158" y="1447800"/>
            <a:ext cx="914033"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000000"/>
                </a:solidFill>
                <a:latin typeface="Arial Narrow" panose="020B0606020202030204" pitchFamily="34" charset="0"/>
              </a:rPr>
              <a:t>Aaron</a:t>
            </a:r>
          </a:p>
        </p:txBody>
      </p:sp>
      <p:sp>
        <p:nvSpPr>
          <p:cNvPr id="44045" name="Text Box 13"/>
          <p:cNvSpPr txBox="1">
            <a:spLocks noChangeArrowheads="1"/>
          </p:cNvSpPr>
          <p:nvPr/>
        </p:nvSpPr>
        <p:spPr bwMode="auto">
          <a:xfrm>
            <a:off x="4071506" y="3124200"/>
            <a:ext cx="1183337"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000000"/>
                </a:solidFill>
                <a:latin typeface="Arial Narrow" panose="020B0606020202030204" pitchFamily="34" charset="0"/>
              </a:rPr>
              <a:t>Gentiles</a:t>
            </a:r>
          </a:p>
        </p:txBody>
      </p:sp>
      <p:sp>
        <p:nvSpPr>
          <p:cNvPr id="12" name="Rectangle 11"/>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13" name="Rectangle 12"/>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5</a:t>
            </a:r>
            <a:endParaRPr lang="en-US" sz="2800" dirty="0">
              <a:latin typeface="Arial Narrow" panose="020B060602020203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30028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295400"/>
            <a:ext cx="2286000" cy="2308324"/>
          </a:xfrm>
          <a:prstGeom prst="rect">
            <a:avLst/>
          </a:prstGeom>
          <a:noFill/>
        </p:spPr>
        <p:txBody>
          <a:bodyPr wrap="square" rtlCol="0">
            <a:spAutoFit/>
          </a:bodyPr>
          <a:lstStyle/>
          <a:p>
            <a:pPr algn="ctr"/>
            <a:r>
              <a:rPr lang="en-US" sz="3600" dirty="0" smtClean="0">
                <a:solidFill>
                  <a:prstClr val="black"/>
                </a:solidFill>
                <a:latin typeface="Arial Narrow" panose="020B0606020202030204" pitchFamily="34" charset="0"/>
                <a:cs typeface="Times New Roman" panose="02020603050405020304" pitchFamily="18" charset="0"/>
              </a:rPr>
              <a:t>Old</a:t>
            </a:r>
          </a:p>
          <a:p>
            <a:pPr algn="ctr"/>
            <a:r>
              <a:rPr lang="en-US" sz="3600" dirty="0" smtClean="0">
                <a:solidFill>
                  <a:prstClr val="black"/>
                </a:solidFill>
                <a:latin typeface="Arial Narrow" panose="020B0606020202030204" pitchFamily="34" charset="0"/>
                <a:cs typeface="Times New Roman" panose="02020603050405020304" pitchFamily="18" charset="0"/>
              </a:rPr>
              <a:t>Testament</a:t>
            </a:r>
          </a:p>
          <a:p>
            <a:pPr algn="ctr"/>
            <a:r>
              <a:rPr lang="en-US" sz="3600" dirty="0" smtClean="0">
                <a:solidFill>
                  <a:prstClr val="black"/>
                </a:solidFill>
                <a:latin typeface="Arial Narrow" panose="020B0606020202030204" pitchFamily="34" charset="0"/>
                <a:cs typeface="Times New Roman" panose="02020603050405020304" pitchFamily="18" charset="0"/>
              </a:rPr>
              <a:t>In This</a:t>
            </a:r>
          </a:p>
          <a:p>
            <a:pPr algn="ctr"/>
            <a:r>
              <a:rPr lang="en-US" sz="3600" dirty="0" smtClean="0">
                <a:solidFill>
                  <a:prstClr val="black"/>
                </a:solidFill>
                <a:latin typeface="Arial Narrow" panose="020B0606020202030204" pitchFamily="34" charset="0"/>
                <a:cs typeface="Times New Roman" panose="02020603050405020304" pitchFamily="18" charset="0"/>
              </a:rPr>
              <a:t>Chapter</a:t>
            </a:r>
          </a:p>
        </p:txBody>
      </p:sp>
      <p:graphicFrame>
        <p:nvGraphicFramePr>
          <p:cNvPr id="7" name="Table 6"/>
          <p:cNvGraphicFramePr>
            <a:graphicFrameLocks noGrp="1"/>
          </p:cNvGraphicFramePr>
          <p:nvPr>
            <p:extLst>
              <p:ext uri="{D42A27DB-BD31-4B8C-83A1-F6EECF244321}">
                <p14:modId xmlns:p14="http://schemas.microsoft.com/office/powerpoint/2010/main" val="2672100080"/>
              </p:ext>
            </p:extLst>
          </p:nvPr>
        </p:nvGraphicFramePr>
        <p:xfrm>
          <a:off x="2590800" y="1752600"/>
          <a:ext cx="6248400" cy="1554480"/>
        </p:xfrm>
        <a:graphic>
          <a:graphicData uri="http://schemas.openxmlformats.org/drawingml/2006/table">
            <a:tbl>
              <a:tblPr firstRow="1" bandRow="1">
                <a:tableStyleId>{5940675A-B579-460E-94D1-54222C63F5DA}</a:tableStyleId>
              </a:tblPr>
              <a:tblGrid>
                <a:gridCol w="2743200"/>
                <a:gridCol w="3505200"/>
              </a:tblGrid>
              <a:tr h="370840">
                <a:tc>
                  <a:txBody>
                    <a:bodyPr/>
                    <a:lstStyle/>
                    <a:p>
                      <a:pPr algn="ctr"/>
                      <a:r>
                        <a:rPr lang="en-US" sz="2800" dirty="0" smtClean="0">
                          <a:solidFill>
                            <a:schemeClr val="bg1"/>
                          </a:solidFill>
                          <a:latin typeface="Arial Narrow" panose="020B0606020202030204" pitchFamily="34" charset="0"/>
                        </a:rPr>
                        <a:t>Verse in</a:t>
                      </a:r>
                      <a:r>
                        <a:rPr lang="en-US" sz="2800" baseline="0" dirty="0" smtClean="0">
                          <a:solidFill>
                            <a:schemeClr val="bg1"/>
                          </a:solidFill>
                          <a:latin typeface="Arial Narrow" panose="020B0606020202030204" pitchFamily="34" charset="0"/>
                        </a:rPr>
                        <a:t> Chapter 5</a:t>
                      </a:r>
                      <a:endParaRPr lang="en-US" sz="2800" dirty="0">
                        <a:solidFill>
                          <a:schemeClr val="bg1"/>
                        </a:solidFill>
                        <a:latin typeface="Arial Narrow" panose="020B0606020202030204" pitchFamily="34" charset="0"/>
                      </a:endParaRPr>
                    </a:p>
                  </a:txBody>
                  <a:tcPr>
                    <a:solidFill>
                      <a:srgbClr val="000000"/>
                    </a:solidFill>
                  </a:tcPr>
                </a:tc>
                <a:tc>
                  <a:txBody>
                    <a:bodyPr/>
                    <a:lstStyle/>
                    <a:p>
                      <a:pPr algn="ctr"/>
                      <a:r>
                        <a:rPr lang="en-US" sz="2800" dirty="0" smtClean="0">
                          <a:solidFill>
                            <a:schemeClr val="bg1"/>
                          </a:solidFill>
                          <a:latin typeface="Arial Narrow" panose="020B0606020202030204" pitchFamily="34" charset="0"/>
                        </a:rPr>
                        <a:t>Old Testament Reference</a:t>
                      </a:r>
                      <a:endParaRPr lang="en-US" sz="2800" dirty="0">
                        <a:solidFill>
                          <a:schemeClr val="bg1"/>
                        </a:solidFill>
                        <a:latin typeface="Arial Narrow" panose="020B0606020202030204" pitchFamily="34" charset="0"/>
                      </a:endParaRPr>
                    </a:p>
                  </a:txBody>
                  <a:tcPr>
                    <a:solidFill>
                      <a:srgbClr val="000000"/>
                    </a:solidFill>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5</a:t>
                      </a:r>
                    </a:p>
                  </a:txBody>
                  <a:tcPr/>
                </a:tc>
                <a:tc>
                  <a:txBody>
                    <a:bodyPr/>
                    <a:lstStyle/>
                    <a:p>
                      <a:pPr algn="ctr"/>
                      <a:r>
                        <a:rPr lang="en-US" sz="2800" dirty="0" smtClean="0">
                          <a:solidFill>
                            <a:schemeClr val="tx1"/>
                          </a:solidFill>
                          <a:latin typeface="Arial Narrow" panose="020B0606020202030204" pitchFamily="34" charset="0"/>
                        </a:rPr>
                        <a:t>Psa. 2:7</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6</a:t>
                      </a:r>
                      <a:endParaRPr lang="en-US" sz="2800" dirty="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Psa. 110:4</a:t>
                      </a:r>
                      <a:endParaRPr lang="en-US" sz="2800" dirty="0">
                        <a:solidFill>
                          <a:schemeClr val="tx1"/>
                        </a:solidFill>
                        <a:latin typeface="Arial Narrow" panose="020B0606020202030204" pitchFamily="34" charset="0"/>
                      </a:endParaRPr>
                    </a:p>
                  </a:txBody>
                  <a:tcPr/>
                </a:tc>
              </a:tr>
            </a:tbl>
          </a:graphicData>
        </a:graphic>
      </p:graphicFrame>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5</a:t>
            </a:r>
            <a:endParaRPr lang="en-US" sz="2800" dirty="0">
              <a:latin typeface="Arial Narrow" panose="020B0606020202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16129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464" y="990600"/>
            <a:ext cx="3886200" cy="4339650"/>
          </a:xfrm>
          <a:prstGeom prst="rect">
            <a:avLst/>
          </a:prstGeom>
          <a:solidFill>
            <a:schemeClr val="bg1">
              <a:lumMod val="75000"/>
            </a:schemeClr>
          </a:solidFill>
          <a:ln>
            <a:solidFill>
              <a:schemeClr val="tx1"/>
            </a:solid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b="1" u="sng" dirty="0" smtClean="0">
                <a:latin typeface="Arial Narrow" panose="020B0606020202030204" pitchFamily="34" charset="0"/>
              </a:rPr>
              <a:t>Aaron</a:t>
            </a:r>
          </a:p>
          <a:p>
            <a:pPr algn="ctr"/>
            <a:endParaRPr lang="en-US" sz="2400" dirty="0" smtClean="0">
              <a:latin typeface="Arial Narrow" panose="020B0606020202030204" pitchFamily="34" charset="0"/>
            </a:endParaRPr>
          </a:p>
          <a:p>
            <a:pPr marL="457200" indent="-457200">
              <a:buFont typeface="Wingdings" panose="05000000000000000000" pitchFamily="2" charset="2"/>
              <a:buChar char="§"/>
            </a:pPr>
            <a:r>
              <a:rPr lang="en-US" sz="2800" dirty="0" smtClean="0">
                <a:latin typeface="Arial Narrow" panose="020B0606020202030204" pitchFamily="34" charset="0"/>
              </a:rPr>
              <a:t>Position of Supreme importance (5:1)</a:t>
            </a:r>
          </a:p>
          <a:p>
            <a:pPr marL="457200" indent="-457200">
              <a:buFont typeface="Wingdings" panose="05000000000000000000" pitchFamily="2" charset="2"/>
              <a:buChar char="§"/>
            </a:pPr>
            <a:r>
              <a:rPr lang="en-US" sz="2800" dirty="0" smtClean="0">
                <a:latin typeface="Arial Narrow" panose="020B0606020202030204" pitchFamily="34" charset="0"/>
              </a:rPr>
              <a:t>Offered Gifts &amp; Sacrifices (9:6-7)</a:t>
            </a:r>
          </a:p>
          <a:p>
            <a:pPr marL="457200" indent="-457200">
              <a:buFont typeface="Wingdings" panose="05000000000000000000" pitchFamily="2" charset="2"/>
              <a:buChar char="§"/>
            </a:pPr>
            <a:r>
              <a:rPr lang="en-US" sz="2800" dirty="0" smtClean="0">
                <a:latin typeface="Arial Narrow" panose="020B0606020202030204" pitchFamily="34" charset="0"/>
              </a:rPr>
              <a:t>Represented God &amp; Man (5:2-3)</a:t>
            </a:r>
          </a:p>
          <a:p>
            <a:pPr marL="457200" indent="-457200">
              <a:buFont typeface="Wingdings" panose="05000000000000000000" pitchFamily="2" charset="2"/>
              <a:buChar char="§"/>
            </a:pPr>
            <a:r>
              <a:rPr lang="en-US" sz="2800" dirty="0" smtClean="0">
                <a:latin typeface="Arial Narrow" panose="020B0606020202030204" pitchFamily="34" charset="0"/>
              </a:rPr>
              <a:t>Must be Called of God (5:4)</a:t>
            </a:r>
            <a:endParaRPr lang="en-US" sz="2800" dirty="0">
              <a:latin typeface="Arial Narrow" panose="020B0606020202030204" pitchFamily="34" charset="0"/>
            </a:endParaRPr>
          </a:p>
        </p:txBody>
      </p:sp>
      <p:sp>
        <p:nvSpPr>
          <p:cNvPr id="7" name="TextBox 6"/>
          <p:cNvSpPr txBox="1"/>
          <p:nvPr/>
        </p:nvSpPr>
        <p:spPr>
          <a:xfrm>
            <a:off x="4937464" y="990600"/>
            <a:ext cx="3886200" cy="4339650"/>
          </a:xfrm>
          <a:prstGeom prst="rect">
            <a:avLst/>
          </a:prstGeom>
          <a:solidFill>
            <a:schemeClr val="bg1">
              <a:lumMod val="75000"/>
            </a:schemeClr>
          </a:solidFill>
          <a:ln>
            <a:solidFill>
              <a:schemeClr val="tx1"/>
            </a:solid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b="1" u="sng" dirty="0" smtClean="0">
                <a:latin typeface="Arial Narrow" panose="020B0606020202030204" pitchFamily="34" charset="0"/>
              </a:rPr>
              <a:t>Christ</a:t>
            </a:r>
          </a:p>
          <a:p>
            <a:pPr algn="ctr"/>
            <a:endParaRPr lang="en-US" sz="2400" dirty="0" smtClean="0">
              <a:latin typeface="Arial Narrow" panose="020B0606020202030204" pitchFamily="34" charset="0"/>
            </a:endParaRPr>
          </a:p>
          <a:p>
            <a:pPr marL="457200" indent="-457200">
              <a:buFont typeface="Wingdings" panose="05000000000000000000" pitchFamily="2" charset="2"/>
              <a:buChar char="§"/>
            </a:pPr>
            <a:r>
              <a:rPr lang="en-US" sz="2800" dirty="0" smtClean="0">
                <a:latin typeface="Arial Narrow" panose="020B0606020202030204" pitchFamily="34" charset="0"/>
              </a:rPr>
              <a:t>After the Order Of Melchizedek (5:5-6)</a:t>
            </a:r>
          </a:p>
          <a:p>
            <a:pPr marL="457200" indent="-457200">
              <a:buFont typeface="Wingdings" panose="05000000000000000000" pitchFamily="2" charset="2"/>
              <a:buChar char="§"/>
            </a:pPr>
            <a:r>
              <a:rPr lang="en-US" sz="2800" dirty="0" smtClean="0">
                <a:latin typeface="Arial Narrow" panose="020B0606020202030204" pitchFamily="34" charset="0"/>
              </a:rPr>
              <a:t>Offered Himself              (5:7)</a:t>
            </a:r>
          </a:p>
          <a:p>
            <a:pPr marL="457200" indent="-457200">
              <a:buFont typeface="Wingdings" panose="05000000000000000000" pitchFamily="2" charset="2"/>
              <a:buChar char="§"/>
            </a:pPr>
            <a:r>
              <a:rPr lang="en-US" sz="2800" dirty="0" smtClean="0">
                <a:latin typeface="Arial Narrow" panose="020B0606020202030204" pitchFamily="34" charset="0"/>
              </a:rPr>
              <a:t>Author of Et. Salvation (5:8-9)</a:t>
            </a:r>
          </a:p>
          <a:p>
            <a:pPr marL="457200" indent="-457200">
              <a:buFont typeface="Wingdings" panose="05000000000000000000" pitchFamily="2" charset="2"/>
              <a:buChar char="§"/>
            </a:pPr>
            <a:r>
              <a:rPr lang="en-US" sz="2800" dirty="0" smtClean="0">
                <a:latin typeface="Arial Narrow" panose="020B0606020202030204" pitchFamily="34" charset="0"/>
              </a:rPr>
              <a:t>Fulfilled Prophecy            (5:10)</a:t>
            </a:r>
            <a:endParaRPr lang="en-US" sz="2800" dirty="0">
              <a:latin typeface="Arial Narrow" panose="020B0606020202030204" pitchFamily="34" charset="0"/>
            </a:endParaRP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5</a:t>
            </a:r>
            <a:endParaRPr lang="en-US" sz="2800" dirty="0">
              <a:latin typeface="Arial Narrow" panose="020B0606020202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11694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6 </a:t>
            </a:r>
            <a:endParaRPr lang="en-US" sz="3200" dirty="0">
              <a:latin typeface="Arial Narrow" panose="020B0606020202030204" pitchFamily="34" charset="0"/>
            </a:endParaRPr>
          </a:p>
        </p:txBody>
      </p:sp>
      <p:sp>
        <p:nvSpPr>
          <p:cNvPr id="8" name="TextBox 7"/>
          <p:cNvSpPr txBox="1"/>
          <p:nvPr/>
        </p:nvSpPr>
        <p:spPr>
          <a:xfrm>
            <a:off x="1371600" y="2057400"/>
            <a:ext cx="7772400" cy="156966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 </a:t>
            </a:r>
            <a:r>
              <a:rPr lang="en-US" sz="3200" dirty="0" smtClean="0">
                <a:solidFill>
                  <a:schemeClr val="bg1"/>
                </a:solidFill>
                <a:latin typeface="Arial Narrow" panose="020B0606020202030204" pitchFamily="34" charset="0"/>
              </a:rPr>
              <a:t>(1:1-10:18)</a:t>
            </a:r>
          </a:p>
          <a:p>
            <a:pPr marL="400050" indent="-400050">
              <a:buFont typeface="+mj-lt"/>
              <a:buAutoNum type="romanUcPeriod"/>
            </a:pPr>
            <a:endParaRPr lang="en-US" sz="3200" dirty="0" smtClean="0">
              <a:solidFill>
                <a:schemeClr val="bg1"/>
              </a:solidFill>
              <a:latin typeface="Arial Narrow" panose="020B0606020202030204" pitchFamily="34" charset="0"/>
            </a:endParaRPr>
          </a:p>
          <a:p>
            <a:pPr marL="400050" indent="-400050">
              <a:buFont typeface="+mj-lt"/>
              <a:buAutoNum type="romanUcPeriod"/>
            </a:pPr>
            <a:r>
              <a:rPr lang="en-US" sz="3200" u="sng" dirty="0" smtClean="0">
                <a:solidFill>
                  <a:schemeClr val="bg1"/>
                </a:solidFill>
                <a:latin typeface="Arial Narrow" panose="020B0606020202030204" pitchFamily="34" charset="0"/>
              </a:rPr>
              <a:t>Don’t Give Up </a:t>
            </a:r>
            <a:r>
              <a:rPr lang="en-US" sz="3200" dirty="0" smtClean="0">
                <a:solidFill>
                  <a:schemeClr val="bg1"/>
                </a:solidFill>
                <a:latin typeface="Arial Narrow" panose="020B0606020202030204" pitchFamily="34" charset="0"/>
              </a:rPr>
              <a:t>(10:19-13:28)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62048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6</a:t>
            </a:r>
            <a:endParaRPr lang="en-US" sz="3200" dirty="0">
              <a:latin typeface="Arial Narrow" panose="020B0606020202030204" pitchFamily="34" charset="0"/>
            </a:endParaRPr>
          </a:p>
        </p:txBody>
      </p:sp>
      <p:sp>
        <p:nvSpPr>
          <p:cNvPr id="8" name="TextBox 7"/>
          <p:cNvSpPr txBox="1"/>
          <p:nvPr/>
        </p:nvSpPr>
        <p:spPr>
          <a:xfrm>
            <a:off x="1371600" y="2057400"/>
            <a:ext cx="7772400" cy="236988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 </a:t>
            </a:r>
            <a:r>
              <a:rPr lang="en-US" sz="3200" dirty="0" smtClean="0">
                <a:solidFill>
                  <a:schemeClr val="bg1"/>
                </a:solidFill>
                <a:latin typeface="Arial Narrow" panose="020B0606020202030204" pitchFamily="34" charset="0"/>
              </a:rPr>
              <a:t>(1:1-10:18)</a:t>
            </a:r>
          </a:p>
          <a:p>
            <a:pPr marL="971550" lvl="1" indent="-514350">
              <a:buFont typeface="+mj-lt"/>
              <a:buAutoNum type="alphaUcPeriod"/>
            </a:pPr>
            <a:r>
              <a:rPr lang="en-US" sz="3200" i="1" dirty="0">
                <a:solidFill>
                  <a:schemeClr val="bg1"/>
                </a:solidFill>
                <a:latin typeface="Arial Narrow" panose="020B0606020202030204" pitchFamily="34" charset="0"/>
              </a:rPr>
              <a:t>Superiority of Christ’s Person </a:t>
            </a:r>
            <a:r>
              <a:rPr lang="en-US" sz="3200" dirty="0">
                <a:solidFill>
                  <a:schemeClr val="bg1"/>
                </a:solidFill>
                <a:latin typeface="Arial Narrow" panose="020B0606020202030204" pitchFamily="34" charset="0"/>
              </a:rPr>
              <a:t>(1:1 – 4:13)</a:t>
            </a:r>
          </a:p>
          <a:p>
            <a:pPr marL="1428750" lvl="2" indent="-514350">
              <a:buFont typeface="+mj-lt"/>
              <a:buAutoNum type="arabicPeriod"/>
            </a:pPr>
            <a:r>
              <a:rPr lang="en-US" sz="2800" dirty="0">
                <a:solidFill>
                  <a:schemeClr val="bg1"/>
                </a:solidFill>
                <a:latin typeface="Arial Narrow" panose="020B0606020202030204" pitchFamily="34" charset="0"/>
              </a:rPr>
              <a:t>Superiority over prophets (1:1-3)</a:t>
            </a:r>
          </a:p>
          <a:p>
            <a:pPr marL="1428750" lvl="2" indent="-514350">
              <a:buFont typeface="+mj-lt"/>
              <a:buAutoNum type="arabicPeriod"/>
            </a:pPr>
            <a:r>
              <a:rPr lang="en-US" sz="2800" dirty="0">
                <a:solidFill>
                  <a:schemeClr val="bg1"/>
                </a:solidFill>
                <a:latin typeface="Arial Narrow" panose="020B0606020202030204" pitchFamily="34" charset="0"/>
              </a:rPr>
              <a:t>Superiority over angels (1:4 – 2:18)</a:t>
            </a:r>
          </a:p>
          <a:p>
            <a:pPr marL="1428750" lvl="2" indent="-514350">
              <a:buFont typeface="+mj-lt"/>
              <a:buAutoNum type="arabicPeriod"/>
            </a:pPr>
            <a:r>
              <a:rPr lang="en-US" sz="2800" dirty="0">
                <a:solidFill>
                  <a:schemeClr val="bg1"/>
                </a:solidFill>
                <a:latin typeface="Arial Narrow" panose="020B0606020202030204" pitchFamily="34" charset="0"/>
              </a:rPr>
              <a:t>Superiority over Moses (3:1 – 4:13)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39149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6</a:t>
            </a:r>
            <a:endParaRPr lang="en-US" sz="3200" dirty="0">
              <a:latin typeface="Arial Narrow" panose="020B0606020202030204" pitchFamily="34" charset="0"/>
            </a:endParaRPr>
          </a:p>
        </p:txBody>
      </p:sp>
      <p:sp>
        <p:nvSpPr>
          <p:cNvPr id="8" name="TextBox 7"/>
          <p:cNvSpPr txBox="1"/>
          <p:nvPr/>
        </p:nvSpPr>
        <p:spPr>
          <a:xfrm>
            <a:off x="1371600" y="2057400"/>
            <a:ext cx="7772400" cy="2800767"/>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 </a:t>
            </a:r>
            <a:r>
              <a:rPr lang="en-US" sz="3200" dirty="0" smtClean="0">
                <a:solidFill>
                  <a:schemeClr val="bg1"/>
                </a:solidFill>
                <a:latin typeface="Arial Narrow" panose="020B0606020202030204" pitchFamily="34" charset="0"/>
              </a:rPr>
              <a:t>(1:1-10:18)</a:t>
            </a:r>
          </a:p>
          <a:p>
            <a:pPr marL="971550" lvl="1" indent="-514350">
              <a:buFont typeface="+mj-lt"/>
              <a:buAutoNum type="alphaUcPeriod" startAt="2"/>
            </a:pPr>
            <a:r>
              <a:rPr lang="en-US" sz="3200" i="1" dirty="0">
                <a:solidFill>
                  <a:schemeClr val="bg1"/>
                </a:solidFill>
                <a:latin typeface="Arial Narrow" panose="020B0606020202030204" pitchFamily="34" charset="0"/>
              </a:rPr>
              <a:t>Superiority of Christ’s Work </a:t>
            </a:r>
            <a:r>
              <a:rPr lang="en-US" sz="3200" dirty="0">
                <a:solidFill>
                  <a:schemeClr val="bg1"/>
                </a:solidFill>
                <a:latin typeface="Arial Narrow" panose="020B0606020202030204" pitchFamily="34" charset="0"/>
              </a:rPr>
              <a:t>( 4:14 – 10:18)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priesthood (4:14 – 7:28)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covenant (8)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sanctuary (9:1-14)</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sacrifice (9:15 – 10:18)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904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6</a:t>
            </a:r>
            <a:endParaRPr lang="en-US" sz="3200" dirty="0">
              <a:latin typeface="Arial Narrow" panose="020B0606020202030204" pitchFamily="34" charset="0"/>
            </a:endParaRPr>
          </a:p>
        </p:txBody>
      </p:sp>
      <p:sp>
        <p:nvSpPr>
          <p:cNvPr id="8" name="TextBox 7"/>
          <p:cNvSpPr txBox="1"/>
          <p:nvPr/>
        </p:nvSpPr>
        <p:spPr>
          <a:xfrm>
            <a:off x="1371600" y="2057400"/>
            <a:ext cx="7772400" cy="2677656"/>
          </a:xfrm>
          <a:prstGeom prst="rect">
            <a:avLst/>
          </a:prstGeom>
          <a:noFill/>
        </p:spPr>
        <p:txBody>
          <a:bodyPr wrap="square" rtlCol="0">
            <a:spAutoFit/>
          </a:bodyPr>
          <a:lstStyle/>
          <a:p>
            <a:pPr marL="857250" indent="-857250">
              <a:buFont typeface="+mj-lt"/>
              <a:buAutoNum type="romanUcPeriod" startAt="2"/>
            </a:pPr>
            <a:r>
              <a:rPr lang="en-US" sz="3200" u="sng" dirty="0">
                <a:solidFill>
                  <a:schemeClr val="bg1"/>
                </a:solidFill>
                <a:latin typeface="Arial Narrow" panose="020B0606020202030204" pitchFamily="34" charset="0"/>
              </a:rPr>
              <a:t>Don’t Give Up </a:t>
            </a:r>
            <a:r>
              <a:rPr lang="en-US" sz="3200" dirty="0">
                <a:solidFill>
                  <a:schemeClr val="bg1"/>
                </a:solidFill>
                <a:latin typeface="Arial Narrow" panose="020B0606020202030204" pitchFamily="34" charset="0"/>
              </a:rPr>
              <a:t>(10:19-13:28)</a:t>
            </a: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971550" lvl="1" indent="-514350">
              <a:buFont typeface="+mj-lt"/>
              <a:buAutoNum type="alphaUcPeriod"/>
            </a:pPr>
            <a:r>
              <a:rPr lang="en-US" sz="2800" i="1" dirty="0">
                <a:solidFill>
                  <a:schemeClr val="bg1"/>
                </a:solidFill>
                <a:latin typeface="Arial Narrow" panose="020B0606020202030204" pitchFamily="34" charset="0"/>
              </a:rPr>
              <a:t>Keeping the faith (10:19-39)</a:t>
            </a:r>
          </a:p>
          <a:p>
            <a:pPr marL="971550" lvl="1" indent="-514350">
              <a:buFont typeface="+mj-lt"/>
              <a:buAutoNum type="alphaUcPeriod"/>
            </a:pPr>
            <a:r>
              <a:rPr lang="en-US" sz="2800" i="1" dirty="0">
                <a:solidFill>
                  <a:schemeClr val="bg1"/>
                </a:solidFill>
                <a:latin typeface="Arial Narrow" panose="020B0606020202030204" pitchFamily="34" charset="0"/>
              </a:rPr>
              <a:t>Examples of faith (11)</a:t>
            </a:r>
          </a:p>
          <a:p>
            <a:pPr marL="971550" lvl="1" indent="-514350">
              <a:buFont typeface="+mj-lt"/>
              <a:buAutoNum type="alphaUcPeriod"/>
            </a:pPr>
            <a:r>
              <a:rPr lang="en-US" sz="2800" i="1" dirty="0">
                <a:solidFill>
                  <a:schemeClr val="bg1"/>
                </a:solidFill>
                <a:latin typeface="Arial Narrow" panose="020B0606020202030204" pitchFamily="34" charset="0"/>
              </a:rPr>
              <a:t>Endurance of faith (12)</a:t>
            </a:r>
          </a:p>
          <a:p>
            <a:pPr marL="971550" lvl="1" indent="-514350">
              <a:buFont typeface="+mj-lt"/>
              <a:buAutoNum type="alphaUcPeriod"/>
            </a:pPr>
            <a:r>
              <a:rPr lang="en-US" sz="2800" i="1" dirty="0">
                <a:solidFill>
                  <a:schemeClr val="bg1"/>
                </a:solidFill>
                <a:latin typeface="Arial Narrow" panose="020B0606020202030204" pitchFamily="34" charset="0"/>
              </a:rPr>
              <a:t>Performance of faith (13)</a:t>
            </a:r>
            <a:endParaRPr lang="en-US" sz="2800" dirty="0">
              <a:solidFill>
                <a:schemeClr val="bg1"/>
              </a:solidFill>
              <a:latin typeface="Arial Narrow" panose="020B0606020202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45157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6965457" cy="2739211"/>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342900" indent="-342900">
              <a:buFont typeface="+mj-lt"/>
              <a:buAutoNum type="arabicPeriod"/>
            </a:pPr>
            <a:r>
              <a:rPr lang="en-US" sz="2800" dirty="0">
                <a:solidFill>
                  <a:schemeClr val="bg1"/>
                </a:solidFill>
                <a:latin typeface="Arial Narrow" pitchFamily="34" charset="0"/>
              </a:rPr>
              <a:t>Christ is Superior to Prophets and Angels</a:t>
            </a:r>
          </a:p>
          <a:p>
            <a:pPr marL="342900" indent="-342900">
              <a:buFont typeface="+mj-lt"/>
              <a:buAutoNum type="arabicPeriod"/>
            </a:pPr>
            <a:r>
              <a:rPr lang="en-US" sz="2800" dirty="0">
                <a:solidFill>
                  <a:schemeClr val="bg1"/>
                </a:solidFill>
                <a:latin typeface="Arial Narrow" pitchFamily="34" charset="0"/>
              </a:rPr>
              <a:t>Giving Heed &amp; Humanity of Christ</a:t>
            </a:r>
          </a:p>
          <a:p>
            <a:pPr marL="342900" indent="-342900">
              <a:buFont typeface="+mj-lt"/>
              <a:buAutoNum type="arabicPeriod"/>
            </a:pPr>
            <a:r>
              <a:rPr lang="en-US" sz="2800" dirty="0">
                <a:solidFill>
                  <a:schemeClr val="bg1"/>
                </a:solidFill>
                <a:latin typeface="Arial Narrow" pitchFamily="34" charset="0"/>
              </a:rPr>
              <a:t>Christ is Superior to Moses &amp; Don’t Harden Heart</a:t>
            </a:r>
          </a:p>
          <a:p>
            <a:pPr marL="342900" indent="-342900">
              <a:buFont typeface="+mj-lt"/>
              <a:buAutoNum type="arabicPeriod"/>
            </a:pPr>
            <a:r>
              <a:rPr lang="en-US" sz="2800" dirty="0">
                <a:solidFill>
                  <a:schemeClr val="bg1"/>
                </a:solidFill>
                <a:latin typeface="Arial Narrow" pitchFamily="34" charset="0"/>
              </a:rPr>
              <a:t>Warning Not to Fail and Hold Fast</a:t>
            </a:r>
          </a:p>
          <a:p>
            <a:pPr marL="342900" indent="-342900">
              <a:buFont typeface="+mj-lt"/>
              <a:buAutoNum type="arabicPeriod"/>
            </a:pPr>
            <a:r>
              <a:rPr lang="en-US" sz="2800" dirty="0">
                <a:solidFill>
                  <a:schemeClr val="bg1"/>
                </a:solidFill>
                <a:latin typeface="Arial Narrow" pitchFamily="34" charset="0"/>
              </a:rPr>
              <a:t>Christ is a Better High Priest</a:t>
            </a: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6</a:t>
            </a:r>
            <a:endParaRPr lang="en-US" sz="3200" dirty="0">
              <a:latin typeface="Arial Narrow" panose="020B0606020202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13436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41021808"/>
              </p:ext>
            </p:extLst>
          </p:nvPr>
        </p:nvGraphicFramePr>
        <p:xfrm>
          <a:off x="1447800" y="335343"/>
          <a:ext cx="7162800" cy="6096000"/>
        </p:xfrm>
        <a:graphic>
          <a:graphicData uri="http://schemas.openxmlformats.org/drawingml/2006/table">
            <a:tbl>
              <a:tblPr firstRow="1" bandRow="1">
                <a:tableStyleId>{5940675A-B579-460E-94D1-54222C63F5DA}</a:tableStyleId>
              </a:tblPr>
              <a:tblGrid>
                <a:gridCol w="609600"/>
                <a:gridCol w="3581400"/>
                <a:gridCol w="2971800"/>
              </a:tblGrid>
              <a:tr h="503767">
                <a:tc>
                  <a:txBody>
                    <a:bodyPr/>
                    <a:lstStyle/>
                    <a:p>
                      <a:pPr algn="ct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Doctrine</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Warning</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r>
              <a:tr h="503767">
                <a:tc>
                  <a:txBody>
                    <a:bodyPr/>
                    <a:lstStyle/>
                    <a:p>
                      <a:pPr algn="ctr"/>
                      <a:r>
                        <a:rPr lang="en-US" sz="4400" dirty="0" smtClean="0">
                          <a:latin typeface="Arial" panose="020B0604020202020204" pitchFamily="34" charset="0"/>
                          <a:cs typeface="Arial" panose="020B0604020202020204" pitchFamily="34" charset="0"/>
                        </a:rPr>
                        <a:t>1</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1:4-14</a:t>
                      </a:r>
                    </a:p>
                    <a:p>
                      <a:pPr algn="ctr"/>
                      <a:r>
                        <a:rPr lang="en-US" sz="2400" dirty="0" smtClean="0">
                          <a:latin typeface="Arial" panose="020B0604020202020204" pitchFamily="34" charset="0"/>
                          <a:cs typeface="Arial" panose="020B0604020202020204" pitchFamily="34" charset="0"/>
                        </a:rPr>
                        <a:t>Superior</a:t>
                      </a:r>
                      <a:r>
                        <a:rPr lang="en-US" sz="2400" baseline="0" dirty="0" smtClean="0">
                          <a:latin typeface="Arial" panose="020B0604020202020204" pitchFamily="34" charset="0"/>
                          <a:cs typeface="Arial" panose="020B0604020202020204" pitchFamily="34" charset="0"/>
                        </a:rPr>
                        <a:t> to </a:t>
                      </a:r>
                      <a:r>
                        <a:rPr lang="en-US" sz="2400" dirty="0" smtClean="0">
                          <a:latin typeface="Arial" panose="020B0604020202020204" pitchFamily="34" charset="0"/>
                          <a:cs typeface="Arial" panose="020B0604020202020204" pitchFamily="34" charset="0"/>
                        </a:rPr>
                        <a:t>Prophets</a:t>
                      </a:r>
                      <a:r>
                        <a:rPr lang="en-US" sz="2400" baseline="0" dirty="0" smtClean="0">
                          <a:latin typeface="Arial" panose="020B0604020202020204" pitchFamily="34" charset="0"/>
                          <a:cs typeface="Arial" panose="020B0604020202020204" pitchFamily="34" charset="0"/>
                        </a:rPr>
                        <a:t> &amp; Angels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2:1-4</a:t>
                      </a:r>
                    </a:p>
                    <a:p>
                      <a:pPr algn="ctr"/>
                      <a:r>
                        <a:rPr lang="en-US" sz="2400" i="1" dirty="0" smtClean="0">
                          <a:solidFill>
                            <a:srgbClr val="C00000"/>
                          </a:solidFill>
                          <a:latin typeface="Arial" panose="020B0604020202020204" pitchFamily="34" charset="0"/>
                          <a:cs typeface="Arial" panose="020B0604020202020204" pitchFamily="34" charset="0"/>
                        </a:rPr>
                        <a:t>Give heed to things heard</a:t>
                      </a:r>
                    </a:p>
                  </a:txBody>
                  <a:tcPr/>
                </a:tc>
              </a:tr>
              <a:tr h="503767">
                <a:tc>
                  <a:txBody>
                    <a:bodyPr/>
                    <a:lstStyle/>
                    <a:p>
                      <a:pPr algn="ctr"/>
                      <a:r>
                        <a:rPr lang="en-US" sz="44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2:5</a:t>
                      </a:r>
                      <a:r>
                        <a:rPr lang="en-US" sz="2400" baseline="0" dirty="0" smtClean="0">
                          <a:latin typeface="Arial" panose="020B0604020202020204" pitchFamily="34" charset="0"/>
                          <a:cs typeface="Arial" panose="020B0604020202020204" pitchFamily="34" charset="0"/>
                        </a:rPr>
                        <a:t> – 3:6</a:t>
                      </a:r>
                    </a:p>
                    <a:p>
                      <a:pPr algn="ctr"/>
                      <a:r>
                        <a:rPr lang="en-US" sz="2400" baseline="0" dirty="0" smtClean="0">
                          <a:latin typeface="Arial" panose="020B0604020202020204" pitchFamily="34" charset="0"/>
                          <a:cs typeface="Arial" panose="020B0604020202020204" pitchFamily="34" charset="0"/>
                        </a:rPr>
                        <a:t>Superior to Angels &amp; Moses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3:7 – 4:16</a:t>
                      </a:r>
                    </a:p>
                    <a:p>
                      <a:pPr algn="ctr"/>
                      <a:r>
                        <a:rPr lang="en-US" sz="2400" i="1" dirty="0" smtClean="0">
                          <a:solidFill>
                            <a:srgbClr val="C00000"/>
                          </a:solidFill>
                          <a:latin typeface="Arial" panose="020B0604020202020204" pitchFamily="34" charset="0"/>
                          <a:cs typeface="Arial" panose="020B0604020202020204" pitchFamily="34" charset="0"/>
                        </a:rPr>
                        <a:t>Don’t harden </a:t>
                      </a:r>
                      <a:r>
                        <a:rPr lang="en-US" sz="2400" i="1" baseline="0" dirty="0" smtClean="0">
                          <a:solidFill>
                            <a:srgbClr val="C00000"/>
                          </a:solidFill>
                          <a:latin typeface="Arial" panose="020B0604020202020204" pitchFamily="34" charset="0"/>
                          <a:cs typeface="Arial" panose="020B0604020202020204" pitchFamily="34" charset="0"/>
                        </a:rPr>
                        <a:t>heart</a:t>
                      </a:r>
                    </a:p>
                    <a:p>
                      <a:pPr algn="ctr"/>
                      <a:r>
                        <a:rPr lang="en-US" sz="2400" i="1" baseline="0" dirty="0" smtClean="0">
                          <a:solidFill>
                            <a:srgbClr val="C00000"/>
                          </a:solidFill>
                          <a:latin typeface="Arial" panose="020B0604020202020204" pitchFamily="34" charset="0"/>
                          <a:cs typeface="Arial" panose="020B0604020202020204" pitchFamily="34" charset="0"/>
                        </a:rPr>
                        <a:t>as Israel did</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3</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5:1-10</a:t>
                      </a:r>
                    </a:p>
                    <a:p>
                      <a:pPr algn="ctr"/>
                      <a:r>
                        <a:rPr lang="en-US" sz="2400" dirty="0" smtClean="0">
                          <a:latin typeface="Arial" panose="020B0604020202020204" pitchFamily="34" charset="0"/>
                          <a:cs typeface="Arial" panose="020B0604020202020204" pitchFamily="34" charset="0"/>
                        </a:rPr>
                        <a:t>Better</a:t>
                      </a:r>
                      <a:r>
                        <a:rPr lang="en-US" sz="2400" baseline="0" dirty="0" smtClean="0">
                          <a:latin typeface="Arial" panose="020B0604020202020204" pitchFamily="34" charset="0"/>
                          <a:cs typeface="Arial" panose="020B0604020202020204" pitchFamily="34" charset="0"/>
                        </a:rPr>
                        <a:t> High Priest</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5:11 - 6:20</a:t>
                      </a:r>
                    </a:p>
                    <a:p>
                      <a:pPr algn="ctr"/>
                      <a:r>
                        <a:rPr lang="en-US" sz="2400" i="1" dirty="0" smtClean="0">
                          <a:solidFill>
                            <a:srgbClr val="C00000"/>
                          </a:solidFill>
                          <a:latin typeface="Arial" panose="020B0604020202020204" pitchFamily="34" charset="0"/>
                          <a:cs typeface="Arial" panose="020B0604020202020204" pitchFamily="34" charset="0"/>
                        </a:rPr>
                        <a:t>Not maturing</a:t>
                      </a:r>
                    </a:p>
                  </a:txBody>
                  <a:tcPr/>
                </a:tc>
              </a:tr>
              <a:tr h="503767">
                <a:tc>
                  <a:txBody>
                    <a:bodyPr/>
                    <a:lstStyle/>
                    <a:p>
                      <a:pPr algn="ctr"/>
                      <a:r>
                        <a:rPr lang="en-US" sz="44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7:1 – 10:18</a:t>
                      </a:r>
                    </a:p>
                    <a:p>
                      <a:pPr algn="ctr"/>
                      <a:r>
                        <a:rPr lang="en-US" sz="2400" dirty="0" smtClean="0">
                          <a:latin typeface="Arial" panose="020B0604020202020204" pitchFamily="34" charset="0"/>
                          <a:cs typeface="Arial" panose="020B0604020202020204" pitchFamily="34" charset="0"/>
                        </a:rPr>
                        <a:t>Better Covenant</a:t>
                      </a:r>
                      <a:r>
                        <a:rPr lang="en-US" sz="2400" baseline="0" dirty="0" smtClean="0">
                          <a:latin typeface="Arial" panose="020B0604020202020204" pitchFamily="34" charset="0"/>
                          <a:cs typeface="Arial" panose="020B0604020202020204" pitchFamily="34" charset="0"/>
                        </a:rPr>
                        <a:t> &amp; Sacrifice</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10:19-39</a:t>
                      </a:r>
                    </a:p>
                    <a:p>
                      <a:pPr algn="ctr"/>
                      <a:r>
                        <a:rPr lang="en-US" sz="2400" i="1" dirty="0" smtClean="0">
                          <a:solidFill>
                            <a:srgbClr val="C00000"/>
                          </a:solidFill>
                          <a:latin typeface="Arial" panose="020B0604020202020204" pitchFamily="34" charset="0"/>
                          <a:cs typeface="Arial" panose="020B0604020202020204" pitchFamily="34" charset="0"/>
                        </a:rPr>
                        <a:t>Exhortation to steadfastness</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5</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11:1-40</a:t>
                      </a:r>
                    </a:p>
                    <a:p>
                      <a:pPr algn="ctr"/>
                      <a:r>
                        <a:rPr lang="en-US" sz="2400" dirty="0" smtClean="0">
                          <a:latin typeface="Arial" panose="020B0604020202020204" pitchFamily="34" charset="0"/>
                          <a:cs typeface="Arial" panose="020B0604020202020204" pitchFamily="34" charset="0"/>
                        </a:rPr>
                        <a:t>Examples of Faith</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12:1-29</a:t>
                      </a:r>
                    </a:p>
                    <a:p>
                      <a:pPr algn="ctr"/>
                      <a:r>
                        <a:rPr lang="en-US" sz="2400" i="1" dirty="0" smtClean="0">
                          <a:solidFill>
                            <a:srgbClr val="C00000"/>
                          </a:solidFill>
                          <a:latin typeface="Arial" panose="020B0604020202020204" pitchFamily="34" charset="0"/>
                          <a:cs typeface="Arial" panose="020B0604020202020204" pitchFamily="34" charset="0"/>
                        </a:rPr>
                        <a:t>Exhortation to have the same</a:t>
                      </a:r>
                      <a:r>
                        <a:rPr lang="en-US" sz="2400" i="1" baseline="0" dirty="0" smtClean="0">
                          <a:solidFill>
                            <a:srgbClr val="C00000"/>
                          </a:solidFill>
                          <a:latin typeface="Arial" panose="020B0604020202020204" pitchFamily="34" charset="0"/>
                          <a:cs typeface="Arial" panose="020B0604020202020204" pitchFamily="34" charset="0"/>
                        </a:rPr>
                        <a:t> faith</a:t>
                      </a:r>
                      <a:endParaRPr lang="en-US" sz="2400" i="1" dirty="0">
                        <a:solidFill>
                          <a:srgbClr val="C00000"/>
                        </a:solidFill>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rot="16200000">
            <a:off x="-3040579" y="3047980"/>
            <a:ext cx="6850602" cy="769441"/>
          </a:xfrm>
          <a:prstGeom prst="rect">
            <a:avLst/>
          </a:prstGeom>
          <a:noFill/>
        </p:spPr>
        <p:txBody>
          <a:bodyPr wrap="square" rtlCol="0">
            <a:spAutoFit/>
          </a:bodyPr>
          <a:lstStyle/>
          <a:p>
            <a:pPr algn="ctr"/>
            <a:r>
              <a:rPr lang="en-US" sz="4400" b="1" dirty="0" smtClean="0">
                <a:latin typeface="Arial Narrow" panose="020B0606020202030204" pitchFamily="34" charset="0"/>
              </a:rPr>
              <a:t>Five Warnings</a:t>
            </a:r>
            <a:endParaRPr lang="en-US" sz="4400" b="1" dirty="0">
              <a:latin typeface="Arial Narrow" panose="020B0606020202030204" pitchFamily="34" charset="0"/>
            </a:endParaRPr>
          </a:p>
        </p:txBody>
      </p:sp>
    </p:spTree>
    <p:extLst>
      <p:ext uri="{BB962C8B-B14F-4D97-AF65-F5344CB8AC3E}">
        <p14:creationId xmlns:p14="http://schemas.microsoft.com/office/powerpoint/2010/main" val="5290336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149658"/>
            <a:ext cx="8382000" cy="3323987"/>
          </a:xfrm>
          <a:prstGeom prst="rect">
            <a:avLst/>
          </a:prstGeom>
          <a:noFill/>
        </p:spPr>
        <p:txBody>
          <a:bodyPr wrap="square" rtlCol="0">
            <a:spAutoFit/>
          </a:bodyPr>
          <a:lstStyle/>
          <a:p>
            <a:pPr marL="571500" lvl="0" indent="-571500">
              <a:lnSpc>
                <a:spcPct val="150000"/>
              </a:lnSpc>
              <a:buFont typeface="+mj-lt"/>
              <a:buAutoNum type="romanUcPeriod"/>
            </a:pPr>
            <a:r>
              <a:rPr lang="en-US" sz="2800" u="sng" dirty="0" smtClean="0">
                <a:latin typeface="Arial Narrow" pitchFamily="34" charset="0"/>
              </a:rPr>
              <a:t>Encouragement to Go Beyond First Principles</a:t>
            </a:r>
            <a:r>
              <a:rPr lang="en-US" sz="2800" dirty="0" smtClean="0">
                <a:latin typeface="Arial Narrow" pitchFamily="34" charset="0"/>
              </a:rPr>
              <a:t> (vv. 1-3)</a:t>
            </a:r>
          </a:p>
          <a:p>
            <a:pPr marL="571500" lvl="0" indent="-571500">
              <a:lnSpc>
                <a:spcPct val="150000"/>
              </a:lnSpc>
              <a:buFont typeface="+mj-lt"/>
              <a:buAutoNum type="romanUcPeriod"/>
            </a:pPr>
            <a:r>
              <a:rPr lang="en-US" sz="2800" u="sng" dirty="0" smtClean="0">
                <a:latin typeface="Arial Narrow" pitchFamily="34" charset="0"/>
              </a:rPr>
              <a:t>Encouragement Due to the Dangers of Apostasy</a:t>
            </a:r>
            <a:r>
              <a:rPr lang="en-US" sz="2800" dirty="0" smtClean="0">
                <a:latin typeface="Arial Narrow" pitchFamily="34" charset="0"/>
              </a:rPr>
              <a:t> (vv. 4-8)</a:t>
            </a:r>
          </a:p>
          <a:p>
            <a:pPr marL="571500" lvl="0" indent="-571500">
              <a:lnSpc>
                <a:spcPct val="150000"/>
              </a:lnSpc>
              <a:buFont typeface="+mj-lt"/>
              <a:buAutoNum type="romanUcPeriod"/>
            </a:pPr>
            <a:r>
              <a:rPr lang="en-US" sz="2800" u="sng" dirty="0" smtClean="0">
                <a:latin typeface="Arial Narrow" pitchFamily="34" charset="0"/>
              </a:rPr>
              <a:t>Encouragement Based on Confidence in the Hebrews         </a:t>
            </a:r>
            <a:r>
              <a:rPr lang="en-US" sz="2800" dirty="0" smtClean="0">
                <a:latin typeface="Arial Narrow" pitchFamily="34" charset="0"/>
              </a:rPr>
              <a:t>(vv. 9-12)</a:t>
            </a:r>
          </a:p>
          <a:p>
            <a:pPr marL="571500" lvl="0" indent="-571500">
              <a:lnSpc>
                <a:spcPct val="150000"/>
              </a:lnSpc>
              <a:buFont typeface="+mj-lt"/>
              <a:buAutoNum type="romanUcPeriod"/>
            </a:pPr>
            <a:r>
              <a:rPr lang="en-US" sz="2800" u="sng" dirty="0" smtClean="0">
                <a:latin typeface="Arial Narrow" pitchFamily="34" charset="0"/>
              </a:rPr>
              <a:t>Encouragement Based on the Promises of God</a:t>
            </a:r>
            <a:r>
              <a:rPr lang="en-US" sz="2800" dirty="0" smtClean="0">
                <a:latin typeface="Arial Narrow" pitchFamily="34" charset="0"/>
              </a:rPr>
              <a:t> (vv. 13-20)</a:t>
            </a:r>
            <a:endParaRPr lang="en-US" sz="2800" dirty="0">
              <a:latin typeface="Arial Narrow" pitchFamily="34" charset="0"/>
            </a:endParaRP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6</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82723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600200"/>
            <a:ext cx="8458200" cy="3231654"/>
          </a:xfrm>
          <a:prstGeom prst="rect">
            <a:avLst/>
          </a:prstGeom>
          <a:noFill/>
        </p:spPr>
        <p:txBody>
          <a:bodyPr wrap="square" rtlCol="0">
            <a:spAutoFit/>
          </a:bodyPr>
          <a:lstStyle/>
          <a:p>
            <a:pPr marL="571500" indent="-571500">
              <a:buFont typeface="Arial" panose="020B0604020202020204" pitchFamily="34" charset="0"/>
              <a:buChar char="•"/>
            </a:pPr>
            <a:endParaRPr lang="en-US" sz="800" dirty="0" smtClean="0">
              <a:latin typeface="Arial Narrow" panose="020B0606020202030204" pitchFamily="34" charset="0"/>
            </a:endParaRPr>
          </a:p>
          <a:p>
            <a:pPr marL="571500" indent="-571500">
              <a:buFont typeface="Arial" panose="020B0604020202020204" pitchFamily="34" charset="0"/>
              <a:buChar char="•"/>
            </a:pPr>
            <a:r>
              <a:rPr lang="en-US" sz="2800" dirty="0" smtClean="0">
                <a:latin typeface="Arial Narrow" panose="020B0606020202030204" pitchFamily="34" charset="0"/>
              </a:rPr>
              <a:t>Descendants of Abraham (</a:t>
            </a:r>
            <a:r>
              <a:rPr lang="en-US" sz="2800" dirty="0" smtClean="0">
                <a:solidFill>
                  <a:srgbClr val="C00000"/>
                </a:solidFill>
                <a:latin typeface="Arial Narrow" panose="020B0606020202030204" pitchFamily="34" charset="0"/>
              </a:rPr>
              <a:t>Heb. 2:16</a:t>
            </a:r>
            <a:r>
              <a:rPr lang="en-US" sz="2800" dirty="0" smtClean="0">
                <a:latin typeface="Arial Narrow" panose="020B0606020202030204" pitchFamily="34" charset="0"/>
              </a:rPr>
              <a:t>; Gal. 3:29; Rom. 4:16)</a:t>
            </a:r>
          </a:p>
          <a:p>
            <a:pPr marL="571500" indent="-571500">
              <a:buFont typeface="Arial" panose="020B0604020202020204" pitchFamily="34" charset="0"/>
              <a:buChar char="•"/>
            </a:pPr>
            <a:endParaRPr lang="en-US" sz="2800" dirty="0" smtClean="0">
              <a:latin typeface="Arial Narrow" panose="020B0606020202030204" pitchFamily="34" charset="0"/>
            </a:endParaRPr>
          </a:p>
          <a:p>
            <a:pPr marL="571500" indent="-571500">
              <a:buFont typeface="Arial" panose="020B0604020202020204" pitchFamily="34" charset="0"/>
              <a:buChar char="•"/>
            </a:pPr>
            <a:r>
              <a:rPr lang="en-US" sz="2800" dirty="0" smtClean="0">
                <a:latin typeface="Arial Narrow" panose="020B0606020202030204" pitchFamily="34" charset="0"/>
              </a:rPr>
              <a:t>Word compared to sword (</a:t>
            </a:r>
            <a:r>
              <a:rPr lang="en-US" sz="2800" dirty="0" smtClean="0">
                <a:solidFill>
                  <a:srgbClr val="C00000"/>
                </a:solidFill>
                <a:latin typeface="Arial Narrow" panose="020B0606020202030204" pitchFamily="34" charset="0"/>
              </a:rPr>
              <a:t>Heb. 4:12</a:t>
            </a:r>
            <a:r>
              <a:rPr lang="en-US" sz="2800" dirty="0" smtClean="0">
                <a:latin typeface="Arial Narrow" panose="020B0606020202030204" pitchFamily="34" charset="0"/>
              </a:rPr>
              <a:t>; Eph. 6:17)</a:t>
            </a:r>
          </a:p>
          <a:p>
            <a:pPr marL="571500" indent="-571500">
              <a:buFont typeface="Arial" panose="020B0604020202020204" pitchFamily="34" charset="0"/>
              <a:buChar char="•"/>
            </a:pPr>
            <a:endParaRPr lang="en-US" sz="2800" dirty="0" smtClean="0">
              <a:latin typeface="Arial Narrow" panose="020B0606020202030204" pitchFamily="34" charset="0"/>
            </a:endParaRPr>
          </a:p>
          <a:p>
            <a:pPr marL="571500" indent="-571500">
              <a:buFont typeface="Arial" panose="020B0604020202020204" pitchFamily="34" charset="0"/>
              <a:buChar char="•"/>
            </a:pPr>
            <a:r>
              <a:rPr lang="en-US" sz="2800" dirty="0" smtClean="0">
                <a:latin typeface="Arial Narrow" panose="020B0606020202030204" pitchFamily="34" charset="0"/>
              </a:rPr>
              <a:t>If God permits (</a:t>
            </a:r>
            <a:r>
              <a:rPr lang="en-US" sz="2800" dirty="0" smtClean="0">
                <a:solidFill>
                  <a:srgbClr val="C00000"/>
                </a:solidFill>
                <a:latin typeface="Arial Narrow" panose="020B0606020202030204" pitchFamily="34" charset="0"/>
              </a:rPr>
              <a:t>Heb. 6:3</a:t>
            </a:r>
            <a:r>
              <a:rPr lang="en-US" sz="2800" dirty="0" smtClean="0">
                <a:latin typeface="Arial Narrow" panose="020B0606020202030204" pitchFamily="34" charset="0"/>
              </a:rPr>
              <a:t>; 1 Cor. 16:7)</a:t>
            </a:r>
          </a:p>
          <a:p>
            <a:pPr marL="571500" indent="-571500">
              <a:buFont typeface="Arial" panose="020B0604020202020204" pitchFamily="34" charset="0"/>
              <a:buChar char="•"/>
            </a:pPr>
            <a:endParaRPr lang="en-US" sz="2800" dirty="0" smtClean="0">
              <a:latin typeface="Arial Narrow" panose="020B0606020202030204" pitchFamily="34" charset="0"/>
            </a:endParaRPr>
          </a:p>
          <a:p>
            <a:pPr marL="571500" indent="-571500">
              <a:buFont typeface="Arial" panose="020B0604020202020204" pitchFamily="34" charset="0"/>
              <a:buChar char="•"/>
            </a:pPr>
            <a:r>
              <a:rPr lang="en-US" sz="2800" dirty="0" smtClean="0">
                <a:latin typeface="Arial Narrow" panose="020B0606020202030204" pitchFamily="34" charset="0"/>
              </a:rPr>
              <a:t>Confidence by blood (</a:t>
            </a:r>
            <a:r>
              <a:rPr lang="en-US" sz="2800" dirty="0" smtClean="0">
                <a:solidFill>
                  <a:srgbClr val="C00000"/>
                </a:solidFill>
                <a:latin typeface="Arial Narrow" panose="020B0606020202030204" pitchFamily="34" charset="0"/>
              </a:rPr>
              <a:t>Heb. 10:19</a:t>
            </a:r>
            <a:r>
              <a:rPr lang="en-US" sz="2800" dirty="0" smtClean="0">
                <a:latin typeface="Arial Narrow" panose="020B0606020202030204" pitchFamily="34" charset="0"/>
              </a:rPr>
              <a:t>; Rom. 5:2; Eph. 2:18)</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6" name="Rectangle 5"/>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57200" y="844251"/>
            <a:ext cx="7162800" cy="646331"/>
          </a:xfrm>
          <a:prstGeom prst="rect">
            <a:avLst/>
          </a:prstGeom>
          <a:solidFill>
            <a:schemeClr val="tx1"/>
          </a:solidFill>
        </p:spPr>
        <p:txBody>
          <a:bodyPr wrap="square" rtlCol="0">
            <a:spAutoFit/>
          </a:bodyPr>
          <a:lstStyle/>
          <a:p>
            <a:pPr algn="ctr"/>
            <a:r>
              <a:rPr lang="en-US" sz="3600" dirty="0" smtClean="0">
                <a:solidFill>
                  <a:schemeClr val="bg1"/>
                </a:solidFill>
                <a:latin typeface="Arial Narrow" panose="020B0606020202030204" pitchFamily="34" charset="0"/>
              </a:rPr>
              <a:t>Terms &amp; Phrases Similar to Paul’s</a:t>
            </a:r>
          </a:p>
        </p:txBody>
      </p:sp>
    </p:spTree>
    <p:extLst>
      <p:ext uri="{BB962C8B-B14F-4D97-AF65-F5344CB8AC3E}">
        <p14:creationId xmlns:p14="http://schemas.microsoft.com/office/powerpoint/2010/main" val="33873189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158536"/>
            <a:ext cx="8382000" cy="1815882"/>
          </a:xfrm>
          <a:prstGeom prst="rect">
            <a:avLst/>
          </a:prstGeom>
          <a:noFill/>
        </p:spPr>
        <p:txBody>
          <a:bodyPr wrap="square" rtlCol="0">
            <a:spAutoFit/>
          </a:bodyPr>
          <a:lstStyle/>
          <a:p>
            <a:pPr marL="571500" lvl="0" indent="-571500">
              <a:buFont typeface="+mj-lt"/>
              <a:buAutoNum type="romanUcPeriod"/>
            </a:pPr>
            <a:r>
              <a:rPr lang="en-US" sz="2800" u="sng" dirty="0">
                <a:latin typeface="Arial Narrow" pitchFamily="34" charset="0"/>
              </a:rPr>
              <a:t>Encouragement to Go Beyond First Principles</a:t>
            </a:r>
            <a:r>
              <a:rPr lang="en-US" sz="2800" dirty="0" smtClean="0">
                <a:latin typeface="Arial Narrow" pitchFamily="34" charset="0"/>
              </a:rPr>
              <a:t> (vv. 1-3)</a:t>
            </a:r>
          </a:p>
          <a:p>
            <a:pPr marL="571500" lvl="0" indent="-571500">
              <a:buFont typeface="+mj-lt"/>
              <a:buAutoNum type="romanUcPeriod"/>
            </a:pPr>
            <a:endParaRPr lang="en-US" sz="28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Must leave the first principles of the doctrine of Christ </a:t>
            </a:r>
            <a:r>
              <a:rPr lang="en-US" sz="2800" dirty="0" smtClean="0">
                <a:latin typeface="Arial Narrow" pitchFamily="34" charset="0"/>
              </a:rPr>
              <a:t>(v.1a)</a:t>
            </a:r>
          </a:p>
        </p:txBody>
      </p:sp>
      <p:sp>
        <p:nvSpPr>
          <p:cNvPr id="7" name="Rectangle 6"/>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6</a:t>
            </a:r>
            <a:endParaRPr lang="en-US" sz="2800" dirty="0">
              <a:latin typeface="Arial Narrow" panose="020B0606020202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20121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158536"/>
            <a:ext cx="8382000" cy="5386090"/>
          </a:xfrm>
          <a:prstGeom prst="rect">
            <a:avLst/>
          </a:prstGeom>
          <a:noFill/>
        </p:spPr>
        <p:txBody>
          <a:bodyPr wrap="square" rtlCol="0">
            <a:spAutoFit/>
          </a:bodyPr>
          <a:lstStyle/>
          <a:p>
            <a:pPr marL="571500" lvl="0" indent="-571500">
              <a:buFont typeface="+mj-lt"/>
              <a:buAutoNum type="romanUcPeriod"/>
            </a:pPr>
            <a:r>
              <a:rPr lang="en-US" sz="2800" u="sng" dirty="0">
                <a:latin typeface="Arial Narrow" pitchFamily="34" charset="0"/>
              </a:rPr>
              <a:t>Encouragement to Go Beyond First Principles</a:t>
            </a:r>
            <a:r>
              <a:rPr lang="en-US" sz="2800" dirty="0" smtClean="0">
                <a:latin typeface="Arial Narrow" pitchFamily="34" charset="0"/>
              </a:rPr>
              <a:t> (vv. 1-3)</a:t>
            </a:r>
          </a:p>
          <a:p>
            <a:pPr marL="571500" lvl="0" indent="-571500">
              <a:buFont typeface="+mj-lt"/>
              <a:buAutoNum type="romanUcPeriod"/>
            </a:pPr>
            <a:endParaRPr lang="en-US" sz="2800" dirty="0" smtClean="0">
              <a:latin typeface="Arial Narrow" pitchFamily="34" charset="0"/>
            </a:endParaRPr>
          </a:p>
          <a:p>
            <a:pPr marL="1028700" lvl="1" indent="-571500">
              <a:buFont typeface="+mj-lt"/>
              <a:buAutoNum type="alphaUcPeriod" startAt="2"/>
            </a:pPr>
            <a:r>
              <a:rPr lang="en-US" sz="2800" i="1" dirty="0" smtClean="0">
                <a:latin typeface="Arial Narrow" pitchFamily="34" charset="0"/>
              </a:rPr>
              <a:t>Not laying again the foundation </a:t>
            </a:r>
            <a:r>
              <a:rPr lang="en-US" sz="2800" dirty="0" smtClean="0">
                <a:latin typeface="Arial Narrow" pitchFamily="34" charset="0"/>
              </a:rPr>
              <a:t>(vv. 1b-2)</a:t>
            </a:r>
          </a:p>
          <a:p>
            <a:pPr marL="1485900" lvl="2" indent="-571500">
              <a:buFont typeface="+mj-lt"/>
              <a:buAutoNum type="arabicPeriod"/>
            </a:pPr>
            <a:r>
              <a:rPr lang="en-US" sz="2800" dirty="0" smtClean="0">
                <a:latin typeface="Arial Narrow" pitchFamily="34" charset="0"/>
              </a:rPr>
              <a:t>Repentance from dead works (v.1)</a:t>
            </a:r>
          </a:p>
          <a:p>
            <a:pPr marL="1485900" lvl="2" indent="-571500">
              <a:buFont typeface="+mj-lt"/>
              <a:buAutoNum type="arabicPeriod"/>
            </a:pPr>
            <a:r>
              <a:rPr lang="en-US" sz="2800" dirty="0" smtClean="0">
                <a:latin typeface="Arial Narrow" pitchFamily="34" charset="0"/>
              </a:rPr>
              <a:t>Faith toward God (</a:t>
            </a:r>
            <a:r>
              <a:rPr lang="en-US" sz="2800" dirty="0" err="1" smtClean="0">
                <a:latin typeface="Arial Narrow" pitchFamily="34" charset="0"/>
              </a:rPr>
              <a:t>v.</a:t>
            </a:r>
            <a:r>
              <a:rPr lang="en-US" sz="2800" dirty="0" smtClean="0">
                <a:latin typeface="Arial Narrow" pitchFamily="34" charset="0"/>
              </a:rPr>
              <a:t> 1)</a:t>
            </a:r>
          </a:p>
          <a:p>
            <a:pPr marL="1485900" lvl="2" indent="-571500">
              <a:buFont typeface="+mj-lt"/>
              <a:buAutoNum type="arabicPeriod"/>
            </a:pPr>
            <a:r>
              <a:rPr lang="en-US" sz="2800" dirty="0" smtClean="0">
                <a:latin typeface="Arial Narrow" pitchFamily="34" charset="0"/>
              </a:rPr>
              <a:t>Doctrine of baptisms (</a:t>
            </a:r>
            <a:r>
              <a:rPr lang="en-US" sz="2800" dirty="0" err="1" smtClean="0">
                <a:latin typeface="Arial Narrow" pitchFamily="34" charset="0"/>
              </a:rPr>
              <a:t>v.</a:t>
            </a:r>
            <a:r>
              <a:rPr lang="en-US" sz="2800" dirty="0" smtClean="0">
                <a:latin typeface="Arial Narrow" pitchFamily="34" charset="0"/>
              </a:rPr>
              <a:t> 2)</a:t>
            </a:r>
          </a:p>
          <a:p>
            <a:pPr marL="1485900" lvl="2" indent="-571500">
              <a:buFont typeface="+mj-lt"/>
              <a:buAutoNum type="arabicPeriod"/>
            </a:pPr>
            <a:r>
              <a:rPr lang="en-US" sz="2800" dirty="0" smtClean="0">
                <a:latin typeface="Arial Narrow" pitchFamily="34" charset="0"/>
              </a:rPr>
              <a:t>Laying on of hands (</a:t>
            </a:r>
            <a:r>
              <a:rPr lang="en-US" sz="2800" dirty="0" err="1" smtClean="0">
                <a:latin typeface="Arial Narrow" pitchFamily="34" charset="0"/>
              </a:rPr>
              <a:t>v.</a:t>
            </a:r>
            <a:r>
              <a:rPr lang="en-US" sz="2800" dirty="0" smtClean="0">
                <a:latin typeface="Arial Narrow" pitchFamily="34" charset="0"/>
              </a:rPr>
              <a:t> 2)</a:t>
            </a:r>
          </a:p>
          <a:p>
            <a:pPr marL="1485900" lvl="2" indent="-571500">
              <a:buFont typeface="+mj-lt"/>
              <a:buAutoNum type="arabicPeriod"/>
            </a:pPr>
            <a:r>
              <a:rPr lang="en-US" sz="2800" dirty="0" smtClean="0">
                <a:latin typeface="Arial Narrow" pitchFamily="34" charset="0"/>
              </a:rPr>
              <a:t>Resurrection of the dead (</a:t>
            </a:r>
            <a:r>
              <a:rPr lang="en-US" sz="2800" dirty="0" err="1" smtClean="0">
                <a:latin typeface="Arial Narrow" pitchFamily="34" charset="0"/>
              </a:rPr>
              <a:t>v.</a:t>
            </a:r>
            <a:r>
              <a:rPr lang="en-US" sz="2800" dirty="0" smtClean="0">
                <a:latin typeface="Arial Narrow" pitchFamily="34" charset="0"/>
              </a:rPr>
              <a:t> 2)</a:t>
            </a:r>
          </a:p>
          <a:p>
            <a:pPr marL="1485900" lvl="2" indent="-571500">
              <a:buFont typeface="+mj-lt"/>
              <a:buAutoNum type="arabicPeriod"/>
            </a:pPr>
            <a:r>
              <a:rPr lang="en-US" sz="2800" dirty="0" smtClean="0">
                <a:latin typeface="Arial Narrow" pitchFamily="34" charset="0"/>
              </a:rPr>
              <a:t>Eternal judgment (</a:t>
            </a:r>
            <a:r>
              <a:rPr lang="en-US" sz="2800" dirty="0" err="1" smtClean="0">
                <a:latin typeface="Arial Narrow" pitchFamily="34" charset="0"/>
              </a:rPr>
              <a:t>v.</a:t>
            </a:r>
            <a:r>
              <a:rPr lang="en-US" sz="2800" dirty="0" smtClean="0">
                <a:latin typeface="Arial Narrow" pitchFamily="34" charset="0"/>
              </a:rPr>
              <a:t> 2)</a:t>
            </a:r>
          </a:p>
          <a:p>
            <a:pPr marL="1485900" lvl="2" indent="-571500">
              <a:buFont typeface="+mj-lt"/>
              <a:buAutoNum type="arabicPeriod"/>
            </a:pPr>
            <a:endParaRPr lang="en-US" sz="2800" dirty="0" smtClean="0">
              <a:latin typeface="Arial Narrow" pitchFamily="34" charset="0"/>
            </a:endParaRPr>
          </a:p>
          <a:p>
            <a:pPr marL="1028700" lvl="1" indent="-571500">
              <a:buFont typeface="+mj-lt"/>
              <a:buAutoNum type="alphaUcPeriod" startAt="2"/>
            </a:pPr>
            <a:r>
              <a:rPr lang="en-US" sz="2800" i="1" dirty="0" smtClean="0">
                <a:latin typeface="Arial Narrow" pitchFamily="34" charset="0"/>
              </a:rPr>
              <a:t>This we will do</a:t>
            </a:r>
            <a:r>
              <a:rPr lang="en-US" sz="2800" dirty="0" smtClean="0">
                <a:latin typeface="Arial Narrow" pitchFamily="34" charset="0"/>
              </a:rPr>
              <a:t> (v. 3)</a:t>
            </a:r>
          </a:p>
          <a:p>
            <a:pPr marL="1028700" lvl="1" indent="-571500">
              <a:lnSpc>
                <a:spcPct val="150000"/>
              </a:lnSpc>
              <a:buFont typeface="+mj-lt"/>
              <a:buAutoNum type="alphaUcPeriod" startAt="2"/>
            </a:pPr>
            <a:endParaRPr lang="en-US" sz="2400" dirty="0" smtClean="0">
              <a:latin typeface="Arial Narrow" pitchFamily="34" charset="0"/>
            </a:endParaRPr>
          </a:p>
        </p:txBody>
      </p:sp>
      <p:sp>
        <p:nvSpPr>
          <p:cNvPr id="7" name="Rectangle 6"/>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6</a:t>
            </a:r>
            <a:endParaRPr lang="en-US" sz="2800" dirty="0">
              <a:latin typeface="Arial Narrow" panose="020B0606020202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73508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anim calcmode="lin" valueType="num">
                                      <p:cBhvr>
                                        <p:cTn id="3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1000"/>
                                        <p:tgtEl>
                                          <p:spTgt spid="6">
                                            <p:txEl>
                                              <p:pRg st="8" end="8"/>
                                            </p:txEl>
                                          </p:spTgt>
                                        </p:tgtEl>
                                      </p:cBhvr>
                                    </p:animEffect>
                                    <p:anim calcmode="lin" valueType="num">
                                      <p:cBhvr>
                                        <p:cTn id="4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animEffect transition="in" filter="fade">
                                      <p:cBhvr>
                                        <p:cTn id="49" dur="1000"/>
                                        <p:tgtEl>
                                          <p:spTgt spid="6">
                                            <p:txEl>
                                              <p:pRg st="10" end="10"/>
                                            </p:txEl>
                                          </p:spTgt>
                                        </p:tgtEl>
                                      </p:cBhvr>
                                    </p:animEffect>
                                    <p:anim calcmode="lin" valueType="num">
                                      <p:cBhvr>
                                        <p:cTn id="50"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158536"/>
            <a:ext cx="8382000" cy="2246769"/>
          </a:xfrm>
          <a:prstGeom prst="rect">
            <a:avLst/>
          </a:prstGeom>
          <a:noFill/>
        </p:spPr>
        <p:txBody>
          <a:bodyPr wrap="square" rtlCol="0">
            <a:spAutoFit/>
          </a:bodyPr>
          <a:lstStyle/>
          <a:p>
            <a:pPr marL="571500" lvl="0" indent="-571500">
              <a:buFont typeface="+mj-lt"/>
              <a:buAutoNum type="romanUcPeriod" startAt="2"/>
            </a:pPr>
            <a:r>
              <a:rPr lang="en-US" sz="2800" u="sng" dirty="0" smtClean="0">
                <a:latin typeface="Arial Narrow" pitchFamily="34" charset="0"/>
              </a:rPr>
              <a:t>Encouragement Due to the Dangers of Apostasy </a:t>
            </a:r>
            <a:r>
              <a:rPr lang="en-US" sz="2800" dirty="0" smtClean="0">
                <a:latin typeface="Arial Narrow" pitchFamily="34" charset="0"/>
              </a:rPr>
              <a:t>(vv. 4-8)</a:t>
            </a:r>
          </a:p>
          <a:p>
            <a:pPr marL="571500" lvl="0" indent="-571500">
              <a:buFont typeface="+mj-lt"/>
              <a:buAutoNum type="romanUcPeriod" startAt="2"/>
            </a:pPr>
            <a:endParaRPr lang="en-US" sz="28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If fall away – impossible to renew (vv. 4-6)</a:t>
            </a:r>
          </a:p>
          <a:p>
            <a:pPr marL="1028700" lvl="1" indent="-571500">
              <a:buFont typeface="+mj-lt"/>
              <a:buAutoNum type="alphaUcPeriod"/>
            </a:pPr>
            <a:endParaRPr lang="en-US" sz="2800" i="1" dirty="0" smtClean="0">
              <a:latin typeface="Arial Narrow" pitchFamily="34" charset="0"/>
            </a:endParaRPr>
          </a:p>
          <a:p>
            <a:pPr marL="1028700" lvl="1" indent="-571500">
              <a:buFont typeface="+mj-lt"/>
              <a:buAutoNum type="alphaUcPeriod"/>
            </a:pPr>
            <a:r>
              <a:rPr lang="en-US" sz="2800" i="1" dirty="0" smtClean="0">
                <a:latin typeface="Arial Narrow" pitchFamily="34" charset="0"/>
              </a:rPr>
              <a:t>End is to be burned (vv. 7-8)</a:t>
            </a:r>
            <a:endParaRPr lang="en-US" sz="2800" i="1" dirty="0">
              <a:latin typeface="Arial Narrow" pitchFamily="34" charset="0"/>
            </a:endParaRPr>
          </a:p>
        </p:txBody>
      </p:sp>
      <p:sp>
        <p:nvSpPr>
          <p:cNvPr id="7" name="Rectangle 6"/>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6</a:t>
            </a:r>
            <a:endParaRPr lang="en-US" sz="2800" dirty="0">
              <a:latin typeface="Arial Narrow" panose="020B0606020202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01537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149658"/>
            <a:ext cx="8382000" cy="3539430"/>
          </a:xfrm>
          <a:prstGeom prst="rect">
            <a:avLst/>
          </a:prstGeom>
          <a:noFill/>
        </p:spPr>
        <p:txBody>
          <a:bodyPr wrap="square" rtlCol="0">
            <a:spAutoFit/>
          </a:bodyPr>
          <a:lstStyle/>
          <a:p>
            <a:pPr marL="571500" lvl="0" indent="-571500">
              <a:buFont typeface="+mj-lt"/>
              <a:buAutoNum type="romanUcPeriod" startAt="3"/>
            </a:pPr>
            <a:r>
              <a:rPr lang="en-US" sz="2800" u="sng" dirty="0" smtClean="0">
                <a:latin typeface="Arial Narrow" pitchFamily="34" charset="0"/>
              </a:rPr>
              <a:t>Encouragement Based on Confidence in the Hebrews   </a:t>
            </a:r>
            <a:r>
              <a:rPr lang="en-US" sz="2800" dirty="0" smtClean="0">
                <a:latin typeface="Arial Narrow" pitchFamily="34" charset="0"/>
              </a:rPr>
              <a:t>(vv. 9-12)</a:t>
            </a:r>
          </a:p>
          <a:p>
            <a:pPr marL="571500" lvl="0" indent="-571500">
              <a:buFont typeface="+mj-lt"/>
              <a:buAutoNum type="romanUcPeriod" startAt="3"/>
            </a:pPr>
            <a:endParaRPr lang="en-US" sz="28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Persuaded better things of Hebrews</a:t>
            </a:r>
            <a:r>
              <a:rPr lang="en-US" sz="2800" dirty="0" smtClean="0">
                <a:latin typeface="Arial Narrow" pitchFamily="34" charset="0"/>
              </a:rPr>
              <a:t> (v. 9)</a:t>
            </a:r>
          </a:p>
          <a:p>
            <a:pPr marL="1028700" lvl="1" indent="-571500">
              <a:buFont typeface="+mj-lt"/>
              <a:buAutoNum type="alphaUcPeriod"/>
            </a:pPr>
            <a:endParaRPr lang="en-US" sz="28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You have worked and labored</a:t>
            </a:r>
            <a:r>
              <a:rPr lang="en-US" sz="2800" dirty="0" smtClean="0">
                <a:latin typeface="Arial Narrow" pitchFamily="34" charset="0"/>
              </a:rPr>
              <a:t> (v. 10)</a:t>
            </a:r>
          </a:p>
          <a:p>
            <a:pPr marL="1028700" lvl="1" indent="-571500">
              <a:buFont typeface="+mj-lt"/>
              <a:buAutoNum type="alphaUcPeriod"/>
            </a:pPr>
            <a:endParaRPr lang="en-US" sz="28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Show same diligence unto the end </a:t>
            </a:r>
            <a:r>
              <a:rPr lang="en-US" sz="2800" dirty="0" smtClean="0">
                <a:latin typeface="Arial Narrow" pitchFamily="34" charset="0"/>
              </a:rPr>
              <a:t>(vv. 11-12)</a:t>
            </a:r>
          </a:p>
        </p:txBody>
      </p:sp>
      <p:sp>
        <p:nvSpPr>
          <p:cNvPr id="7" name="Rectangle 6"/>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6</a:t>
            </a:r>
            <a:endParaRPr lang="en-US" sz="2800" dirty="0">
              <a:latin typeface="Arial Narrow" panose="020B0606020202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92154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143000"/>
            <a:ext cx="8001000" cy="4247317"/>
          </a:xfrm>
          <a:prstGeom prst="rect">
            <a:avLst/>
          </a:prstGeom>
          <a:noFill/>
        </p:spPr>
        <p:txBody>
          <a:bodyPr wrap="square" rtlCol="0">
            <a:spAutoFit/>
          </a:bodyPr>
          <a:lstStyle/>
          <a:p>
            <a:pPr marL="571500" lvl="0" indent="-571500">
              <a:lnSpc>
                <a:spcPct val="150000"/>
              </a:lnSpc>
              <a:buFont typeface="+mj-lt"/>
              <a:buAutoNum type="romanUcPeriod" startAt="4"/>
            </a:pPr>
            <a:r>
              <a:rPr lang="en-US" sz="2800" u="sng" dirty="0" smtClean="0">
                <a:latin typeface="Arial Narrow" pitchFamily="34" charset="0"/>
              </a:rPr>
              <a:t>Encouragement Based on the Promises of God           </a:t>
            </a:r>
            <a:r>
              <a:rPr lang="en-US" sz="2800" dirty="0" smtClean="0">
                <a:latin typeface="Arial Narrow" pitchFamily="34" charset="0"/>
              </a:rPr>
              <a:t>(vv. 13-20)</a:t>
            </a:r>
          </a:p>
          <a:p>
            <a:pPr marL="571500" lvl="0" indent="-571500">
              <a:lnSpc>
                <a:spcPct val="150000"/>
              </a:lnSpc>
              <a:buFont typeface="+mj-lt"/>
              <a:buAutoNum type="romanUcPeriod" startAt="4"/>
            </a:pPr>
            <a:endParaRPr lang="en-US" sz="11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God’s promises confirmed by an oath (vv. 13-18)</a:t>
            </a:r>
          </a:p>
          <a:p>
            <a:pPr marL="1485900" lvl="2" indent="-571500">
              <a:buFont typeface="+mj-lt"/>
              <a:buAutoNum type="arabicPeriod"/>
            </a:pPr>
            <a:r>
              <a:rPr lang="en-US" sz="2800" dirty="0" smtClean="0">
                <a:latin typeface="Arial Narrow" pitchFamily="34" charset="0"/>
              </a:rPr>
              <a:t>Promise to Abraham was confirmed and received (vv. 13-15)</a:t>
            </a:r>
          </a:p>
          <a:p>
            <a:pPr marL="1485900" lvl="2" indent="-571500">
              <a:buFont typeface="+mj-lt"/>
              <a:buAutoNum type="arabicPeriod"/>
            </a:pPr>
            <a:r>
              <a:rPr lang="en-US" sz="2800" dirty="0" smtClean="0">
                <a:latin typeface="Arial Narrow" pitchFamily="34" charset="0"/>
              </a:rPr>
              <a:t>Assured by two immutable things (vv. 16-18)</a:t>
            </a:r>
          </a:p>
          <a:p>
            <a:pPr marL="1028700" lvl="1" indent="-571500">
              <a:buFont typeface="+mj-lt"/>
              <a:buAutoNum type="alphaUcPeriod"/>
            </a:pPr>
            <a:endParaRPr lang="en-US" sz="2800" i="1" dirty="0" smtClean="0">
              <a:latin typeface="Arial Narrow" pitchFamily="34" charset="0"/>
            </a:endParaRPr>
          </a:p>
          <a:p>
            <a:pPr marL="1028700" lvl="1" indent="-571500">
              <a:buFont typeface="+mj-lt"/>
              <a:buAutoNum type="alphaUcPeriod"/>
            </a:pPr>
            <a:r>
              <a:rPr lang="en-US" sz="2800" i="1" dirty="0" smtClean="0">
                <a:latin typeface="Arial Narrow" pitchFamily="34" charset="0"/>
              </a:rPr>
              <a:t>Hope is the anchor of the soul (vv. 19-20)</a:t>
            </a:r>
            <a:endParaRPr lang="en-US" sz="2800" i="1" dirty="0">
              <a:latin typeface="Arial Narrow" pitchFamily="34" charset="0"/>
            </a:endParaRPr>
          </a:p>
        </p:txBody>
      </p:sp>
      <p:sp>
        <p:nvSpPr>
          <p:cNvPr id="7" name="Rectangle 6"/>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6</a:t>
            </a:r>
            <a:endParaRPr lang="en-US" sz="2800" dirty="0">
              <a:latin typeface="Arial Narrow" panose="020B0606020202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36966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371600"/>
            <a:ext cx="2286000" cy="2308324"/>
          </a:xfrm>
          <a:prstGeom prst="rect">
            <a:avLst/>
          </a:prstGeom>
          <a:noFill/>
        </p:spPr>
        <p:txBody>
          <a:bodyPr wrap="square" rtlCol="0">
            <a:spAutoFit/>
          </a:bodyPr>
          <a:lstStyle/>
          <a:p>
            <a:pPr algn="ctr"/>
            <a:r>
              <a:rPr lang="en-US" sz="3600" dirty="0" smtClean="0">
                <a:solidFill>
                  <a:prstClr val="black"/>
                </a:solidFill>
                <a:latin typeface="Arial Narrow" panose="020B0606020202030204" pitchFamily="34" charset="0"/>
                <a:cs typeface="Times New Roman" panose="02020603050405020304" pitchFamily="18" charset="0"/>
              </a:rPr>
              <a:t>Old</a:t>
            </a:r>
          </a:p>
          <a:p>
            <a:pPr algn="ctr"/>
            <a:r>
              <a:rPr lang="en-US" sz="3600" dirty="0" smtClean="0">
                <a:solidFill>
                  <a:prstClr val="black"/>
                </a:solidFill>
                <a:latin typeface="Arial Narrow" panose="020B0606020202030204" pitchFamily="34" charset="0"/>
                <a:cs typeface="Times New Roman" panose="02020603050405020304" pitchFamily="18" charset="0"/>
              </a:rPr>
              <a:t>Testament</a:t>
            </a:r>
          </a:p>
          <a:p>
            <a:pPr algn="ctr"/>
            <a:r>
              <a:rPr lang="en-US" sz="3600" dirty="0" smtClean="0">
                <a:solidFill>
                  <a:prstClr val="black"/>
                </a:solidFill>
                <a:latin typeface="Arial Narrow" panose="020B0606020202030204" pitchFamily="34" charset="0"/>
                <a:cs typeface="Times New Roman" panose="02020603050405020304" pitchFamily="18" charset="0"/>
              </a:rPr>
              <a:t>In This</a:t>
            </a:r>
          </a:p>
          <a:p>
            <a:pPr algn="ctr"/>
            <a:r>
              <a:rPr lang="en-US" sz="3600" dirty="0" smtClean="0">
                <a:solidFill>
                  <a:prstClr val="black"/>
                </a:solidFill>
                <a:latin typeface="Arial Narrow" panose="020B0606020202030204" pitchFamily="34" charset="0"/>
                <a:cs typeface="Times New Roman" panose="02020603050405020304" pitchFamily="18" charset="0"/>
              </a:rPr>
              <a:t>Chapter</a:t>
            </a:r>
          </a:p>
        </p:txBody>
      </p:sp>
      <p:graphicFrame>
        <p:nvGraphicFramePr>
          <p:cNvPr id="7" name="Table 6"/>
          <p:cNvGraphicFramePr>
            <a:graphicFrameLocks noGrp="1"/>
          </p:cNvGraphicFramePr>
          <p:nvPr>
            <p:extLst>
              <p:ext uri="{D42A27DB-BD31-4B8C-83A1-F6EECF244321}">
                <p14:modId xmlns:p14="http://schemas.microsoft.com/office/powerpoint/2010/main" val="2159596629"/>
              </p:ext>
            </p:extLst>
          </p:nvPr>
        </p:nvGraphicFramePr>
        <p:xfrm>
          <a:off x="2590800" y="2133600"/>
          <a:ext cx="6248400" cy="1036320"/>
        </p:xfrm>
        <a:graphic>
          <a:graphicData uri="http://schemas.openxmlformats.org/drawingml/2006/table">
            <a:tbl>
              <a:tblPr firstRow="1" bandRow="1">
                <a:tableStyleId>{5940675A-B579-460E-94D1-54222C63F5DA}</a:tableStyleId>
              </a:tblPr>
              <a:tblGrid>
                <a:gridCol w="2667000"/>
                <a:gridCol w="3581400"/>
              </a:tblGrid>
              <a:tr h="370840">
                <a:tc>
                  <a:txBody>
                    <a:bodyPr/>
                    <a:lstStyle/>
                    <a:p>
                      <a:pPr algn="ctr"/>
                      <a:r>
                        <a:rPr lang="en-US" sz="2800" dirty="0" smtClean="0">
                          <a:solidFill>
                            <a:schemeClr val="bg1"/>
                          </a:solidFill>
                          <a:latin typeface="Arial Narrow" panose="020B0606020202030204" pitchFamily="34" charset="0"/>
                        </a:rPr>
                        <a:t>Verse in</a:t>
                      </a:r>
                      <a:r>
                        <a:rPr lang="en-US" sz="2800" baseline="0" dirty="0" smtClean="0">
                          <a:solidFill>
                            <a:schemeClr val="bg1"/>
                          </a:solidFill>
                          <a:latin typeface="Arial Narrow" panose="020B0606020202030204" pitchFamily="34" charset="0"/>
                        </a:rPr>
                        <a:t> Chapter 6</a:t>
                      </a:r>
                      <a:endParaRPr lang="en-US" sz="2800" dirty="0">
                        <a:solidFill>
                          <a:schemeClr val="bg1"/>
                        </a:solidFill>
                        <a:latin typeface="Arial Narrow" panose="020B0606020202030204" pitchFamily="34" charset="0"/>
                      </a:endParaRPr>
                    </a:p>
                  </a:txBody>
                  <a:tcPr>
                    <a:solidFill>
                      <a:srgbClr val="000000"/>
                    </a:solidFill>
                  </a:tcPr>
                </a:tc>
                <a:tc>
                  <a:txBody>
                    <a:bodyPr/>
                    <a:lstStyle/>
                    <a:p>
                      <a:pPr algn="ctr"/>
                      <a:r>
                        <a:rPr lang="en-US" sz="2800" dirty="0" smtClean="0">
                          <a:solidFill>
                            <a:schemeClr val="bg1"/>
                          </a:solidFill>
                          <a:latin typeface="Arial Narrow" panose="020B0606020202030204" pitchFamily="34" charset="0"/>
                        </a:rPr>
                        <a:t>Old Testament Reference</a:t>
                      </a:r>
                      <a:endParaRPr lang="en-US" sz="2800" dirty="0">
                        <a:solidFill>
                          <a:schemeClr val="bg1"/>
                        </a:solidFill>
                        <a:latin typeface="Arial Narrow" panose="020B0606020202030204" pitchFamily="34" charset="0"/>
                      </a:endParaRPr>
                    </a:p>
                  </a:txBody>
                  <a:tcPr>
                    <a:solidFill>
                      <a:srgbClr val="000000"/>
                    </a:solidFill>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14</a:t>
                      </a:r>
                    </a:p>
                  </a:txBody>
                  <a:tcPr/>
                </a:tc>
                <a:tc>
                  <a:txBody>
                    <a:bodyPr/>
                    <a:lstStyle/>
                    <a:p>
                      <a:pPr algn="ctr"/>
                      <a:r>
                        <a:rPr lang="en-US" sz="2800" dirty="0" smtClean="0">
                          <a:solidFill>
                            <a:schemeClr val="tx1"/>
                          </a:solidFill>
                          <a:latin typeface="Arial Narrow" panose="020B0606020202030204" pitchFamily="34" charset="0"/>
                        </a:rPr>
                        <a:t>Gen. 22:16-17</a:t>
                      </a:r>
                      <a:endParaRPr lang="en-US" sz="2800" dirty="0">
                        <a:solidFill>
                          <a:schemeClr val="tx1"/>
                        </a:solidFill>
                        <a:latin typeface="Arial Narrow" panose="020B0606020202030204" pitchFamily="34" charset="0"/>
                      </a:endParaRPr>
                    </a:p>
                  </a:txBody>
                  <a:tcPr/>
                </a:tc>
              </a:tr>
            </a:tbl>
          </a:graphicData>
        </a:graphic>
      </p:graphicFrame>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6</a:t>
            </a:r>
            <a:endParaRPr lang="en-US" sz="2800" dirty="0">
              <a:latin typeface="Arial Narrow" panose="020B0606020202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82351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7 </a:t>
            </a:r>
            <a:endParaRPr lang="en-US" sz="3200" dirty="0">
              <a:latin typeface="Arial Narrow" panose="020B0606020202030204" pitchFamily="34" charset="0"/>
            </a:endParaRPr>
          </a:p>
        </p:txBody>
      </p:sp>
      <p:sp>
        <p:nvSpPr>
          <p:cNvPr id="8" name="TextBox 7"/>
          <p:cNvSpPr txBox="1"/>
          <p:nvPr/>
        </p:nvSpPr>
        <p:spPr>
          <a:xfrm>
            <a:off x="1371600" y="2057400"/>
            <a:ext cx="7772400" cy="156966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400050" indent="-400050">
              <a:buFont typeface="+mj-lt"/>
              <a:buAutoNum type="romanUcPeriod"/>
            </a:pPr>
            <a:endParaRPr lang="en-US" sz="3200" dirty="0" smtClean="0">
              <a:solidFill>
                <a:schemeClr val="bg1"/>
              </a:solidFill>
              <a:latin typeface="Arial Narrow" panose="020B0606020202030204" pitchFamily="34" charset="0"/>
            </a:endParaRPr>
          </a:p>
          <a:p>
            <a:pPr marL="400050" indent="-400050">
              <a:buFont typeface="+mj-lt"/>
              <a:buAutoNum type="romanUcPeriod"/>
            </a:pPr>
            <a:r>
              <a:rPr lang="en-US" sz="3200" u="sng" dirty="0" smtClean="0">
                <a:solidFill>
                  <a:schemeClr val="bg1"/>
                </a:solidFill>
                <a:latin typeface="Arial Narrow" panose="020B0606020202030204" pitchFamily="34" charset="0"/>
              </a:rPr>
              <a:t>Don’t Give Up</a:t>
            </a:r>
            <a:r>
              <a:rPr lang="en-US" sz="3200" dirty="0" smtClean="0">
                <a:solidFill>
                  <a:schemeClr val="bg1"/>
                </a:solidFill>
                <a:latin typeface="Arial Narrow" panose="020B0606020202030204" pitchFamily="34" charset="0"/>
              </a:rPr>
              <a:t> (10:19-13:28)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87856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7</a:t>
            </a:r>
            <a:endParaRPr lang="en-US" sz="3200" dirty="0">
              <a:latin typeface="Arial Narrow" panose="020B0606020202030204" pitchFamily="34" charset="0"/>
            </a:endParaRPr>
          </a:p>
        </p:txBody>
      </p:sp>
      <p:sp>
        <p:nvSpPr>
          <p:cNvPr id="8" name="TextBox 7"/>
          <p:cNvSpPr txBox="1"/>
          <p:nvPr/>
        </p:nvSpPr>
        <p:spPr>
          <a:xfrm>
            <a:off x="1371600" y="2057400"/>
            <a:ext cx="7772400" cy="236988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a:pPr>
            <a:r>
              <a:rPr lang="en-US" sz="3200" i="1" dirty="0">
                <a:solidFill>
                  <a:schemeClr val="bg1"/>
                </a:solidFill>
                <a:latin typeface="Arial Narrow" panose="020B0606020202030204" pitchFamily="34" charset="0"/>
              </a:rPr>
              <a:t>Superiority of Christ’s Person </a:t>
            </a:r>
            <a:r>
              <a:rPr lang="en-US" sz="3200" dirty="0">
                <a:solidFill>
                  <a:schemeClr val="bg1"/>
                </a:solidFill>
                <a:latin typeface="Arial Narrow" panose="020B0606020202030204" pitchFamily="34" charset="0"/>
              </a:rPr>
              <a:t>(1:1 – 4:13)</a:t>
            </a:r>
          </a:p>
          <a:p>
            <a:pPr marL="1428750" lvl="2" indent="-514350">
              <a:buFont typeface="+mj-lt"/>
              <a:buAutoNum type="arabicPeriod"/>
            </a:pPr>
            <a:r>
              <a:rPr lang="en-US" sz="2800" dirty="0">
                <a:solidFill>
                  <a:schemeClr val="bg1"/>
                </a:solidFill>
                <a:latin typeface="Arial Narrow" panose="020B0606020202030204" pitchFamily="34" charset="0"/>
              </a:rPr>
              <a:t>Superiority over prophets (1:1-3)</a:t>
            </a:r>
          </a:p>
          <a:p>
            <a:pPr marL="1428750" lvl="2" indent="-514350">
              <a:buFont typeface="+mj-lt"/>
              <a:buAutoNum type="arabicPeriod"/>
            </a:pPr>
            <a:r>
              <a:rPr lang="en-US" sz="2800" dirty="0">
                <a:solidFill>
                  <a:schemeClr val="bg1"/>
                </a:solidFill>
                <a:latin typeface="Arial Narrow" panose="020B0606020202030204" pitchFamily="34" charset="0"/>
              </a:rPr>
              <a:t>Superiority over angels (1:4 – 2:18)</a:t>
            </a:r>
          </a:p>
          <a:p>
            <a:pPr marL="1428750" lvl="2" indent="-514350">
              <a:buFont typeface="+mj-lt"/>
              <a:buAutoNum type="arabicPeriod"/>
            </a:pPr>
            <a:r>
              <a:rPr lang="en-US" sz="2800" dirty="0">
                <a:solidFill>
                  <a:schemeClr val="bg1"/>
                </a:solidFill>
                <a:latin typeface="Arial Narrow" panose="020B0606020202030204" pitchFamily="34" charset="0"/>
              </a:rPr>
              <a:t>Superiority over Moses (3:1 – 4:13)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06144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7</a:t>
            </a:r>
            <a:endParaRPr lang="en-US" sz="3200" dirty="0">
              <a:latin typeface="Arial Narrow" panose="020B0606020202030204" pitchFamily="34" charset="0"/>
            </a:endParaRPr>
          </a:p>
        </p:txBody>
      </p:sp>
      <p:sp>
        <p:nvSpPr>
          <p:cNvPr id="8" name="TextBox 7"/>
          <p:cNvSpPr txBox="1"/>
          <p:nvPr/>
        </p:nvSpPr>
        <p:spPr>
          <a:xfrm>
            <a:off x="1371600" y="2057400"/>
            <a:ext cx="7772400" cy="2800767"/>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startAt="2"/>
            </a:pPr>
            <a:r>
              <a:rPr lang="en-US" sz="3200" i="1" dirty="0">
                <a:solidFill>
                  <a:schemeClr val="bg1"/>
                </a:solidFill>
                <a:latin typeface="Arial Narrow" panose="020B0606020202030204" pitchFamily="34" charset="0"/>
              </a:rPr>
              <a:t>Superiority of Christ’s Work </a:t>
            </a:r>
            <a:r>
              <a:rPr lang="en-US" sz="3200" dirty="0">
                <a:solidFill>
                  <a:schemeClr val="bg1"/>
                </a:solidFill>
                <a:latin typeface="Arial Narrow" panose="020B0606020202030204" pitchFamily="34" charset="0"/>
              </a:rPr>
              <a:t>( 4:14 – 10:18)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priesthood (4:14 – 7:28)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covenant (8)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sanctuary (9:1-14)</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sacrifice (9:15 – 10:18)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27591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7</a:t>
            </a:r>
            <a:endParaRPr lang="en-US" sz="3200" dirty="0">
              <a:latin typeface="Arial Narrow" panose="020B0606020202030204" pitchFamily="34" charset="0"/>
            </a:endParaRPr>
          </a:p>
        </p:txBody>
      </p:sp>
      <p:sp>
        <p:nvSpPr>
          <p:cNvPr id="8" name="TextBox 7"/>
          <p:cNvSpPr txBox="1"/>
          <p:nvPr/>
        </p:nvSpPr>
        <p:spPr>
          <a:xfrm>
            <a:off x="1371600" y="2057400"/>
            <a:ext cx="7772400" cy="2677656"/>
          </a:xfrm>
          <a:prstGeom prst="rect">
            <a:avLst/>
          </a:prstGeom>
          <a:noFill/>
        </p:spPr>
        <p:txBody>
          <a:bodyPr wrap="square" rtlCol="0">
            <a:spAutoFit/>
          </a:bodyPr>
          <a:lstStyle/>
          <a:p>
            <a:pPr marL="857250" indent="-857250">
              <a:buFont typeface="+mj-lt"/>
              <a:buAutoNum type="romanUcPeriod" startAt="2"/>
            </a:pPr>
            <a:r>
              <a:rPr lang="en-US" sz="3200" u="sng" dirty="0">
                <a:solidFill>
                  <a:schemeClr val="bg1"/>
                </a:solidFill>
                <a:latin typeface="Arial Narrow" panose="020B0606020202030204" pitchFamily="34" charset="0"/>
              </a:rPr>
              <a:t>Don’t Give Up</a:t>
            </a:r>
            <a:r>
              <a:rPr lang="en-US" sz="3200" dirty="0">
                <a:solidFill>
                  <a:schemeClr val="bg1"/>
                </a:solidFill>
                <a:latin typeface="Arial Narrow" panose="020B0606020202030204" pitchFamily="34" charset="0"/>
              </a:rPr>
              <a:t> (10:19-13:28)</a:t>
            </a: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971550" lvl="1" indent="-514350">
              <a:buFont typeface="+mj-lt"/>
              <a:buAutoNum type="alphaUcPeriod"/>
            </a:pPr>
            <a:r>
              <a:rPr lang="en-US" sz="2800" i="1" dirty="0">
                <a:solidFill>
                  <a:schemeClr val="bg1"/>
                </a:solidFill>
                <a:latin typeface="Arial Narrow" panose="020B0606020202030204" pitchFamily="34" charset="0"/>
              </a:rPr>
              <a:t>Keeping the faith (10:19-39)</a:t>
            </a:r>
          </a:p>
          <a:p>
            <a:pPr marL="971550" lvl="1" indent="-514350">
              <a:buFont typeface="+mj-lt"/>
              <a:buAutoNum type="alphaUcPeriod"/>
            </a:pPr>
            <a:r>
              <a:rPr lang="en-US" sz="2800" i="1" dirty="0">
                <a:solidFill>
                  <a:schemeClr val="bg1"/>
                </a:solidFill>
                <a:latin typeface="Arial Narrow" panose="020B0606020202030204" pitchFamily="34" charset="0"/>
              </a:rPr>
              <a:t>Examples of faith (11)</a:t>
            </a:r>
          </a:p>
          <a:p>
            <a:pPr marL="971550" lvl="1" indent="-514350">
              <a:buFont typeface="+mj-lt"/>
              <a:buAutoNum type="alphaUcPeriod"/>
            </a:pPr>
            <a:r>
              <a:rPr lang="en-US" sz="2800" i="1" dirty="0">
                <a:solidFill>
                  <a:schemeClr val="bg1"/>
                </a:solidFill>
                <a:latin typeface="Arial Narrow" panose="020B0606020202030204" pitchFamily="34" charset="0"/>
              </a:rPr>
              <a:t>Endurance of faith (12)</a:t>
            </a:r>
          </a:p>
          <a:p>
            <a:pPr marL="971550" lvl="1" indent="-514350">
              <a:buFont typeface="+mj-lt"/>
              <a:buAutoNum type="alphaUcPeriod"/>
            </a:pPr>
            <a:r>
              <a:rPr lang="en-US" sz="2800" i="1" dirty="0">
                <a:solidFill>
                  <a:schemeClr val="bg1"/>
                </a:solidFill>
                <a:latin typeface="Arial Narrow" panose="020B0606020202030204" pitchFamily="34" charset="0"/>
              </a:rPr>
              <a:t>Performance of faith (13)</a:t>
            </a:r>
            <a:endParaRPr lang="en-US" sz="2800" dirty="0">
              <a:solidFill>
                <a:schemeClr val="bg1"/>
              </a:solidFill>
              <a:latin typeface="Arial Narrow" panose="020B0606020202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3988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1243" y="1143000"/>
            <a:ext cx="7391400" cy="3539430"/>
          </a:xfrm>
          <a:prstGeom prst="rect">
            <a:avLst/>
          </a:prstGeom>
          <a:noFill/>
        </p:spPr>
        <p:txBody>
          <a:bodyPr wrap="square" rtlCol="0">
            <a:spAutoFit/>
          </a:bodyPr>
          <a:lstStyle/>
          <a:p>
            <a:pPr marL="571500" indent="-571500">
              <a:buFont typeface="+mj-lt"/>
              <a:buAutoNum type="romanUcPeriod" startAt="2"/>
            </a:pPr>
            <a:r>
              <a:rPr lang="en-US" sz="2800" u="sng" dirty="0" smtClean="0">
                <a:latin typeface="Arial Narrow" panose="020B0606020202030204" pitchFamily="34" charset="0"/>
              </a:rPr>
              <a:t>The Author</a:t>
            </a:r>
          </a:p>
          <a:p>
            <a:pPr marL="1028700" lvl="1" indent="-571500">
              <a:buFont typeface="+mj-lt"/>
              <a:buAutoNum type="alphaUcPeriod"/>
            </a:pPr>
            <a:r>
              <a:rPr lang="en-US" sz="2800" dirty="0" smtClean="0">
                <a:latin typeface="Arial Narrow" panose="020B0606020202030204" pitchFamily="34" charset="0"/>
              </a:rPr>
              <a:t>Perhaps the biggest question – since author’s name is not in the book.</a:t>
            </a:r>
          </a:p>
          <a:p>
            <a:pPr marL="1028700" lvl="1" indent="-571500">
              <a:buFont typeface="+mj-lt"/>
              <a:buAutoNum type="alphaUcPeriod"/>
            </a:pPr>
            <a:r>
              <a:rPr lang="en-US" sz="2800" dirty="0" smtClean="0">
                <a:latin typeface="Arial Narrow" panose="020B0606020202030204" pitchFamily="34" charset="0"/>
              </a:rPr>
              <a:t>Suggested authors:</a:t>
            </a:r>
          </a:p>
          <a:p>
            <a:pPr marL="1028700" lvl="1" indent="-571500">
              <a:buFont typeface="+mj-lt"/>
              <a:buAutoNum type="alphaUcPeriod"/>
            </a:pPr>
            <a:r>
              <a:rPr lang="en-US" sz="2800" dirty="0" smtClean="0">
                <a:latin typeface="Arial Narrow" panose="020B0606020202030204" pitchFamily="34" charset="0"/>
              </a:rPr>
              <a:t>Evidence that Paul is the author</a:t>
            </a:r>
          </a:p>
          <a:p>
            <a:pPr marL="1485900" lvl="2" indent="-571500">
              <a:buFont typeface="+mj-lt"/>
              <a:buAutoNum type="arabicPeriod" startAt="7"/>
            </a:pPr>
            <a:r>
              <a:rPr lang="en-US" sz="2800" i="1" dirty="0" smtClean="0">
                <a:latin typeface="Arial Narrow" panose="020B0606020202030204" pitchFamily="34" charset="0"/>
              </a:rPr>
              <a:t>Not one of the twelve (2:3)</a:t>
            </a:r>
          </a:p>
          <a:p>
            <a:pPr marL="1943100" lvl="3" indent="-571500">
              <a:buFont typeface="Arial" panose="020B0604020202020204" pitchFamily="34" charset="0"/>
              <a:buChar char="•"/>
            </a:pPr>
            <a:r>
              <a:rPr lang="en-US" sz="2800" dirty="0" smtClean="0">
                <a:latin typeface="Arial Narrow" panose="020B0606020202030204" pitchFamily="34" charset="0"/>
              </a:rPr>
              <a:t>Does not exclude an apostle</a:t>
            </a:r>
          </a:p>
          <a:p>
            <a:pPr marL="1943100" lvl="3" indent="-571500">
              <a:buFont typeface="Arial" panose="020B0604020202020204" pitchFamily="34" charset="0"/>
              <a:buChar char="•"/>
            </a:pPr>
            <a:r>
              <a:rPr lang="en-US" sz="2800" dirty="0" smtClean="0">
                <a:latin typeface="Arial Narrow" panose="020B0606020202030204" pitchFamily="34" charset="0"/>
              </a:rPr>
              <a:t>It just excludes the original twelve</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77175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6965457" cy="3170099"/>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342900" indent="-342900">
              <a:buFont typeface="+mj-lt"/>
              <a:buAutoNum type="arabicPeriod"/>
            </a:pPr>
            <a:r>
              <a:rPr lang="en-US" sz="2800" dirty="0">
                <a:solidFill>
                  <a:schemeClr val="bg1"/>
                </a:solidFill>
                <a:latin typeface="Arial Narrow" pitchFamily="34" charset="0"/>
              </a:rPr>
              <a:t>Christ is Superior to Prophets and Angels</a:t>
            </a:r>
          </a:p>
          <a:p>
            <a:pPr marL="342900" indent="-342900">
              <a:buFont typeface="+mj-lt"/>
              <a:buAutoNum type="arabicPeriod"/>
            </a:pPr>
            <a:r>
              <a:rPr lang="en-US" sz="2800" dirty="0">
                <a:solidFill>
                  <a:schemeClr val="bg1"/>
                </a:solidFill>
                <a:latin typeface="Arial Narrow" pitchFamily="34" charset="0"/>
              </a:rPr>
              <a:t>Giving Heed &amp; Humanity of Christ</a:t>
            </a:r>
          </a:p>
          <a:p>
            <a:pPr marL="342900" indent="-342900">
              <a:buFont typeface="+mj-lt"/>
              <a:buAutoNum type="arabicPeriod"/>
            </a:pPr>
            <a:r>
              <a:rPr lang="en-US" sz="2800" dirty="0">
                <a:solidFill>
                  <a:schemeClr val="bg1"/>
                </a:solidFill>
                <a:latin typeface="Arial Narrow" pitchFamily="34" charset="0"/>
              </a:rPr>
              <a:t>Christ is Superior to Moses &amp; Don’t Harden Heart</a:t>
            </a:r>
          </a:p>
          <a:p>
            <a:pPr marL="342900" indent="-342900">
              <a:buFont typeface="+mj-lt"/>
              <a:buAutoNum type="arabicPeriod"/>
            </a:pPr>
            <a:r>
              <a:rPr lang="en-US" sz="2800" dirty="0">
                <a:solidFill>
                  <a:schemeClr val="bg1"/>
                </a:solidFill>
                <a:latin typeface="Arial Narrow" pitchFamily="34" charset="0"/>
              </a:rPr>
              <a:t>Warning Not to Fail and Hold Fast</a:t>
            </a:r>
          </a:p>
          <a:p>
            <a:pPr marL="342900" indent="-342900">
              <a:buFont typeface="+mj-lt"/>
              <a:buAutoNum type="arabicPeriod"/>
            </a:pPr>
            <a:r>
              <a:rPr lang="en-US" sz="2800" dirty="0">
                <a:solidFill>
                  <a:schemeClr val="bg1"/>
                </a:solidFill>
                <a:latin typeface="Arial Narrow" pitchFamily="34" charset="0"/>
              </a:rPr>
              <a:t>Christ is a Better High Priest</a:t>
            </a:r>
          </a:p>
          <a:p>
            <a:pPr marL="342900" indent="-342900">
              <a:buFont typeface="+mj-lt"/>
              <a:buAutoNum type="arabicPeriod"/>
            </a:pPr>
            <a:r>
              <a:rPr lang="en-US" sz="2800" dirty="0">
                <a:solidFill>
                  <a:schemeClr val="bg1"/>
                </a:solidFill>
                <a:latin typeface="Arial Narrow" pitchFamily="34" charset="0"/>
              </a:rPr>
              <a:t>Encouragement to Go On to Maturity</a:t>
            </a: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7</a:t>
            </a:r>
            <a:endParaRPr lang="en-US" sz="3200" dirty="0">
              <a:latin typeface="Arial Narrow" panose="020B0606020202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60051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623286" y="1143000"/>
            <a:ext cx="8139714" cy="3108543"/>
          </a:xfrm>
          <a:prstGeom prst="rect">
            <a:avLst/>
          </a:prstGeom>
          <a:noFill/>
          <a:ln w="9525">
            <a:noFill/>
            <a:miter lim="800000"/>
            <a:headEnd/>
            <a:tailEnd/>
          </a:ln>
          <a:effectLst/>
        </p:spPr>
        <p:txBody>
          <a:bodyPr wrap="square">
            <a:spAutoFit/>
          </a:bodyPr>
          <a:lstStyle/>
          <a:p>
            <a:pPr marL="514350" indent="-514350">
              <a:buFont typeface="+mj-lt"/>
              <a:buAutoNum type="romanUcPeriod"/>
            </a:pPr>
            <a:r>
              <a:rPr lang="en-US" sz="2800" u="sng" dirty="0" smtClean="0">
                <a:solidFill>
                  <a:prstClr val="black"/>
                </a:solidFill>
                <a:latin typeface="Arial Narrow" pitchFamily="34" charset="0"/>
              </a:rPr>
              <a:t>Priesthood </a:t>
            </a:r>
            <a:r>
              <a:rPr lang="en-US" sz="2800" u="sng" dirty="0">
                <a:solidFill>
                  <a:prstClr val="black"/>
                </a:solidFill>
                <a:latin typeface="Arial Narrow" pitchFamily="34" charset="0"/>
              </a:rPr>
              <a:t>of Melchizedek Was Superior to the Levitical</a:t>
            </a:r>
            <a:r>
              <a:rPr lang="en-US" sz="2800" dirty="0">
                <a:solidFill>
                  <a:prstClr val="black"/>
                </a:solidFill>
                <a:latin typeface="Arial Narrow" pitchFamily="34" charset="0"/>
              </a:rPr>
              <a:t> </a:t>
            </a:r>
            <a:r>
              <a:rPr lang="en-US" sz="2800" dirty="0" smtClean="0">
                <a:solidFill>
                  <a:prstClr val="black"/>
                </a:solidFill>
                <a:latin typeface="Arial Narrow" pitchFamily="34" charset="0"/>
              </a:rPr>
              <a:t>                  (</a:t>
            </a:r>
            <a:r>
              <a:rPr lang="en-US" sz="2800" dirty="0">
                <a:solidFill>
                  <a:prstClr val="black"/>
                </a:solidFill>
                <a:latin typeface="Arial Narrow" pitchFamily="34" charset="0"/>
              </a:rPr>
              <a:t>vv. </a:t>
            </a:r>
            <a:r>
              <a:rPr lang="en-US" sz="2800" dirty="0" smtClean="0">
                <a:solidFill>
                  <a:prstClr val="black"/>
                </a:solidFill>
                <a:latin typeface="Arial Narrow" pitchFamily="34" charset="0"/>
              </a:rPr>
              <a:t>1-10)</a:t>
            </a:r>
          </a:p>
          <a:p>
            <a:pPr marL="514350" indent="-514350">
              <a:buFont typeface="+mj-lt"/>
              <a:buAutoNum type="romanUcPeriod"/>
            </a:pPr>
            <a:endParaRPr lang="en-US" sz="2800" dirty="0" smtClean="0">
              <a:solidFill>
                <a:prstClr val="black"/>
              </a:solidFill>
              <a:latin typeface="Arial Narrow" pitchFamily="34" charset="0"/>
            </a:endParaRPr>
          </a:p>
          <a:p>
            <a:pPr marL="514350" indent="-514350">
              <a:buFont typeface="+mj-lt"/>
              <a:buAutoNum type="romanUcPeriod"/>
            </a:pPr>
            <a:r>
              <a:rPr lang="en-US" sz="2800" u="sng" dirty="0" smtClean="0">
                <a:solidFill>
                  <a:prstClr val="black"/>
                </a:solidFill>
                <a:latin typeface="Arial Narrow" pitchFamily="34" charset="0"/>
              </a:rPr>
              <a:t>A Change in Priesthood</a:t>
            </a:r>
            <a:r>
              <a:rPr lang="en-US" sz="2800" dirty="0" smtClean="0">
                <a:solidFill>
                  <a:prstClr val="black"/>
                </a:solidFill>
                <a:latin typeface="Arial Narrow" pitchFamily="34" charset="0"/>
              </a:rPr>
              <a:t> (vv. 11-19a)</a:t>
            </a:r>
          </a:p>
          <a:p>
            <a:pPr marL="514350" indent="-514350">
              <a:buFont typeface="+mj-lt"/>
              <a:buAutoNum type="romanUcPeriod"/>
            </a:pPr>
            <a:endParaRPr lang="en-US" sz="2800" dirty="0">
              <a:solidFill>
                <a:prstClr val="black"/>
              </a:solidFill>
              <a:latin typeface="Arial Narrow" pitchFamily="34" charset="0"/>
            </a:endParaRPr>
          </a:p>
          <a:p>
            <a:pPr marL="514350" indent="-514350">
              <a:buFont typeface="+mj-lt"/>
              <a:buAutoNum type="romanUcPeriod"/>
            </a:pPr>
            <a:r>
              <a:rPr lang="en-US" sz="2800" u="sng" dirty="0" smtClean="0">
                <a:solidFill>
                  <a:prstClr val="black"/>
                </a:solidFill>
                <a:latin typeface="Arial Narrow" pitchFamily="34" charset="0"/>
              </a:rPr>
              <a:t>Priesthood of Christ is Superior to the Levitical</a:t>
            </a:r>
            <a:r>
              <a:rPr lang="en-US" sz="2800" dirty="0" smtClean="0">
                <a:solidFill>
                  <a:prstClr val="black"/>
                </a:solidFill>
                <a:latin typeface="Arial Narrow" pitchFamily="34" charset="0"/>
              </a:rPr>
              <a:t>                             (vv. 19b-28)</a:t>
            </a:r>
            <a:endParaRPr lang="en-US" sz="2800" dirty="0">
              <a:solidFill>
                <a:prstClr val="black"/>
              </a:solidFill>
              <a:latin typeface="Arial Narrow" pitchFamily="34" charset="0"/>
            </a:endParaRP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7</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11178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609600" y="1219200"/>
            <a:ext cx="8001000" cy="3816429"/>
          </a:xfrm>
          <a:prstGeom prst="rect">
            <a:avLst/>
          </a:prstGeom>
          <a:noFill/>
          <a:ln w="9525">
            <a:noFill/>
            <a:miter lim="800000"/>
            <a:headEnd/>
            <a:tailEnd/>
          </a:ln>
          <a:effectLst/>
        </p:spPr>
        <p:txBody>
          <a:bodyPr wrap="square">
            <a:spAutoFit/>
          </a:bodyPr>
          <a:lstStyle/>
          <a:p>
            <a:pPr marL="514350" indent="-514350">
              <a:buFont typeface="+mj-lt"/>
              <a:buAutoNum type="romanUcPeriod"/>
            </a:pPr>
            <a:r>
              <a:rPr lang="en-US" sz="2800" dirty="0" smtClean="0">
                <a:latin typeface="Arial Narrow" pitchFamily="34" charset="0"/>
              </a:rPr>
              <a:t> </a:t>
            </a:r>
            <a:r>
              <a:rPr lang="en-US" sz="2800" u="sng" dirty="0" smtClean="0">
                <a:latin typeface="Arial Narrow" pitchFamily="34" charset="0"/>
              </a:rPr>
              <a:t>Priesthood </a:t>
            </a:r>
            <a:r>
              <a:rPr lang="en-US" sz="2800" u="sng" dirty="0">
                <a:latin typeface="Arial Narrow" pitchFamily="34" charset="0"/>
              </a:rPr>
              <a:t>of Melchizedek Was Superior to the Levitical</a:t>
            </a:r>
            <a:r>
              <a:rPr lang="en-US" sz="2800" dirty="0">
                <a:latin typeface="Arial Narrow" pitchFamily="34" charset="0"/>
              </a:rPr>
              <a:t> </a:t>
            </a:r>
            <a:r>
              <a:rPr lang="en-US" sz="2800" dirty="0" smtClean="0">
                <a:latin typeface="Arial Narrow" pitchFamily="34" charset="0"/>
              </a:rPr>
              <a:t>              (</a:t>
            </a:r>
            <a:r>
              <a:rPr lang="en-US" sz="2800" dirty="0">
                <a:latin typeface="Arial Narrow" pitchFamily="34" charset="0"/>
              </a:rPr>
              <a:t>vv. </a:t>
            </a:r>
            <a:r>
              <a:rPr lang="en-US" sz="2800" dirty="0" smtClean="0">
                <a:latin typeface="Arial Narrow" pitchFamily="34" charset="0"/>
              </a:rPr>
              <a:t>1-10)</a:t>
            </a:r>
          </a:p>
          <a:p>
            <a:pPr marL="514350" indent="-514350">
              <a:buFont typeface="+mj-lt"/>
              <a:buAutoNum type="romanUcPeriod"/>
            </a:pPr>
            <a:endParaRPr lang="en-US" dirty="0" smtClean="0">
              <a:latin typeface="Arial Narrow" pitchFamily="34" charset="0"/>
            </a:endParaRPr>
          </a:p>
          <a:p>
            <a:pPr marL="971550" lvl="1" indent="-514350">
              <a:buFont typeface="+mj-lt"/>
              <a:buAutoNum type="alphaUcPeriod"/>
            </a:pPr>
            <a:r>
              <a:rPr lang="en-US" sz="2800" i="1" dirty="0" smtClean="0">
                <a:latin typeface="Arial Narrow" pitchFamily="34" charset="0"/>
              </a:rPr>
              <a:t>Was king and priest (</a:t>
            </a:r>
            <a:r>
              <a:rPr lang="en-US" sz="2800" i="1" dirty="0" err="1" smtClean="0">
                <a:latin typeface="Arial Narrow" pitchFamily="34" charset="0"/>
              </a:rPr>
              <a:t>v.</a:t>
            </a:r>
            <a:r>
              <a:rPr lang="en-US" sz="2800" i="1" dirty="0" smtClean="0">
                <a:latin typeface="Arial Narrow" pitchFamily="34" charset="0"/>
              </a:rPr>
              <a:t> 1a)</a:t>
            </a:r>
          </a:p>
          <a:p>
            <a:pPr marL="971550" lvl="1" indent="-514350">
              <a:buFont typeface="+mj-lt"/>
              <a:buAutoNum type="alphaUcPeriod"/>
            </a:pPr>
            <a:r>
              <a:rPr lang="en-US" sz="2800" i="1" dirty="0" smtClean="0">
                <a:latin typeface="Arial Narrow" pitchFamily="34" charset="0"/>
              </a:rPr>
              <a:t>Appointed priest – not through descent (</a:t>
            </a:r>
            <a:r>
              <a:rPr lang="en-US" sz="2800" i="1" dirty="0" err="1" smtClean="0">
                <a:latin typeface="Arial Narrow" pitchFamily="34" charset="0"/>
              </a:rPr>
              <a:t>v.</a:t>
            </a:r>
            <a:r>
              <a:rPr lang="en-US" sz="2800" i="1" dirty="0" smtClean="0">
                <a:latin typeface="Arial Narrow" pitchFamily="34" charset="0"/>
              </a:rPr>
              <a:t> 3a)</a:t>
            </a:r>
          </a:p>
          <a:p>
            <a:pPr marL="971550" lvl="1" indent="-514350">
              <a:buFont typeface="+mj-lt"/>
              <a:buAutoNum type="alphaUcPeriod"/>
            </a:pPr>
            <a:r>
              <a:rPr lang="en-US" sz="2800" i="1" dirty="0" smtClean="0">
                <a:latin typeface="Arial Narrow" pitchFamily="34" charset="0"/>
              </a:rPr>
              <a:t>No predecessor or successor (</a:t>
            </a:r>
            <a:r>
              <a:rPr lang="en-US" sz="2800" i="1" dirty="0" err="1" smtClean="0">
                <a:latin typeface="Arial Narrow" pitchFamily="34" charset="0"/>
              </a:rPr>
              <a:t>v.</a:t>
            </a:r>
            <a:r>
              <a:rPr lang="en-US" sz="2800" i="1" dirty="0" smtClean="0">
                <a:latin typeface="Arial Narrow" pitchFamily="34" charset="0"/>
              </a:rPr>
              <a:t> 3b)</a:t>
            </a:r>
          </a:p>
          <a:p>
            <a:pPr marL="971550" lvl="1" indent="-514350">
              <a:buFont typeface="+mj-lt"/>
              <a:buAutoNum type="alphaUcPeriod"/>
            </a:pPr>
            <a:r>
              <a:rPr lang="en-US" sz="2800" i="1" dirty="0" smtClean="0">
                <a:latin typeface="Arial Narrow" pitchFamily="34" charset="0"/>
              </a:rPr>
              <a:t>Abraham paid tithes to Melchizedek (vv. 1b-2; 4-8)</a:t>
            </a:r>
          </a:p>
          <a:p>
            <a:pPr marL="971550" lvl="1" indent="-514350">
              <a:buFont typeface="+mj-lt"/>
              <a:buAutoNum type="alphaUcPeriod"/>
            </a:pPr>
            <a:r>
              <a:rPr lang="en-US" sz="2800" i="1" dirty="0" smtClean="0">
                <a:latin typeface="Arial Narrow" pitchFamily="34" charset="0"/>
              </a:rPr>
              <a:t>Levi (through Abraham) paid tithes to Melchizedek                       (vv. 9-10)</a:t>
            </a:r>
            <a:endParaRPr lang="en-US" sz="2800" i="1" dirty="0">
              <a:latin typeface="Arial Narrow" pitchFamily="34" charset="0"/>
            </a:endParaRP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7</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18717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457200" y="1219199"/>
            <a:ext cx="8077200" cy="3539430"/>
          </a:xfrm>
          <a:prstGeom prst="rect">
            <a:avLst/>
          </a:prstGeom>
          <a:noFill/>
          <a:ln w="9525">
            <a:noFill/>
            <a:miter lim="800000"/>
            <a:headEnd/>
            <a:tailEnd/>
          </a:ln>
          <a:effectLst/>
        </p:spPr>
        <p:txBody>
          <a:bodyPr wrap="square">
            <a:spAutoFit/>
          </a:bodyPr>
          <a:lstStyle/>
          <a:p>
            <a:pPr marL="571500" indent="-571500">
              <a:buFont typeface="+mj-lt"/>
              <a:buAutoNum type="romanUcPeriod" startAt="2"/>
            </a:pPr>
            <a:r>
              <a:rPr lang="en-US" sz="2800" u="sng" dirty="0" smtClean="0">
                <a:latin typeface="Arial Narrow" pitchFamily="34" charset="0"/>
              </a:rPr>
              <a:t>A Change in Priesthood</a:t>
            </a:r>
            <a:r>
              <a:rPr lang="en-US" sz="2800" dirty="0" smtClean="0">
                <a:latin typeface="Arial Narrow" pitchFamily="34" charset="0"/>
              </a:rPr>
              <a:t> (vv. 11-19a)</a:t>
            </a:r>
          </a:p>
          <a:p>
            <a:pPr marL="514350" indent="-514350">
              <a:buFont typeface="+mj-lt"/>
              <a:buAutoNum type="romanUcPeriod" startAt="2"/>
            </a:pPr>
            <a:endParaRPr lang="en-US" sz="2800" dirty="0" smtClean="0">
              <a:latin typeface="Arial Narrow" pitchFamily="34" charset="0"/>
            </a:endParaRPr>
          </a:p>
          <a:p>
            <a:pPr marL="971550" lvl="1" indent="-514350">
              <a:buFont typeface="+mj-lt"/>
              <a:buAutoNum type="alphaUcPeriod"/>
            </a:pPr>
            <a:r>
              <a:rPr lang="en-US" sz="2800" i="1" dirty="0" smtClean="0">
                <a:latin typeface="Arial Narrow" pitchFamily="34" charset="0"/>
              </a:rPr>
              <a:t>Because of imperfection of the Levitical priesthood               (v. 11)</a:t>
            </a:r>
          </a:p>
          <a:p>
            <a:pPr marL="971550" lvl="1" indent="-514350">
              <a:buFont typeface="+mj-lt"/>
              <a:buAutoNum type="alphaUcPeriod"/>
            </a:pPr>
            <a:r>
              <a:rPr lang="en-US" sz="2800" i="1" dirty="0" smtClean="0">
                <a:latin typeface="Arial Narrow" pitchFamily="34" charset="0"/>
              </a:rPr>
              <a:t>Required a change in the law (vv. 12-19a)</a:t>
            </a:r>
          </a:p>
          <a:p>
            <a:pPr marL="1428750" lvl="2" indent="-514350">
              <a:buFont typeface="+mj-lt"/>
              <a:buAutoNum type="arabicPeriod"/>
            </a:pPr>
            <a:r>
              <a:rPr lang="en-US" sz="2800" dirty="0" smtClean="0">
                <a:latin typeface="Arial Narrow" pitchFamily="34" charset="0"/>
              </a:rPr>
              <a:t>For Christ was not of the tribe of Levi (vv. 12-14)</a:t>
            </a:r>
          </a:p>
          <a:p>
            <a:pPr marL="1428750" lvl="2" indent="-514350">
              <a:buFont typeface="+mj-lt"/>
              <a:buAutoNum type="arabicPeriod"/>
            </a:pPr>
            <a:r>
              <a:rPr lang="en-US" sz="2800" dirty="0" smtClean="0">
                <a:latin typeface="Arial Narrow" pitchFamily="34" charset="0"/>
              </a:rPr>
              <a:t>Yet, God said he would be priest (vv. 15-17)</a:t>
            </a:r>
          </a:p>
          <a:p>
            <a:pPr marL="1428750" lvl="2" indent="-514350">
              <a:buFont typeface="+mj-lt"/>
              <a:buAutoNum type="arabicPeriod"/>
            </a:pPr>
            <a:r>
              <a:rPr lang="en-US" sz="2800" dirty="0" smtClean="0">
                <a:latin typeface="Arial Narrow" pitchFamily="34" charset="0"/>
              </a:rPr>
              <a:t>Old law was annulled (vv. 18-19a)</a:t>
            </a:r>
            <a:endParaRPr lang="en-US" sz="2800" dirty="0">
              <a:latin typeface="Arial Narrow" pitchFamily="34" charset="0"/>
            </a:endParaRP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7</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22845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990600" y="1219200"/>
            <a:ext cx="7848600" cy="3539430"/>
          </a:xfrm>
          <a:prstGeom prst="rect">
            <a:avLst/>
          </a:prstGeom>
          <a:noFill/>
          <a:ln w="9525">
            <a:noFill/>
            <a:miter lim="800000"/>
            <a:headEnd/>
            <a:tailEnd/>
          </a:ln>
          <a:effectLst/>
        </p:spPr>
        <p:txBody>
          <a:bodyPr wrap="square">
            <a:spAutoFit/>
          </a:bodyPr>
          <a:lstStyle/>
          <a:p>
            <a:pPr marL="514350" indent="-514350">
              <a:buFont typeface="+mj-lt"/>
              <a:buAutoNum type="romanUcPeriod" startAt="3"/>
            </a:pPr>
            <a:r>
              <a:rPr lang="en-US" sz="2800" u="sng" dirty="0" smtClean="0">
                <a:latin typeface="Arial Narrow" pitchFamily="34" charset="0"/>
              </a:rPr>
              <a:t>Priesthood of Christ is Superior to the Levitical</a:t>
            </a:r>
            <a:r>
              <a:rPr lang="en-US" sz="2800" dirty="0" smtClean="0">
                <a:latin typeface="Arial Narrow" pitchFamily="34" charset="0"/>
              </a:rPr>
              <a:t>                                (vv. 19b-28) </a:t>
            </a:r>
          </a:p>
          <a:p>
            <a:pPr marL="514350" indent="-514350">
              <a:buFont typeface="+mj-lt"/>
              <a:buAutoNum type="romanUcPeriod" startAt="3"/>
            </a:pPr>
            <a:endParaRPr lang="en-US" sz="2800" dirty="0" smtClean="0">
              <a:latin typeface="Arial Narrow" pitchFamily="34" charset="0"/>
            </a:endParaRPr>
          </a:p>
          <a:p>
            <a:pPr marL="971550" lvl="1" indent="-514350">
              <a:buFont typeface="+mj-lt"/>
              <a:buAutoNum type="alphaUcPeriod"/>
            </a:pPr>
            <a:r>
              <a:rPr lang="en-US" sz="2800" i="1" dirty="0" smtClean="0">
                <a:latin typeface="Arial Narrow" pitchFamily="34" charset="0"/>
              </a:rPr>
              <a:t>Because it provides better hope (</a:t>
            </a:r>
            <a:r>
              <a:rPr lang="en-US" sz="2800" i="1" dirty="0" err="1" smtClean="0">
                <a:latin typeface="Arial Narrow" pitchFamily="34" charset="0"/>
              </a:rPr>
              <a:t>v.</a:t>
            </a:r>
            <a:r>
              <a:rPr lang="en-US" sz="2800" i="1" dirty="0" smtClean="0">
                <a:latin typeface="Arial Narrow" pitchFamily="34" charset="0"/>
              </a:rPr>
              <a:t> 19b)</a:t>
            </a:r>
          </a:p>
          <a:p>
            <a:pPr marL="971550" lvl="1" indent="-514350">
              <a:buFont typeface="+mj-lt"/>
              <a:buAutoNum type="alphaUcPeriod"/>
            </a:pPr>
            <a:r>
              <a:rPr lang="en-US" sz="2800" i="1" dirty="0" smtClean="0">
                <a:latin typeface="Arial Narrow" pitchFamily="34" charset="0"/>
              </a:rPr>
              <a:t>Because he was made priest by an oath (vv. 20-22)</a:t>
            </a:r>
          </a:p>
          <a:p>
            <a:pPr marL="971550" lvl="1" indent="-514350">
              <a:buFont typeface="+mj-lt"/>
              <a:buAutoNum type="alphaUcPeriod"/>
            </a:pPr>
            <a:r>
              <a:rPr lang="en-US" sz="2800" i="1" dirty="0" smtClean="0">
                <a:latin typeface="Arial Narrow" pitchFamily="34" charset="0"/>
              </a:rPr>
              <a:t>Because he is a continual High Priest (vv. 23-25)</a:t>
            </a:r>
          </a:p>
          <a:p>
            <a:pPr marL="971550" lvl="1" indent="-514350">
              <a:buFont typeface="+mj-lt"/>
              <a:buAutoNum type="alphaUcPeriod"/>
            </a:pPr>
            <a:r>
              <a:rPr lang="en-US" sz="2800" i="1" dirty="0" smtClean="0">
                <a:latin typeface="Arial Narrow" pitchFamily="34" charset="0"/>
              </a:rPr>
              <a:t>Because of his superior character (vv. 26-28)</a:t>
            </a:r>
          </a:p>
          <a:p>
            <a:pPr marL="971550" lvl="1" indent="-514350">
              <a:buFont typeface="+mj-lt"/>
              <a:buAutoNum type="alphaUcPeriod"/>
            </a:pPr>
            <a:r>
              <a:rPr lang="en-US" sz="2800" i="1" dirty="0" smtClean="0">
                <a:latin typeface="Arial Narrow" pitchFamily="34" charset="0"/>
              </a:rPr>
              <a:t>Because of his superior offering (</a:t>
            </a:r>
            <a:r>
              <a:rPr lang="en-US" sz="2800" i="1" dirty="0" err="1" smtClean="0">
                <a:latin typeface="Arial Narrow" pitchFamily="34" charset="0"/>
              </a:rPr>
              <a:t>v.</a:t>
            </a:r>
            <a:r>
              <a:rPr lang="en-US" sz="2800" i="1" dirty="0" smtClean="0">
                <a:latin typeface="Arial Narrow" pitchFamily="34" charset="0"/>
              </a:rPr>
              <a:t> 27)</a:t>
            </a:r>
            <a:endParaRPr lang="en-US" sz="2800" dirty="0">
              <a:latin typeface="Arial Narrow" pitchFamily="34" charset="0"/>
            </a:endParaRP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7</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11279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0600"/>
            <a:ext cx="9144000" cy="830997"/>
          </a:xfrm>
          <a:prstGeom prst="rect">
            <a:avLst/>
          </a:prstGeom>
          <a:noFill/>
        </p:spPr>
        <p:txBody>
          <a:bodyPr wrap="square" rtlCol="0">
            <a:spAutoFit/>
          </a:bodyPr>
          <a:lstStyle/>
          <a:p>
            <a:pPr algn="ctr"/>
            <a:r>
              <a:rPr lang="en-US" sz="4800" dirty="0" smtClean="0">
                <a:latin typeface="Arial Narrow" panose="020B0606020202030204" pitchFamily="34" charset="0"/>
              </a:rPr>
              <a:t>After … Melchizedek</a:t>
            </a:r>
            <a:endParaRPr lang="en-US" sz="4800" dirty="0">
              <a:latin typeface="Arial Narrow" panose="020B0606020202030204" pitchFamily="34" charset="0"/>
            </a:endParaRPr>
          </a:p>
        </p:txBody>
      </p:sp>
      <p:sp>
        <p:nvSpPr>
          <p:cNvPr id="5" name="TextBox 4"/>
          <p:cNvSpPr txBox="1"/>
          <p:nvPr/>
        </p:nvSpPr>
        <p:spPr>
          <a:xfrm>
            <a:off x="1638300" y="2073057"/>
            <a:ext cx="5867400" cy="3108543"/>
          </a:xfrm>
          <a:prstGeom prst="rect">
            <a:avLst/>
          </a:prstGeom>
          <a:noFill/>
        </p:spPr>
        <p:txBody>
          <a:bodyPr wrap="square" rtlCol="0">
            <a:spAutoFit/>
          </a:bodyPr>
          <a:lstStyle/>
          <a:p>
            <a:pPr marL="514350" indent="-514350">
              <a:buFont typeface="+mj-lt"/>
              <a:buAutoNum type="arabicPeriod"/>
            </a:pPr>
            <a:r>
              <a:rPr lang="en-US" sz="2800" dirty="0" smtClean="0">
                <a:latin typeface="Arial Narrow" panose="020B0606020202030204" pitchFamily="34" charset="0"/>
              </a:rPr>
              <a:t>King &amp; Priest (Gen. 14)</a:t>
            </a:r>
          </a:p>
          <a:p>
            <a:pPr marL="514350" indent="-514350">
              <a:buFont typeface="+mj-lt"/>
              <a:buAutoNum type="arabicPeriod"/>
            </a:pPr>
            <a:endParaRPr lang="en-US" sz="2800" dirty="0" smtClean="0">
              <a:latin typeface="Arial Narrow" panose="020B0606020202030204" pitchFamily="34" charset="0"/>
            </a:endParaRPr>
          </a:p>
          <a:p>
            <a:pPr marL="514350" indent="-514350">
              <a:buFont typeface="+mj-lt"/>
              <a:buAutoNum type="arabicPeriod"/>
            </a:pPr>
            <a:r>
              <a:rPr lang="en-US" sz="2800" dirty="0" smtClean="0">
                <a:latin typeface="Arial Narrow" panose="020B0606020202030204" pitchFamily="34" charset="0"/>
              </a:rPr>
              <a:t>Without Father &amp; Mother (Heb. 7:3)</a:t>
            </a:r>
          </a:p>
          <a:p>
            <a:pPr marL="514350" indent="-514350">
              <a:buFont typeface="+mj-lt"/>
              <a:buAutoNum type="arabicPeriod"/>
            </a:pPr>
            <a:endParaRPr lang="en-US" sz="2800" dirty="0" smtClean="0">
              <a:latin typeface="Arial Narrow" panose="020B0606020202030204" pitchFamily="34" charset="0"/>
            </a:endParaRPr>
          </a:p>
          <a:p>
            <a:pPr marL="514350" indent="-514350">
              <a:buFont typeface="+mj-lt"/>
              <a:buAutoNum type="arabicPeriod"/>
            </a:pPr>
            <a:r>
              <a:rPr lang="en-US" sz="2800" dirty="0" smtClean="0">
                <a:latin typeface="Arial Narrow" panose="020B0606020202030204" pitchFamily="34" charset="0"/>
              </a:rPr>
              <a:t>Superior to Aaron</a:t>
            </a:r>
          </a:p>
          <a:p>
            <a:pPr marL="514350" indent="-514350">
              <a:buFont typeface="+mj-lt"/>
              <a:buAutoNum type="arabicPeriod"/>
            </a:pPr>
            <a:endParaRPr lang="en-US" sz="2800" dirty="0" smtClean="0">
              <a:latin typeface="Arial Narrow" panose="020B0606020202030204" pitchFamily="34" charset="0"/>
            </a:endParaRPr>
          </a:p>
          <a:p>
            <a:pPr marL="514350" indent="-514350">
              <a:buFont typeface="+mj-lt"/>
              <a:buAutoNum type="arabicPeriod"/>
            </a:pPr>
            <a:r>
              <a:rPr lang="en-US" sz="2800" dirty="0" smtClean="0">
                <a:latin typeface="Arial Narrow" panose="020B0606020202030204" pitchFamily="34" charset="0"/>
              </a:rPr>
              <a:t>One High Priest Priesthood</a:t>
            </a:r>
            <a:endParaRPr lang="en-US" sz="2800" dirty="0">
              <a:latin typeface="Arial Narrow" panose="020B0606020202030204" pitchFamily="34" charset="0"/>
            </a:endParaRPr>
          </a:p>
        </p:txBody>
      </p:sp>
      <p:sp>
        <p:nvSpPr>
          <p:cNvPr id="6" name="Rectangle 5"/>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7</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9026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AutoShape 4"/>
          <p:cNvSpPr>
            <a:spLocks noChangeArrowheads="1"/>
          </p:cNvSpPr>
          <p:nvPr/>
        </p:nvSpPr>
        <p:spPr bwMode="auto">
          <a:xfrm>
            <a:off x="2438400" y="1676400"/>
            <a:ext cx="4267200" cy="1219200"/>
          </a:xfrm>
          <a:prstGeom prst="hexagon">
            <a:avLst>
              <a:gd name="adj" fmla="val 87500"/>
              <a:gd name="vf" fmla="val 115470"/>
            </a:avLst>
          </a:prstGeom>
          <a:noFill/>
          <a:ln w="76200">
            <a:solidFill>
              <a:srgbClr val="000000"/>
            </a:solid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4037" name="Line 5"/>
          <p:cNvSpPr>
            <a:spLocks noChangeShapeType="1"/>
          </p:cNvSpPr>
          <p:nvPr/>
        </p:nvSpPr>
        <p:spPr bwMode="auto">
          <a:xfrm flipH="1">
            <a:off x="533400" y="2286000"/>
            <a:ext cx="1905000" cy="0"/>
          </a:xfrm>
          <a:prstGeom prst="line">
            <a:avLst/>
          </a:prstGeom>
          <a:noFill/>
          <a:ln w="76200">
            <a:solidFill>
              <a:srgbClr val="000000"/>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4038" name="Line 6"/>
          <p:cNvSpPr>
            <a:spLocks noChangeShapeType="1"/>
          </p:cNvSpPr>
          <p:nvPr/>
        </p:nvSpPr>
        <p:spPr bwMode="auto">
          <a:xfrm flipH="1">
            <a:off x="6629400" y="2286000"/>
            <a:ext cx="1905000" cy="0"/>
          </a:xfrm>
          <a:prstGeom prst="line">
            <a:avLst/>
          </a:prstGeom>
          <a:noFill/>
          <a:ln w="76200">
            <a:solidFill>
              <a:srgbClr val="000000"/>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4039" name="Text Box 7"/>
          <p:cNvSpPr txBox="1">
            <a:spLocks noChangeArrowheads="1"/>
          </p:cNvSpPr>
          <p:nvPr/>
        </p:nvSpPr>
        <p:spPr bwMode="auto">
          <a:xfrm>
            <a:off x="678784" y="1752600"/>
            <a:ext cx="1675459"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000000"/>
                </a:solidFill>
                <a:latin typeface="Arial Narrow" panose="020B0606020202030204" pitchFamily="34" charset="0"/>
              </a:rPr>
              <a:t>Melchizedek</a:t>
            </a:r>
          </a:p>
        </p:txBody>
      </p:sp>
      <p:sp>
        <p:nvSpPr>
          <p:cNvPr id="44040" name="Text Box 8"/>
          <p:cNvSpPr txBox="1">
            <a:spLocks noChangeArrowheads="1"/>
          </p:cNvSpPr>
          <p:nvPr/>
        </p:nvSpPr>
        <p:spPr bwMode="auto">
          <a:xfrm>
            <a:off x="594626" y="2286000"/>
            <a:ext cx="1843774"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000000"/>
                </a:solidFill>
                <a:latin typeface="Arial Narrow" panose="020B0606020202030204" pitchFamily="34" charset="0"/>
              </a:rPr>
              <a:t>Priest over all</a:t>
            </a:r>
          </a:p>
        </p:txBody>
      </p:sp>
      <p:sp>
        <p:nvSpPr>
          <p:cNvPr id="44041" name="Text Box 9"/>
          <p:cNvSpPr txBox="1">
            <a:spLocks noChangeArrowheads="1"/>
          </p:cNvSpPr>
          <p:nvPr/>
        </p:nvSpPr>
        <p:spPr bwMode="auto">
          <a:xfrm>
            <a:off x="7170471" y="1828800"/>
            <a:ext cx="914033"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000000"/>
                </a:solidFill>
                <a:latin typeface="Arial Narrow" panose="020B0606020202030204" pitchFamily="34" charset="0"/>
              </a:rPr>
              <a:t>Christ</a:t>
            </a:r>
          </a:p>
        </p:txBody>
      </p:sp>
      <p:sp>
        <p:nvSpPr>
          <p:cNvPr id="44042" name="Text Box 10"/>
          <p:cNvSpPr txBox="1">
            <a:spLocks noChangeArrowheads="1"/>
          </p:cNvSpPr>
          <p:nvPr/>
        </p:nvSpPr>
        <p:spPr bwMode="auto">
          <a:xfrm>
            <a:off x="6705600" y="2286000"/>
            <a:ext cx="1843774"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000000"/>
                </a:solidFill>
                <a:latin typeface="Arial Narrow" panose="020B0606020202030204" pitchFamily="34" charset="0"/>
              </a:rPr>
              <a:t>Priest over all</a:t>
            </a:r>
          </a:p>
        </p:txBody>
      </p:sp>
      <p:sp>
        <p:nvSpPr>
          <p:cNvPr id="44043" name="Text Box 11"/>
          <p:cNvSpPr txBox="1">
            <a:spLocks noChangeArrowheads="1"/>
          </p:cNvSpPr>
          <p:nvPr/>
        </p:nvSpPr>
        <p:spPr bwMode="auto">
          <a:xfrm>
            <a:off x="3480996" y="1676400"/>
            <a:ext cx="2182008"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000000"/>
                </a:solidFill>
                <a:latin typeface="Arial Narrow" panose="020B0606020202030204" pitchFamily="34" charset="0"/>
              </a:rPr>
              <a:t>Priest over Jews</a:t>
            </a:r>
          </a:p>
        </p:txBody>
      </p:sp>
      <p:sp>
        <p:nvSpPr>
          <p:cNvPr id="44044" name="Text Box 12"/>
          <p:cNvSpPr txBox="1">
            <a:spLocks noChangeArrowheads="1"/>
          </p:cNvSpPr>
          <p:nvPr/>
        </p:nvSpPr>
        <p:spPr bwMode="auto">
          <a:xfrm>
            <a:off x="4114984" y="1219200"/>
            <a:ext cx="914033"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000000"/>
                </a:solidFill>
                <a:latin typeface="Arial Narrow" panose="020B0606020202030204" pitchFamily="34" charset="0"/>
              </a:rPr>
              <a:t>Aaron</a:t>
            </a:r>
          </a:p>
        </p:txBody>
      </p:sp>
      <p:sp>
        <p:nvSpPr>
          <p:cNvPr id="44045" name="Text Box 13"/>
          <p:cNvSpPr txBox="1">
            <a:spLocks noChangeArrowheads="1"/>
          </p:cNvSpPr>
          <p:nvPr/>
        </p:nvSpPr>
        <p:spPr bwMode="auto">
          <a:xfrm>
            <a:off x="3980332" y="2895600"/>
            <a:ext cx="1183337"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000000"/>
                </a:solidFill>
                <a:latin typeface="Arial Narrow" panose="020B0606020202030204" pitchFamily="34" charset="0"/>
              </a:rPr>
              <a:t>Gentiles</a:t>
            </a:r>
          </a:p>
        </p:txBody>
      </p:sp>
      <p:sp>
        <p:nvSpPr>
          <p:cNvPr id="12" name="Rectangle 11"/>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13" name="Rectangle 12"/>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7</a:t>
            </a:r>
            <a:endParaRPr lang="en-US" sz="2800" dirty="0">
              <a:latin typeface="Arial Narrow" panose="020B060602020203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3212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524000"/>
            <a:ext cx="2286000" cy="2308324"/>
          </a:xfrm>
          <a:prstGeom prst="rect">
            <a:avLst/>
          </a:prstGeom>
          <a:noFill/>
        </p:spPr>
        <p:txBody>
          <a:bodyPr wrap="square" rtlCol="0">
            <a:spAutoFit/>
          </a:bodyPr>
          <a:lstStyle/>
          <a:p>
            <a:pPr algn="ctr"/>
            <a:r>
              <a:rPr lang="en-US" sz="3600" dirty="0" smtClean="0">
                <a:solidFill>
                  <a:prstClr val="black"/>
                </a:solidFill>
                <a:latin typeface="Arial Narrow" panose="020B0606020202030204" pitchFamily="34" charset="0"/>
                <a:cs typeface="Times New Roman" panose="02020603050405020304" pitchFamily="18" charset="0"/>
              </a:rPr>
              <a:t>Old</a:t>
            </a:r>
          </a:p>
          <a:p>
            <a:pPr algn="ctr"/>
            <a:r>
              <a:rPr lang="en-US" sz="3600" dirty="0" smtClean="0">
                <a:solidFill>
                  <a:prstClr val="black"/>
                </a:solidFill>
                <a:latin typeface="Arial Narrow" panose="020B0606020202030204" pitchFamily="34" charset="0"/>
                <a:cs typeface="Times New Roman" panose="02020603050405020304" pitchFamily="18" charset="0"/>
              </a:rPr>
              <a:t>Testament</a:t>
            </a:r>
          </a:p>
          <a:p>
            <a:pPr algn="ctr"/>
            <a:r>
              <a:rPr lang="en-US" sz="3600" dirty="0" smtClean="0">
                <a:solidFill>
                  <a:prstClr val="black"/>
                </a:solidFill>
                <a:latin typeface="Arial Narrow" panose="020B0606020202030204" pitchFamily="34" charset="0"/>
                <a:cs typeface="Times New Roman" panose="02020603050405020304" pitchFamily="18" charset="0"/>
              </a:rPr>
              <a:t>In This</a:t>
            </a:r>
          </a:p>
          <a:p>
            <a:pPr algn="ctr"/>
            <a:r>
              <a:rPr lang="en-US" sz="3600" dirty="0" smtClean="0">
                <a:solidFill>
                  <a:prstClr val="black"/>
                </a:solidFill>
                <a:latin typeface="Arial Narrow" panose="020B0606020202030204" pitchFamily="34" charset="0"/>
                <a:cs typeface="Times New Roman" panose="02020603050405020304" pitchFamily="18" charset="0"/>
              </a:rPr>
              <a:t>Chapter</a:t>
            </a:r>
          </a:p>
        </p:txBody>
      </p:sp>
      <p:graphicFrame>
        <p:nvGraphicFramePr>
          <p:cNvPr id="7" name="Table 6"/>
          <p:cNvGraphicFramePr>
            <a:graphicFrameLocks noGrp="1"/>
          </p:cNvGraphicFramePr>
          <p:nvPr>
            <p:extLst>
              <p:ext uri="{D42A27DB-BD31-4B8C-83A1-F6EECF244321}">
                <p14:modId xmlns:p14="http://schemas.microsoft.com/office/powerpoint/2010/main" val="2457842742"/>
              </p:ext>
            </p:extLst>
          </p:nvPr>
        </p:nvGraphicFramePr>
        <p:xfrm>
          <a:off x="2590800" y="2057400"/>
          <a:ext cx="6248400" cy="1554480"/>
        </p:xfrm>
        <a:graphic>
          <a:graphicData uri="http://schemas.openxmlformats.org/drawingml/2006/table">
            <a:tbl>
              <a:tblPr firstRow="1" bandRow="1">
                <a:tableStyleId>{5940675A-B579-460E-94D1-54222C63F5DA}</a:tableStyleId>
              </a:tblPr>
              <a:tblGrid>
                <a:gridCol w="2667000"/>
                <a:gridCol w="3581400"/>
              </a:tblGrid>
              <a:tr h="370840">
                <a:tc>
                  <a:txBody>
                    <a:bodyPr/>
                    <a:lstStyle/>
                    <a:p>
                      <a:pPr algn="ctr"/>
                      <a:r>
                        <a:rPr lang="en-US" sz="2800" dirty="0" smtClean="0">
                          <a:solidFill>
                            <a:schemeClr val="bg1"/>
                          </a:solidFill>
                          <a:latin typeface="Arial Narrow" panose="020B0606020202030204" pitchFamily="34" charset="0"/>
                        </a:rPr>
                        <a:t>Verse in</a:t>
                      </a:r>
                      <a:r>
                        <a:rPr lang="en-US" sz="2800" baseline="0" dirty="0" smtClean="0">
                          <a:solidFill>
                            <a:schemeClr val="bg1"/>
                          </a:solidFill>
                          <a:latin typeface="Arial Narrow" panose="020B0606020202030204" pitchFamily="34" charset="0"/>
                        </a:rPr>
                        <a:t> Chapter 7</a:t>
                      </a:r>
                      <a:endParaRPr lang="en-US" sz="2800" dirty="0">
                        <a:solidFill>
                          <a:schemeClr val="bg1"/>
                        </a:solidFill>
                        <a:latin typeface="Arial Narrow" panose="020B0606020202030204" pitchFamily="34" charset="0"/>
                      </a:endParaRPr>
                    </a:p>
                  </a:txBody>
                  <a:tcPr>
                    <a:solidFill>
                      <a:srgbClr val="000000"/>
                    </a:solidFill>
                  </a:tcPr>
                </a:tc>
                <a:tc>
                  <a:txBody>
                    <a:bodyPr/>
                    <a:lstStyle/>
                    <a:p>
                      <a:pPr algn="ctr"/>
                      <a:r>
                        <a:rPr lang="en-US" sz="2800" dirty="0" smtClean="0">
                          <a:solidFill>
                            <a:schemeClr val="bg1"/>
                          </a:solidFill>
                          <a:latin typeface="Arial Narrow" panose="020B0606020202030204" pitchFamily="34" charset="0"/>
                        </a:rPr>
                        <a:t>Old Testament Reference</a:t>
                      </a:r>
                      <a:endParaRPr lang="en-US" sz="2800" dirty="0">
                        <a:solidFill>
                          <a:schemeClr val="bg1"/>
                        </a:solidFill>
                        <a:latin typeface="Arial Narrow" panose="020B0606020202030204" pitchFamily="34" charset="0"/>
                      </a:endParaRPr>
                    </a:p>
                  </a:txBody>
                  <a:tcPr>
                    <a:solidFill>
                      <a:srgbClr val="000000"/>
                    </a:solidFill>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17</a:t>
                      </a:r>
                    </a:p>
                  </a:txBody>
                  <a:tcPr/>
                </a:tc>
                <a:tc>
                  <a:txBody>
                    <a:bodyPr/>
                    <a:lstStyle/>
                    <a:p>
                      <a:pPr algn="ctr"/>
                      <a:r>
                        <a:rPr lang="en-US" sz="2800" dirty="0" smtClean="0">
                          <a:solidFill>
                            <a:schemeClr val="tx1"/>
                          </a:solidFill>
                          <a:latin typeface="Arial Narrow" panose="020B0606020202030204" pitchFamily="34" charset="0"/>
                        </a:rPr>
                        <a:t>Psa. 110:4</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baseline="0" dirty="0" smtClean="0">
                          <a:solidFill>
                            <a:schemeClr val="tx1"/>
                          </a:solidFill>
                          <a:latin typeface="Arial Narrow" panose="020B0606020202030204" pitchFamily="34" charset="0"/>
                        </a:rPr>
                        <a:t> 21</a:t>
                      </a:r>
                      <a:endParaRPr lang="en-US" sz="2800" dirty="0" smtClean="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Psa. 110:4</a:t>
                      </a:r>
                      <a:endParaRPr lang="en-US" sz="2800" dirty="0">
                        <a:solidFill>
                          <a:schemeClr val="tx1"/>
                        </a:solidFill>
                        <a:latin typeface="Arial Narrow" panose="020B0606020202030204" pitchFamily="34" charset="0"/>
                      </a:endParaRPr>
                    </a:p>
                  </a:txBody>
                  <a:tcPr/>
                </a:tc>
              </a:tr>
            </a:tbl>
          </a:graphicData>
        </a:graphic>
      </p:graphicFrame>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7</a:t>
            </a:r>
            <a:endParaRPr lang="en-US" sz="2800" dirty="0">
              <a:latin typeface="Arial Narrow" panose="020B0606020202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95856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AutoShape 8"/>
          <p:cNvSpPr>
            <a:spLocks noChangeArrowheads="1"/>
          </p:cNvSpPr>
          <p:nvPr/>
        </p:nvSpPr>
        <p:spPr bwMode="auto">
          <a:xfrm>
            <a:off x="2895600" y="962716"/>
            <a:ext cx="3429000" cy="990600"/>
          </a:xfrm>
          <a:prstGeom prst="leftRightArrow">
            <a:avLst>
              <a:gd name="adj1" fmla="val 50000"/>
              <a:gd name="adj2" fmla="val 69231"/>
            </a:avLst>
          </a:prstGeom>
          <a:solidFill>
            <a:schemeClr val="bg1">
              <a:lumMod val="75000"/>
            </a:schemeClr>
          </a:solidFill>
          <a:ln w="9525">
            <a:solidFill>
              <a:schemeClr val="tx1"/>
            </a:solidFill>
            <a:miter lim="800000"/>
            <a:headEnd/>
            <a:tailEnd/>
          </a:ln>
          <a:effectLst/>
        </p:spPr>
        <p:txBody>
          <a:bodyPr wrap="none" anchor="ctr"/>
          <a:lstStyle/>
          <a:p>
            <a:pPr algn="ctr"/>
            <a:r>
              <a:rPr lang="en-US" sz="2400" b="1">
                <a:latin typeface="Arial Narrow" panose="020B0606020202030204" pitchFamily="34" charset="0"/>
              </a:rPr>
              <a:t>Different / Changed</a:t>
            </a:r>
          </a:p>
        </p:txBody>
      </p:sp>
      <p:grpSp>
        <p:nvGrpSpPr>
          <p:cNvPr id="3" name="Group 2"/>
          <p:cNvGrpSpPr/>
          <p:nvPr/>
        </p:nvGrpSpPr>
        <p:grpSpPr>
          <a:xfrm>
            <a:off x="833669" y="1005906"/>
            <a:ext cx="1633075" cy="904220"/>
            <a:chOff x="833669" y="838200"/>
            <a:chExt cx="1633075" cy="904220"/>
          </a:xfrm>
        </p:grpSpPr>
        <p:sp>
          <p:nvSpPr>
            <p:cNvPr id="46090" name="Text Box 10"/>
            <p:cNvSpPr txBox="1">
              <a:spLocks noChangeArrowheads="1"/>
            </p:cNvSpPr>
            <p:nvPr/>
          </p:nvSpPr>
          <p:spPr bwMode="auto">
            <a:xfrm>
              <a:off x="1312614" y="838200"/>
              <a:ext cx="675185" cy="523220"/>
            </a:xfrm>
            <a:prstGeom prst="rect">
              <a:avLst/>
            </a:prstGeom>
            <a:noFill/>
            <a:ln w="9525">
              <a:noFill/>
              <a:miter lim="800000"/>
              <a:headEnd/>
              <a:tailEnd/>
            </a:ln>
            <a:effectLst/>
          </p:spPr>
          <p:txBody>
            <a:bodyPr wrap="none">
              <a:spAutoFit/>
            </a:bodyPr>
            <a:lstStyle/>
            <a:p>
              <a:pPr algn="ctr"/>
              <a:r>
                <a:rPr lang="en-US" sz="2800" b="1" dirty="0">
                  <a:effectLst>
                    <a:outerShdw blurRad="38100" dist="38100" dir="2700000" algn="tl">
                      <a:srgbClr val="000000">
                        <a:alpha val="43137"/>
                      </a:srgbClr>
                    </a:outerShdw>
                  </a:effectLst>
                  <a:latin typeface="Arial Narrow" panose="020B0606020202030204" pitchFamily="34" charset="0"/>
                </a:rPr>
                <a:t>Old</a:t>
              </a:r>
            </a:p>
          </p:txBody>
        </p:sp>
        <p:sp>
          <p:nvSpPr>
            <p:cNvPr id="46091" name="Text Box 11"/>
            <p:cNvSpPr txBox="1">
              <a:spLocks noChangeArrowheads="1"/>
            </p:cNvSpPr>
            <p:nvPr/>
          </p:nvSpPr>
          <p:spPr bwMode="auto">
            <a:xfrm>
              <a:off x="833669" y="1219200"/>
              <a:ext cx="1633075" cy="523220"/>
            </a:xfrm>
            <a:prstGeom prst="rect">
              <a:avLst/>
            </a:prstGeom>
            <a:noFill/>
            <a:ln w="9525">
              <a:noFill/>
              <a:miter lim="800000"/>
              <a:headEnd/>
              <a:tailEnd/>
            </a:ln>
            <a:effectLst/>
          </p:spPr>
          <p:txBody>
            <a:bodyPr wrap="none">
              <a:spAutoFit/>
            </a:bodyPr>
            <a:lstStyle/>
            <a:p>
              <a:pPr algn="ctr"/>
              <a:r>
                <a:rPr lang="en-US" sz="2800" b="1" dirty="0">
                  <a:effectLst>
                    <a:outerShdw blurRad="38100" dist="38100" dir="2700000" algn="tl">
                      <a:srgbClr val="000000">
                        <a:alpha val="43137"/>
                      </a:srgbClr>
                    </a:outerShdw>
                  </a:effectLst>
                  <a:latin typeface="Arial Narrow" panose="020B0606020202030204" pitchFamily="34" charset="0"/>
                </a:rPr>
                <a:t>Testament</a:t>
              </a:r>
            </a:p>
          </p:txBody>
        </p:sp>
      </p:grpSp>
      <p:grpSp>
        <p:nvGrpSpPr>
          <p:cNvPr id="4" name="Group 3"/>
          <p:cNvGrpSpPr/>
          <p:nvPr/>
        </p:nvGrpSpPr>
        <p:grpSpPr>
          <a:xfrm>
            <a:off x="6905856" y="1005906"/>
            <a:ext cx="1633075" cy="904220"/>
            <a:chOff x="6905856" y="838200"/>
            <a:chExt cx="1633075" cy="904220"/>
          </a:xfrm>
        </p:grpSpPr>
        <p:sp>
          <p:nvSpPr>
            <p:cNvPr id="46089" name="Text Box 9"/>
            <p:cNvSpPr txBox="1">
              <a:spLocks noChangeArrowheads="1"/>
            </p:cNvSpPr>
            <p:nvPr/>
          </p:nvSpPr>
          <p:spPr bwMode="auto">
            <a:xfrm>
              <a:off x="7327092" y="838200"/>
              <a:ext cx="790601" cy="523220"/>
            </a:xfrm>
            <a:prstGeom prst="rect">
              <a:avLst/>
            </a:prstGeom>
            <a:noFill/>
            <a:ln w="9525">
              <a:noFill/>
              <a:miter lim="800000"/>
              <a:headEnd/>
              <a:tailEnd/>
            </a:ln>
            <a:effectLst/>
          </p:spPr>
          <p:txBody>
            <a:bodyPr wrap="none">
              <a:spAutoFit/>
            </a:bodyPr>
            <a:lstStyle/>
            <a:p>
              <a:pPr algn="ctr"/>
              <a:r>
                <a:rPr lang="en-US" sz="2800" b="1" dirty="0">
                  <a:effectLst>
                    <a:outerShdw blurRad="38100" dist="38100" dir="2700000" algn="tl">
                      <a:srgbClr val="000000">
                        <a:alpha val="43137"/>
                      </a:srgbClr>
                    </a:outerShdw>
                  </a:effectLst>
                  <a:latin typeface="Arial Narrow" panose="020B0606020202030204" pitchFamily="34" charset="0"/>
                </a:rPr>
                <a:t>New</a:t>
              </a:r>
            </a:p>
          </p:txBody>
        </p:sp>
        <p:sp>
          <p:nvSpPr>
            <p:cNvPr id="46092" name="Text Box 12"/>
            <p:cNvSpPr txBox="1">
              <a:spLocks noChangeArrowheads="1"/>
            </p:cNvSpPr>
            <p:nvPr/>
          </p:nvSpPr>
          <p:spPr bwMode="auto">
            <a:xfrm>
              <a:off x="6905856" y="1219200"/>
              <a:ext cx="1633075" cy="523220"/>
            </a:xfrm>
            <a:prstGeom prst="rect">
              <a:avLst/>
            </a:prstGeom>
            <a:noFill/>
            <a:ln w="9525">
              <a:noFill/>
              <a:miter lim="800000"/>
              <a:headEnd/>
              <a:tailEnd/>
            </a:ln>
            <a:effectLst/>
          </p:spPr>
          <p:txBody>
            <a:bodyPr wrap="none">
              <a:spAutoFit/>
            </a:bodyPr>
            <a:lstStyle/>
            <a:p>
              <a:pPr algn="ctr"/>
              <a:r>
                <a:rPr lang="en-US" sz="2800" b="1" dirty="0">
                  <a:effectLst>
                    <a:outerShdw blurRad="38100" dist="38100" dir="2700000" algn="tl">
                      <a:srgbClr val="000000">
                        <a:alpha val="43137"/>
                      </a:srgbClr>
                    </a:outerShdw>
                  </a:effectLst>
                  <a:latin typeface="Arial Narrow" panose="020B0606020202030204" pitchFamily="34" charset="0"/>
                </a:rPr>
                <a:t>Testament</a:t>
              </a:r>
            </a:p>
          </p:txBody>
        </p:sp>
      </p:grpSp>
      <p:sp>
        <p:nvSpPr>
          <p:cNvPr id="46093" name="Rectangle 13"/>
          <p:cNvSpPr>
            <a:spLocks noChangeArrowheads="1"/>
          </p:cNvSpPr>
          <p:nvPr/>
        </p:nvSpPr>
        <p:spPr bwMode="auto">
          <a:xfrm>
            <a:off x="1371600" y="2362200"/>
            <a:ext cx="2209800" cy="1371600"/>
          </a:xfrm>
          <a:prstGeom prst="rect">
            <a:avLst/>
          </a:prstGeom>
          <a:solidFill>
            <a:srgbClr val="000000"/>
          </a:solidFill>
          <a:ln w="9525">
            <a:solidFill>
              <a:schemeClr val="tx1"/>
            </a:solidFill>
            <a:miter lim="800000"/>
            <a:headEnd/>
            <a:tailEnd/>
          </a:ln>
          <a:effectLst/>
        </p:spPr>
        <p:txBody>
          <a:bodyPr wrap="none" anchor="ctr"/>
          <a:lstStyle/>
          <a:p>
            <a:pPr algn="ctr"/>
            <a:r>
              <a:rPr lang="en-US" sz="2800" b="1" dirty="0">
                <a:solidFill>
                  <a:schemeClr val="bg1"/>
                </a:solidFill>
                <a:latin typeface="Arial Narrow" panose="020B0606020202030204" pitchFamily="34" charset="0"/>
              </a:rPr>
              <a:t>Change In</a:t>
            </a:r>
          </a:p>
          <a:p>
            <a:pPr algn="ctr"/>
            <a:r>
              <a:rPr lang="en-US" sz="2800" b="1" dirty="0">
                <a:solidFill>
                  <a:schemeClr val="bg1"/>
                </a:solidFill>
                <a:latin typeface="Arial Narrow" panose="020B0606020202030204" pitchFamily="34" charset="0"/>
              </a:rPr>
              <a:t>Priest</a:t>
            </a:r>
          </a:p>
        </p:txBody>
      </p:sp>
      <p:sp>
        <p:nvSpPr>
          <p:cNvPr id="46094" name="AutoShape 14"/>
          <p:cNvSpPr>
            <a:spLocks noChangeArrowheads="1"/>
          </p:cNvSpPr>
          <p:nvPr/>
        </p:nvSpPr>
        <p:spPr bwMode="auto">
          <a:xfrm>
            <a:off x="3886200" y="2781300"/>
            <a:ext cx="1447800" cy="533400"/>
          </a:xfrm>
          <a:prstGeom prst="chevron">
            <a:avLst>
              <a:gd name="adj" fmla="val 67857"/>
            </a:avLst>
          </a:prstGeom>
          <a:solidFill>
            <a:schemeClr val="bg1">
              <a:lumMod val="75000"/>
            </a:schemeClr>
          </a:solidFill>
          <a:ln w="9525">
            <a:solidFill>
              <a:schemeClr val="tx1"/>
            </a:solidFill>
            <a:miter lim="800000"/>
            <a:headEnd/>
            <a:tailEnd/>
          </a:ln>
          <a:effectLst/>
        </p:spPr>
        <p:txBody>
          <a:bodyPr wrap="none" anchor="ctr"/>
          <a:lstStyle/>
          <a:p>
            <a:endParaRPr lang="en-US"/>
          </a:p>
        </p:txBody>
      </p:sp>
      <p:sp>
        <p:nvSpPr>
          <p:cNvPr id="46095" name="Rectangle 15"/>
          <p:cNvSpPr>
            <a:spLocks noChangeArrowheads="1"/>
          </p:cNvSpPr>
          <p:nvPr/>
        </p:nvSpPr>
        <p:spPr bwMode="auto">
          <a:xfrm>
            <a:off x="5638800" y="2362200"/>
            <a:ext cx="2209800" cy="1371600"/>
          </a:xfrm>
          <a:prstGeom prst="rect">
            <a:avLst/>
          </a:prstGeom>
          <a:solidFill>
            <a:schemeClr val="tx1">
              <a:lumMod val="50000"/>
              <a:lumOff val="50000"/>
            </a:schemeClr>
          </a:solidFill>
          <a:ln w="9525">
            <a:solidFill>
              <a:schemeClr val="tx1"/>
            </a:solidFill>
            <a:miter lim="800000"/>
            <a:headEnd/>
            <a:tailEnd/>
          </a:ln>
          <a:effectLst/>
        </p:spPr>
        <p:txBody>
          <a:bodyPr wrap="none" anchor="ctr"/>
          <a:lstStyle/>
          <a:p>
            <a:pPr algn="ctr"/>
            <a:r>
              <a:rPr lang="en-US" sz="2800" b="1"/>
              <a:t>Change In</a:t>
            </a:r>
          </a:p>
          <a:p>
            <a:pPr algn="ctr"/>
            <a:r>
              <a:rPr lang="en-US" sz="2800" b="1"/>
              <a:t>Law</a:t>
            </a:r>
          </a:p>
        </p:txBody>
      </p:sp>
      <p:sp>
        <p:nvSpPr>
          <p:cNvPr id="46097" name="Rectangle 17"/>
          <p:cNvSpPr>
            <a:spLocks noChangeArrowheads="1"/>
          </p:cNvSpPr>
          <p:nvPr/>
        </p:nvSpPr>
        <p:spPr bwMode="auto">
          <a:xfrm>
            <a:off x="5638800" y="3886200"/>
            <a:ext cx="2209800" cy="1371600"/>
          </a:xfrm>
          <a:prstGeom prst="rect">
            <a:avLst/>
          </a:prstGeom>
          <a:solidFill>
            <a:srgbClr val="000000"/>
          </a:solidFill>
          <a:ln w="9525">
            <a:solidFill>
              <a:schemeClr val="tx1"/>
            </a:solidFill>
            <a:miter lim="800000"/>
            <a:headEnd/>
            <a:tailEnd/>
          </a:ln>
          <a:effectLst/>
        </p:spPr>
        <p:txBody>
          <a:bodyPr wrap="none" anchor="ctr"/>
          <a:lstStyle/>
          <a:p>
            <a:pPr algn="ctr"/>
            <a:r>
              <a:rPr lang="en-US" sz="2800" b="1" dirty="0">
                <a:solidFill>
                  <a:schemeClr val="bg1"/>
                </a:solidFill>
                <a:latin typeface="Arial Narrow" panose="020B0606020202030204" pitchFamily="34" charset="0"/>
              </a:rPr>
              <a:t>No Change</a:t>
            </a:r>
          </a:p>
          <a:p>
            <a:pPr algn="ctr"/>
            <a:r>
              <a:rPr lang="en-US" sz="2800" b="1" dirty="0">
                <a:solidFill>
                  <a:schemeClr val="bg1"/>
                </a:solidFill>
                <a:latin typeface="Arial Narrow" panose="020B0606020202030204" pitchFamily="34" charset="0"/>
              </a:rPr>
              <a:t>In Law</a:t>
            </a:r>
          </a:p>
        </p:txBody>
      </p:sp>
      <p:sp>
        <p:nvSpPr>
          <p:cNvPr id="46098" name="Rectangle 18"/>
          <p:cNvSpPr>
            <a:spLocks noChangeArrowheads="1"/>
          </p:cNvSpPr>
          <p:nvPr/>
        </p:nvSpPr>
        <p:spPr bwMode="auto">
          <a:xfrm>
            <a:off x="1371600" y="3886200"/>
            <a:ext cx="2209800" cy="1371600"/>
          </a:xfrm>
          <a:prstGeom prst="rect">
            <a:avLst/>
          </a:prstGeom>
          <a:solidFill>
            <a:srgbClr val="000000"/>
          </a:solidFill>
          <a:ln w="9525">
            <a:solidFill>
              <a:schemeClr val="tx1"/>
            </a:solidFill>
            <a:miter lim="800000"/>
            <a:headEnd/>
            <a:tailEnd/>
          </a:ln>
          <a:effectLst/>
        </p:spPr>
        <p:txBody>
          <a:bodyPr wrap="none" anchor="ctr"/>
          <a:lstStyle/>
          <a:p>
            <a:pPr algn="ctr"/>
            <a:r>
              <a:rPr lang="en-US" sz="2800" b="1" dirty="0">
                <a:solidFill>
                  <a:schemeClr val="bg1"/>
                </a:solidFill>
                <a:latin typeface="Arial Narrow" panose="020B0606020202030204" pitchFamily="34" charset="0"/>
              </a:rPr>
              <a:t>No Change </a:t>
            </a:r>
          </a:p>
          <a:p>
            <a:pPr algn="ctr"/>
            <a:r>
              <a:rPr lang="en-US" sz="2800" b="1" dirty="0">
                <a:solidFill>
                  <a:schemeClr val="bg1"/>
                </a:solidFill>
                <a:latin typeface="Arial Narrow" panose="020B0606020202030204" pitchFamily="34" charset="0"/>
              </a:rPr>
              <a:t>In Priest</a:t>
            </a:r>
          </a:p>
        </p:txBody>
      </p:sp>
      <p:sp>
        <p:nvSpPr>
          <p:cNvPr id="46099" name="AutoShape 19"/>
          <p:cNvSpPr>
            <a:spLocks noChangeArrowheads="1"/>
          </p:cNvSpPr>
          <p:nvPr/>
        </p:nvSpPr>
        <p:spPr bwMode="auto">
          <a:xfrm rot="5400000">
            <a:off x="4229100" y="3924300"/>
            <a:ext cx="762000" cy="3429000"/>
          </a:xfrm>
          <a:prstGeom prst="curvedLeftArrow">
            <a:avLst>
              <a:gd name="adj1" fmla="val 85000"/>
              <a:gd name="adj2" fmla="val 170000"/>
              <a:gd name="adj3" fmla="val 33333"/>
            </a:avLst>
          </a:prstGeom>
          <a:solidFill>
            <a:schemeClr val="bg1">
              <a:lumMod val="75000"/>
            </a:schemeClr>
          </a:solidFill>
          <a:ln w="9525">
            <a:solidFill>
              <a:schemeClr val="tx1"/>
            </a:solidFill>
            <a:miter lim="800000"/>
            <a:headEnd/>
            <a:tailEnd/>
          </a:ln>
          <a:effectLst/>
        </p:spPr>
        <p:txBody>
          <a:bodyPr wrap="none" anchor="ctr"/>
          <a:lstStyle/>
          <a:p>
            <a:endParaRPr lang="en-US"/>
          </a:p>
        </p:txBody>
      </p:sp>
      <p:sp>
        <p:nvSpPr>
          <p:cNvPr id="16" name="Rectangle 15"/>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17" name="Rectangle 1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7</a:t>
            </a:r>
            <a:endParaRPr lang="en-US" sz="2800" dirty="0">
              <a:latin typeface="Arial Narrow" panose="020B0606020202030204" pitchFamily="34"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10356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93"/>
                                        </p:tgtEl>
                                        <p:attrNameLst>
                                          <p:attrName>style.visibility</p:attrName>
                                        </p:attrNameLst>
                                      </p:cBhvr>
                                      <p:to>
                                        <p:strVal val="visible"/>
                                      </p:to>
                                    </p:set>
                                    <p:animEffect transition="in" filter="fade">
                                      <p:cBhvr>
                                        <p:cTn id="7" dur="1000"/>
                                        <p:tgtEl>
                                          <p:spTgt spid="46093"/>
                                        </p:tgtEl>
                                      </p:cBhvr>
                                    </p:animEffect>
                                    <p:anim calcmode="lin" valueType="num">
                                      <p:cBhvr>
                                        <p:cTn id="8" dur="1000" fill="hold"/>
                                        <p:tgtEl>
                                          <p:spTgt spid="46093"/>
                                        </p:tgtEl>
                                        <p:attrNameLst>
                                          <p:attrName>ppt_x</p:attrName>
                                        </p:attrNameLst>
                                      </p:cBhvr>
                                      <p:tavLst>
                                        <p:tav tm="0">
                                          <p:val>
                                            <p:strVal val="#ppt_x"/>
                                          </p:val>
                                        </p:tav>
                                        <p:tav tm="100000">
                                          <p:val>
                                            <p:strVal val="#ppt_x"/>
                                          </p:val>
                                        </p:tav>
                                      </p:tavLst>
                                    </p:anim>
                                    <p:anim calcmode="lin" valueType="num">
                                      <p:cBhvr>
                                        <p:cTn id="9" dur="1000" fill="hold"/>
                                        <p:tgtEl>
                                          <p:spTgt spid="460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6094"/>
                                        </p:tgtEl>
                                        <p:attrNameLst>
                                          <p:attrName>style.visibility</p:attrName>
                                        </p:attrNameLst>
                                      </p:cBhvr>
                                      <p:to>
                                        <p:strVal val="visible"/>
                                      </p:to>
                                    </p:set>
                                    <p:animEffect transition="in" filter="wipe(left)">
                                      <p:cBhvr>
                                        <p:cTn id="14" dur="500"/>
                                        <p:tgtEl>
                                          <p:spTgt spid="4609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6095"/>
                                        </p:tgtEl>
                                        <p:attrNameLst>
                                          <p:attrName>style.visibility</p:attrName>
                                        </p:attrNameLst>
                                      </p:cBhvr>
                                      <p:to>
                                        <p:strVal val="visible"/>
                                      </p:to>
                                    </p:set>
                                    <p:animEffect transition="in" filter="wipe(left)">
                                      <p:cBhvr>
                                        <p:cTn id="17" dur="500"/>
                                        <p:tgtEl>
                                          <p:spTgt spid="4609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6097"/>
                                        </p:tgtEl>
                                        <p:attrNameLst>
                                          <p:attrName>style.visibility</p:attrName>
                                        </p:attrNameLst>
                                      </p:cBhvr>
                                      <p:to>
                                        <p:strVal val="visible"/>
                                      </p:to>
                                    </p:set>
                                    <p:animEffect transition="in" filter="fade">
                                      <p:cBhvr>
                                        <p:cTn id="22" dur="1000"/>
                                        <p:tgtEl>
                                          <p:spTgt spid="46097"/>
                                        </p:tgtEl>
                                      </p:cBhvr>
                                    </p:animEffect>
                                    <p:anim calcmode="lin" valueType="num">
                                      <p:cBhvr>
                                        <p:cTn id="23" dur="1000" fill="hold"/>
                                        <p:tgtEl>
                                          <p:spTgt spid="46097"/>
                                        </p:tgtEl>
                                        <p:attrNameLst>
                                          <p:attrName>ppt_x</p:attrName>
                                        </p:attrNameLst>
                                      </p:cBhvr>
                                      <p:tavLst>
                                        <p:tav tm="0">
                                          <p:val>
                                            <p:strVal val="#ppt_x"/>
                                          </p:val>
                                        </p:tav>
                                        <p:tav tm="100000">
                                          <p:val>
                                            <p:strVal val="#ppt_x"/>
                                          </p:val>
                                        </p:tav>
                                      </p:tavLst>
                                    </p:anim>
                                    <p:anim calcmode="lin" valueType="num">
                                      <p:cBhvr>
                                        <p:cTn id="24" dur="1000" fill="hold"/>
                                        <p:tgtEl>
                                          <p:spTgt spid="4609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46099"/>
                                        </p:tgtEl>
                                        <p:attrNameLst>
                                          <p:attrName>style.visibility</p:attrName>
                                        </p:attrNameLst>
                                      </p:cBhvr>
                                      <p:to>
                                        <p:strVal val="visible"/>
                                      </p:to>
                                    </p:set>
                                    <p:animEffect transition="in" filter="wipe(right)">
                                      <p:cBhvr>
                                        <p:cTn id="29" dur="500"/>
                                        <p:tgtEl>
                                          <p:spTgt spid="46099"/>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46098"/>
                                        </p:tgtEl>
                                        <p:attrNameLst>
                                          <p:attrName>style.visibility</p:attrName>
                                        </p:attrNameLst>
                                      </p:cBhvr>
                                      <p:to>
                                        <p:strVal val="visible"/>
                                      </p:to>
                                    </p:set>
                                    <p:animEffect transition="in" filter="fade">
                                      <p:cBhvr>
                                        <p:cTn id="33" dur="1000"/>
                                        <p:tgtEl>
                                          <p:spTgt spid="46098"/>
                                        </p:tgtEl>
                                      </p:cBhvr>
                                    </p:animEffect>
                                    <p:anim calcmode="lin" valueType="num">
                                      <p:cBhvr>
                                        <p:cTn id="34" dur="1000" fill="hold"/>
                                        <p:tgtEl>
                                          <p:spTgt spid="46098"/>
                                        </p:tgtEl>
                                        <p:attrNameLst>
                                          <p:attrName>ppt_x</p:attrName>
                                        </p:attrNameLst>
                                      </p:cBhvr>
                                      <p:tavLst>
                                        <p:tav tm="0">
                                          <p:val>
                                            <p:strVal val="#ppt_x"/>
                                          </p:val>
                                        </p:tav>
                                        <p:tav tm="100000">
                                          <p:val>
                                            <p:strVal val="#ppt_x"/>
                                          </p:val>
                                        </p:tav>
                                      </p:tavLst>
                                    </p:anim>
                                    <p:anim calcmode="lin" valueType="num">
                                      <p:cBhvr>
                                        <p:cTn id="35" dur="1000" fill="hold"/>
                                        <p:tgtEl>
                                          <p:spTgt spid="46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animBg="1"/>
      <p:bldP spid="46094" grpId="0" animBg="1"/>
      <p:bldP spid="46095" grpId="0" animBg="1"/>
      <p:bldP spid="46097" grpId="0" animBg="1"/>
      <p:bldP spid="46098" grpId="0" animBg="1"/>
      <p:bldP spid="46099"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4" name="Text Box 10"/>
          <p:cNvSpPr txBox="1">
            <a:spLocks noChangeArrowheads="1"/>
          </p:cNvSpPr>
          <p:nvPr/>
        </p:nvSpPr>
        <p:spPr bwMode="auto">
          <a:xfrm>
            <a:off x="609600" y="2133600"/>
            <a:ext cx="7924800" cy="1815882"/>
          </a:xfrm>
          <a:prstGeom prst="rect">
            <a:avLst/>
          </a:prstGeom>
          <a:solidFill>
            <a:schemeClr val="bg1">
              <a:lumMod val="75000"/>
            </a:schemeClr>
          </a:solidFill>
          <a:ln w="9525">
            <a:noFill/>
            <a:miter lim="800000"/>
            <a:headEnd/>
            <a:tailEnd/>
          </a:ln>
          <a:effectLst/>
        </p:spPr>
        <p:txBody>
          <a:bodyPr>
            <a:spAutoFit/>
          </a:bodyPr>
          <a:lstStyle/>
          <a:p>
            <a:pPr algn="ctr"/>
            <a:r>
              <a:rPr lang="en-US" sz="2800" b="1" dirty="0" smtClean="0">
                <a:solidFill>
                  <a:srgbClr val="000000"/>
                </a:solidFill>
                <a:latin typeface="Arial Narrow" panose="020B0606020202030204" pitchFamily="34" charset="0"/>
              </a:rPr>
              <a:t>Hebrews </a:t>
            </a:r>
            <a:r>
              <a:rPr lang="en-US" sz="2800" b="1" dirty="0">
                <a:solidFill>
                  <a:srgbClr val="000000"/>
                </a:solidFill>
                <a:latin typeface="Arial Narrow" panose="020B0606020202030204" pitchFamily="34" charset="0"/>
              </a:rPr>
              <a:t>7:14</a:t>
            </a:r>
          </a:p>
          <a:p>
            <a:pPr algn="ctr"/>
            <a:r>
              <a:rPr lang="en-US" sz="2800" b="1" dirty="0">
                <a:solidFill>
                  <a:srgbClr val="000000"/>
                </a:solidFill>
                <a:latin typeface="Arial Narrow" panose="020B0606020202030204" pitchFamily="34" charset="0"/>
              </a:rPr>
              <a:t>For it is evident that our Lord arose from Judah, of which tribe Moses spoke nothing concerning priesthood.</a:t>
            </a:r>
          </a:p>
        </p:txBody>
      </p:sp>
      <p:sp>
        <p:nvSpPr>
          <p:cNvPr id="47115" name="Rectangle 11"/>
          <p:cNvSpPr>
            <a:spLocks noChangeArrowheads="1"/>
          </p:cNvSpPr>
          <p:nvPr/>
        </p:nvSpPr>
        <p:spPr bwMode="auto">
          <a:xfrm>
            <a:off x="685800" y="4114800"/>
            <a:ext cx="3657600" cy="1752600"/>
          </a:xfrm>
          <a:prstGeom prst="rect">
            <a:avLst/>
          </a:prstGeom>
          <a:solidFill>
            <a:srgbClr val="000000"/>
          </a:solidFill>
          <a:ln w="9525">
            <a:solidFill>
              <a:schemeClr val="tx1"/>
            </a:solidFill>
            <a:miter lim="800000"/>
            <a:headEnd/>
            <a:tailEnd/>
          </a:ln>
          <a:effectLst/>
        </p:spPr>
        <p:txBody>
          <a:bodyPr wrap="none" anchor="ctr"/>
          <a:lstStyle/>
          <a:p>
            <a:pPr algn="ctr"/>
            <a:r>
              <a:rPr lang="en-US" sz="2800">
                <a:solidFill>
                  <a:schemeClr val="bg1"/>
                </a:solidFill>
                <a:latin typeface="Arial Narrow" panose="020B0606020202030204" pitchFamily="34" charset="0"/>
              </a:rPr>
              <a:t>The Silence of God</a:t>
            </a:r>
          </a:p>
          <a:p>
            <a:pPr algn="ctr"/>
            <a:r>
              <a:rPr lang="en-US" sz="2800">
                <a:solidFill>
                  <a:schemeClr val="bg1"/>
                </a:solidFill>
                <a:latin typeface="Arial Narrow" panose="020B0606020202030204" pitchFamily="34" charset="0"/>
              </a:rPr>
              <a:t>Is</a:t>
            </a:r>
          </a:p>
          <a:p>
            <a:pPr algn="ctr"/>
            <a:r>
              <a:rPr lang="en-US" sz="2800" b="1" i="1" u="sng">
                <a:solidFill>
                  <a:schemeClr val="bg1"/>
                </a:solidFill>
                <a:latin typeface="Arial Narrow" panose="020B0606020202030204" pitchFamily="34" charset="0"/>
              </a:rPr>
              <a:t>Permissive</a:t>
            </a:r>
          </a:p>
        </p:txBody>
      </p:sp>
      <p:sp>
        <p:nvSpPr>
          <p:cNvPr id="47116" name="Rectangle 12"/>
          <p:cNvSpPr>
            <a:spLocks noChangeArrowheads="1"/>
          </p:cNvSpPr>
          <p:nvPr/>
        </p:nvSpPr>
        <p:spPr bwMode="auto">
          <a:xfrm>
            <a:off x="4876800" y="4114800"/>
            <a:ext cx="3657600" cy="1752600"/>
          </a:xfrm>
          <a:prstGeom prst="rect">
            <a:avLst/>
          </a:prstGeom>
          <a:solidFill>
            <a:srgbClr val="000000"/>
          </a:solidFill>
          <a:ln w="9525">
            <a:solidFill>
              <a:schemeClr val="tx1"/>
            </a:solidFill>
            <a:miter lim="800000"/>
            <a:headEnd/>
            <a:tailEnd/>
          </a:ln>
          <a:effectLst/>
        </p:spPr>
        <p:txBody>
          <a:bodyPr wrap="none" anchor="ctr"/>
          <a:lstStyle/>
          <a:p>
            <a:pPr algn="ctr"/>
            <a:r>
              <a:rPr lang="en-US" sz="2800">
                <a:solidFill>
                  <a:schemeClr val="bg1"/>
                </a:solidFill>
                <a:latin typeface="Arial Narrow" panose="020B0606020202030204" pitchFamily="34" charset="0"/>
              </a:rPr>
              <a:t>The Silence of God</a:t>
            </a:r>
          </a:p>
          <a:p>
            <a:pPr algn="ctr"/>
            <a:r>
              <a:rPr lang="en-US" sz="2800">
                <a:solidFill>
                  <a:schemeClr val="bg1"/>
                </a:solidFill>
                <a:latin typeface="Arial Narrow" panose="020B0606020202030204" pitchFamily="34" charset="0"/>
              </a:rPr>
              <a:t>Is</a:t>
            </a:r>
          </a:p>
          <a:p>
            <a:pPr algn="ctr"/>
            <a:r>
              <a:rPr lang="en-US" sz="2800" b="1" i="1" u="sng">
                <a:solidFill>
                  <a:schemeClr val="bg1"/>
                </a:solidFill>
                <a:latin typeface="Arial Narrow" panose="020B0606020202030204" pitchFamily="34" charset="0"/>
              </a:rPr>
              <a:t>Prohibitive</a:t>
            </a:r>
          </a:p>
        </p:txBody>
      </p:sp>
      <p:sp>
        <p:nvSpPr>
          <p:cNvPr id="7" name="Rectangle 6"/>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7</a:t>
            </a:r>
            <a:endParaRPr lang="en-US" sz="2800" dirty="0">
              <a:latin typeface="Arial Narrow" panose="020B0606020202030204" pitchFamily="34" charset="0"/>
            </a:endParaRPr>
          </a:p>
        </p:txBody>
      </p:sp>
      <p:sp>
        <p:nvSpPr>
          <p:cNvPr id="2" name="TextBox 1"/>
          <p:cNvSpPr txBox="1"/>
          <p:nvPr/>
        </p:nvSpPr>
        <p:spPr>
          <a:xfrm>
            <a:off x="0" y="1066800"/>
            <a:ext cx="9144000" cy="923330"/>
          </a:xfrm>
          <a:prstGeom prst="rect">
            <a:avLst/>
          </a:prstGeom>
          <a:noFill/>
        </p:spPr>
        <p:txBody>
          <a:bodyPr wrap="square" rtlCol="0">
            <a:spAutoFit/>
          </a:bodyPr>
          <a:lstStyle/>
          <a:p>
            <a:pPr algn="ctr"/>
            <a:r>
              <a:rPr lang="en-US" sz="5400" b="1" dirty="0" smtClean="0">
                <a:latin typeface="Arial Narrow" panose="020B0606020202030204" pitchFamily="34" charset="0"/>
              </a:rPr>
              <a:t>The Silence Of The Scriptures</a:t>
            </a:r>
            <a:endParaRPr lang="en-US" sz="5400" b="1" dirty="0">
              <a:latin typeface="Arial Narrow" panose="020B0606020202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36725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15"/>
                                        </p:tgtEl>
                                        <p:attrNameLst>
                                          <p:attrName>style.visibility</p:attrName>
                                        </p:attrNameLst>
                                      </p:cBhvr>
                                      <p:to>
                                        <p:strVal val="visible"/>
                                      </p:to>
                                    </p:set>
                                    <p:anim calcmode="lin" valueType="num">
                                      <p:cBhvr additive="base">
                                        <p:cTn id="7" dur="500" fill="hold"/>
                                        <p:tgtEl>
                                          <p:spTgt spid="47115"/>
                                        </p:tgtEl>
                                        <p:attrNameLst>
                                          <p:attrName>ppt_x</p:attrName>
                                        </p:attrNameLst>
                                      </p:cBhvr>
                                      <p:tavLst>
                                        <p:tav tm="0">
                                          <p:val>
                                            <p:strVal val="#ppt_x"/>
                                          </p:val>
                                        </p:tav>
                                        <p:tav tm="100000">
                                          <p:val>
                                            <p:strVal val="#ppt_x"/>
                                          </p:val>
                                        </p:tav>
                                      </p:tavLst>
                                    </p:anim>
                                    <p:anim calcmode="lin" valueType="num">
                                      <p:cBhvr additive="base">
                                        <p:cTn id="8" dur="500" fill="hold"/>
                                        <p:tgtEl>
                                          <p:spTgt spid="471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16"/>
                                        </p:tgtEl>
                                        <p:attrNameLst>
                                          <p:attrName>style.visibility</p:attrName>
                                        </p:attrNameLst>
                                      </p:cBhvr>
                                      <p:to>
                                        <p:strVal val="visible"/>
                                      </p:to>
                                    </p:set>
                                    <p:anim calcmode="lin" valueType="num">
                                      <p:cBhvr additive="base">
                                        <p:cTn id="13" dur="500" fill="hold"/>
                                        <p:tgtEl>
                                          <p:spTgt spid="47116"/>
                                        </p:tgtEl>
                                        <p:attrNameLst>
                                          <p:attrName>ppt_x</p:attrName>
                                        </p:attrNameLst>
                                      </p:cBhvr>
                                      <p:tavLst>
                                        <p:tav tm="0">
                                          <p:val>
                                            <p:strVal val="#ppt_x"/>
                                          </p:val>
                                        </p:tav>
                                        <p:tav tm="100000">
                                          <p:val>
                                            <p:strVal val="#ppt_x"/>
                                          </p:val>
                                        </p:tav>
                                      </p:tavLst>
                                    </p:anim>
                                    <p:anim calcmode="lin" valueType="num">
                                      <p:cBhvr additive="base">
                                        <p:cTn id="14" dur="500" fill="hold"/>
                                        <p:tgtEl>
                                          <p:spTgt spid="471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mph" presetSubtype="0" grpId="1" nodeType="clickEffect">
                                  <p:stCondLst>
                                    <p:cond delay="0"/>
                                  </p:stCondLst>
                                  <p:childTnLst>
                                    <p:set>
                                      <p:cBhvr rctx="PPT">
                                        <p:cTn id="18" dur="indefinite"/>
                                        <p:tgtEl>
                                          <p:spTgt spid="47115"/>
                                        </p:tgtEl>
                                        <p:attrNameLst>
                                          <p:attrName>style.opacity</p:attrName>
                                        </p:attrNameLst>
                                      </p:cBhvr>
                                      <p:to>
                                        <p:strVal val="0.5"/>
                                      </p:to>
                                    </p:set>
                                    <p:animEffect filter="image" prLst="opacity: 0.5">
                                      <p:cBhvr rctx="IE">
                                        <p:cTn id="19" dur="indefinite"/>
                                        <p:tgtEl>
                                          <p:spTgt spid="47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animBg="1"/>
      <p:bldP spid="47115" grpId="1" animBg="1"/>
      <p:bldP spid="471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143000"/>
            <a:ext cx="7620000" cy="3539430"/>
          </a:xfrm>
          <a:prstGeom prst="rect">
            <a:avLst/>
          </a:prstGeom>
          <a:noFill/>
        </p:spPr>
        <p:txBody>
          <a:bodyPr wrap="square" rtlCol="0">
            <a:spAutoFit/>
          </a:bodyPr>
          <a:lstStyle/>
          <a:p>
            <a:pPr marL="571500" indent="-571500">
              <a:buFont typeface="+mj-lt"/>
              <a:buAutoNum type="romanUcPeriod" startAt="2"/>
            </a:pPr>
            <a:r>
              <a:rPr lang="en-US" sz="2800" u="sng" dirty="0" smtClean="0">
                <a:latin typeface="Arial Narrow" panose="020B0606020202030204" pitchFamily="34" charset="0"/>
              </a:rPr>
              <a:t>The Author</a:t>
            </a:r>
          </a:p>
          <a:p>
            <a:pPr marL="1028700" lvl="1" indent="-571500">
              <a:buFont typeface="+mj-lt"/>
              <a:buAutoNum type="alphaUcPeriod" startAt="4"/>
            </a:pPr>
            <a:r>
              <a:rPr lang="en-US" sz="2800" dirty="0" smtClean="0">
                <a:latin typeface="Arial Narrow" panose="020B0606020202030204" pitchFamily="34" charset="0"/>
              </a:rPr>
              <a:t>Arguments that it was not Paul</a:t>
            </a:r>
          </a:p>
          <a:p>
            <a:pPr marL="1485900" lvl="2" indent="-571500">
              <a:buFont typeface="+mj-lt"/>
              <a:buAutoNum type="arabicPeriod"/>
            </a:pPr>
            <a:r>
              <a:rPr lang="en-US" sz="2800" i="1" dirty="0" smtClean="0">
                <a:latin typeface="Arial Narrow" panose="020B0606020202030204" pitchFamily="34" charset="0"/>
              </a:rPr>
              <a:t>Style is different from Paul</a:t>
            </a:r>
          </a:p>
          <a:p>
            <a:pPr marL="1943100" lvl="3" indent="-571500">
              <a:buFont typeface="Arial" panose="020B0604020202020204" pitchFamily="34" charset="0"/>
              <a:buChar char="•"/>
            </a:pPr>
            <a:r>
              <a:rPr lang="en-US" sz="2800" dirty="0" smtClean="0">
                <a:latin typeface="Arial Narrow" panose="020B0606020202030204" pitchFamily="34" charset="0"/>
              </a:rPr>
              <a:t>That is not completely true</a:t>
            </a:r>
          </a:p>
          <a:p>
            <a:pPr marL="1943100" lvl="3" indent="-571500">
              <a:buFont typeface="Arial" panose="020B0604020202020204" pitchFamily="34" charset="0"/>
              <a:buChar char="•"/>
            </a:pPr>
            <a:r>
              <a:rPr lang="en-US" sz="2800" dirty="0" smtClean="0">
                <a:latin typeface="Arial Narrow" panose="020B0606020202030204" pitchFamily="34" charset="0"/>
              </a:rPr>
              <a:t>Style of Deut. is different from Genesis – yet same writer</a:t>
            </a:r>
          </a:p>
          <a:p>
            <a:pPr marL="1943100" lvl="3" indent="-571500">
              <a:buFont typeface="Arial" panose="020B0604020202020204" pitchFamily="34" charset="0"/>
              <a:buChar char="•"/>
            </a:pPr>
            <a:r>
              <a:rPr lang="en-US" sz="2800" dirty="0" smtClean="0">
                <a:latin typeface="Arial Narrow" panose="020B0606020202030204" pitchFamily="34" charset="0"/>
              </a:rPr>
              <a:t>Different audience &amp; different circumstance warrant a different style</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70181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8 </a:t>
            </a:r>
            <a:endParaRPr lang="en-US" sz="3200" dirty="0">
              <a:latin typeface="Arial Narrow" panose="020B0606020202030204" pitchFamily="34" charset="0"/>
            </a:endParaRPr>
          </a:p>
        </p:txBody>
      </p:sp>
      <p:sp>
        <p:nvSpPr>
          <p:cNvPr id="8" name="TextBox 7"/>
          <p:cNvSpPr txBox="1"/>
          <p:nvPr/>
        </p:nvSpPr>
        <p:spPr>
          <a:xfrm>
            <a:off x="1371600" y="2057400"/>
            <a:ext cx="7772400" cy="156966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 </a:t>
            </a:r>
            <a:r>
              <a:rPr lang="en-US" sz="3200" dirty="0" smtClean="0">
                <a:solidFill>
                  <a:schemeClr val="bg1"/>
                </a:solidFill>
                <a:latin typeface="Arial Narrow" panose="020B0606020202030204" pitchFamily="34" charset="0"/>
              </a:rPr>
              <a:t>(1:1-10:18)</a:t>
            </a:r>
          </a:p>
          <a:p>
            <a:pPr marL="400050" indent="-400050">
              <a:buFont typeface="+mj-lt"/>
              <a:buAutoNum type="romanUcPeriod"/>
            </a:pPr>
            <a:endParaRPr lang="en-US" sz="3200" dirty="0" smtClean="0">
              <a:solidFill>
                <a:schemeClr val="bg1"/>
              </a:solidFill>
              <a:latin typeface="Arial Narrow" panose="020B0606020202030204" pitchFamily="34" charset="0"/>
            </a:endParaRPr>
          </a:p>
          <a:p>
            <a:pPr marL="400050" indent="-400050">
              <a:buFont typeface="+mj-lt"/>
              <a:buAutoNum type="romanUcPeriod"/>
            </a:pPr>
            <a:r>
              <a:rPr lang="en-US" sz="3200" u="sng" dirty="0" smtClean="0">
                <a:solidFill>
                  <a:schemeClr val="bg1"/>
                </a:solidFill>
                <a:latin typeface="Arial Narrow" panose="020B0606020202030204" pitchFamily="34" charset="0"/>
              </a:rPr>
              <a:t>Don’t Give Up </a:t>
            </a:r>
            <a:r>
              <a:rPr lang="en-US" sz="3200" dirty="0" smtClean="0">
                <a:solidFill>
                  <a:schemeClr val="bg1"/>
                </a:solidFill>
                <a:latin typeface="Arial Narrow" panose="020B0606020202030204" pitchFamily="34" charset="0"/>
              </a:rPr>
              <a:t>(10:19-13:28)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592603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8</a:t>
            </a:r>
            <a:endParaRPr lang="en-US" sz="3200" dirty="0">
              <a:latin typeface="Arial Narrow" panose="020B0606020202030204" pitchFamily="34" charset="0"/>
            </a:endParaRPr>
          </a:p>
        </p:txBody>
      </p:sp>
      <p:sp>
        <p:nvSpPr>
          <p:cNvPr id="8" name="TextBox 7"/>
          <p:cNvSpPr txBox="1"/>
          <p:nvPr/>
        </p:nvSpPr>
        <p:spPr>
          <a:xfrm>
            <a:off x="1371600" y="2057400"/>
            <a:ext cx="7772400" cy="236988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 </a:t>
            </a:r>
            <a:r>
              <a:rPr lang="en-US" sz="3200" dirty="0" smtClean="0">
                <a:solidFill>
                  <a:schemeClr val="bg1"/>
                </a:solidFill>
                <a:latin typeface="Arial Narrow" panose="020B0606020202030204" pitchFamily="34" charset="0"/>
              </a:rPr>
              <a:t>(1:1-10:18)</a:t>
            </a:r>
          </a:p>
          <a:p>
            <a:pPr marL="971550" lvl="1" indent="-514350">
              <a:buFont typeface="+mj-lt"/>
              <a:buAutoNum type="alphaUcPeriod"/>
            </a:pPr>
            <a:r>
              <a:rPr lang="en-US" sz="3200" i="1" dirty="0">
                <a:solidFill>
                  <a:schemeClr val="bg1"/>
                </a:solidFill>
                <a:latin typeface="Arial Narrow" panose="020B0606020202030204" pitchFamily="34" charset="0"/>
              </a:rPr>
              <a:t>Superiority of Christ’s Person </a:t>
            </a:r>
            <a:r>
              <a:rPr lang="en-US" sz="3200" dirty="0">
                <a:solidFill>
                  <a:schemeClr val="bg1"/>
                </a:solidFill>
                <a:latin typeface="Arial Narrow" panose="020B0606020202030204" pitchFamily="34" charset="0"/>
              </a:rPr>
              <a:t>(1:1 – 4:13)</a:t>
            </a:r>
          </a:p>
          <a:p>
            <a:pPr marL="1428750" lvl="2" indent="-514350">
              <a:buFont typeface="+mj-lt"/>
              <a:buAutoNum type="arabicPeriod"/>
            </a:pPr>
            <a:r>
              <a:rPr lang="en-US" sz="2800" dirty="0">
                <a:solidFill>
                  <a:schemeClr val="bg1"/>
                </a:solidFill>
                <a:latin typeface="Arial Narrow" panose="020B0606020202030204" pitchFamily="34" charset="0"/>
              </a:rPr>
              <a:t>Superiority over prophets (1:1-3)</a:t>
            </a:r>
          </a:p>
          <a:p>
            <a:pPr marL="1428750" lvl="2" indent="-514350">
              <a:buFont typeface="+mj-lt"/>
              <a:buAutoNum type="arabicPeriod"/>
            </a:pPr>
            <a:r>
              <a:rPr lang="en-US" sz="2800" dirty="0">
                <a:solidFill>
                  <a:schemeClr val="bg1"/>
                </a:solidFill>
                <a:latin typeface="Arial Narrow" panose="020B0606020202030204" pitchFamily="34" charset="0"/>
              </a:rPr>
              <a:t>Superiority over angels (1:4 – 2:18)</a:t>
            </a:r>
          </a:p>
          <a:p>
            <a:pPr marL="1428750" lvl="2" indent="-514350">
              <a:buFont typeface="+mj-lt"/>
              <a:buAutoNum type="arabicPeriod"/>
            </a:pPr>
            <a:r>
              <a:rPr lang="en-US" sz="2800" dirty="0">
                <a:solidFill>
                  <a:schemeClr val="bg1"/>
                </a:solidFill>
                <a:latin typeface="Arial Narrow" panose="020B0606020202030204" pitchFamily="34" charset="0"/>
              </a:rPr>
              <a:t>Superiority over Moses (3:1 – 4:13)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53421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8</a:t>
            </a:r>
            <a:endParaRPr lang="en-US" sz="3200" dirty="0">
              <a:latin typeface="Arial Narrow" panose="020B0606020202030204" pitchFamily="34" charset="0"/>
            </a:endParaRPr>
          </a:p>
        </p:txBody>
      </p:sp>
      <p:sp>
        <p:nvSpPr>
          <p:cNvPr id="8" name="TextBox 7"/>
          <p:cNvSpPr txBox="1"/>
          <p:nvPr/>
        </p:nvSpPr>
        <p:spPr>
          <a:xfrm>
            <a:off x="1371600" y="2057400"/>
            <a:ext cx="7772400" cy="2800767"/>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 </a:t>
            </a:r>
            <a:r>
              <a:rPr lang="en-US" sz="3200" dirty="0" smtClean="0">
                <a:solidFill>
                  <a:schemeClr val="bg1"/>
                </a:solidFill>
                <a:latin typeface="Arial Narrow" panose="020B0606020202030204" pitchFamily="34" charset="0"/>
              </a:rPr>
              <a:t>(1:1-10:18)</a:t>
            </a:r>
          </a:p>
          <a:p>
            <a:pPr marL="971550" lvl="1" indent="-514350">
              <a:buFont typeface="+mj-lt"/>
              <a:buAutoNum type="alphaUcPeriod" startAt="2"/>
            </a:pPr>
            <a:r>
              <a:rPr lang="en-US" sz="3200" i="1" dirty="0">
                <a:solidFill>
                  <a:schemeClr val="bg1"/>
                </a:solidFill>
                <a:latin typeface="Arial Narrow" panose="020B0606020202030204" pitchFamily="34" charset="0"/>
              </a:rPr>
              <a:t>Superiority of Christ’s Work </a:t>
            </a:r>
            <a:r>
              <a:rPr lang="en-US" sz="3200" dirty="0">
                <a:solidFill>
                  <a:schemeClr val="bg1"/>
                </a:solidFill>
                <a:latin typeface="Arial Narrow" panose="020B0606020202030204" pitchFamily="34" charset="0"/>
              </a:rPr>
              <a:t>( 4:14 – 10:18)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priesthood (4:14 – 7:28)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covenant (8)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sanctuary (9:1-14)</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sacrifice (9:15 – 10:18)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83899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8</a:t>
            </a:r>
            <a:endParaRPr lang="en-US" sz="3200" dirty="0">
              <a:latin typeface="Arial Narrow" panose="020B0606020202030204" pitchFamily="34" charset="0"/>
            </a:endParaRPr>
          </a:p>
        </p:txBody>
      </p:sp>
      <p:sp>
        <p:nvSpPr>
          <p:cNvPr id="8" name="TextBox 7"/>
          <p:cNvSpPr txBox="1"/>
          <p:nvPr/>
        </p:nvSpPr>
        <p:spPr>
          <a:xfrm>
            <a:off x="1371600" y="2057400"/>
            <a:ext cx="7772400" cy="2677656"/>
          </a:xfrm>
          <a:prstGeom prst="rect">
            <a:avLst/>
          </a:prstGeom>
          <a:noFill/>
        </p:spPr>
        <p:txBody>
          <a:bodyPr wrap="square" rtlCol="0">
            <a:spAutoFit/>
          </a:bodyPr>
          <a:lstStyle/>
          <a:p>
            <a:pPr marL="857250" indent="-857250">
              <a:buFont typeface="+mj-lt"/>
              <a:buAutoNum type="romanUcPeriod" startAt="2"/>
            </a:pPr>
            <a:r>
              <a:rPr lang="en-US" sz="3200" u="sng" dirty="0">
                <a:solidFill>
                  <a:schemeClr val="bg1"/>
                </a:solidFill>
                <a:latin typeface="Arial Narrow" panose="020B0606020202030204" pitchFamily="34" charset="0"/>
              </a:rPr>
              <a:t>Don’t Give Up </a:t>
            </a:r>
            <a:r>
              <a:rPr lang="en-US" sz="3200" dirty="0">
                <a:solidFill>
                  <a:schemeClr val="bg1"/>
                </a:solidFill>
                <a:latin typeface="Arial Narrow" panose="020B0606020202030204" pitchFamily="34" charset="0"/>
              </a:rPr>
              <a:t>(10:19-13:28)</a:t>
            </a: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971550" lvl="1" indent="-514350">
              <a:buFont typeface="+mj-lt"/>
              <a:buAutoNum type="alphaUcPeriod"/>
            </a:pPr>
            <a:r>
              <a:rPr lang="en-US" sz="2800" i="1" dirty="0">
                <a:solidFill>
                  <a:schemeClr val="bg1"/>
                </a:solidFill>
                <a:latin typeface="Arial Narrow" panose="020B0606020202030204" pitchFamily="34" charset="0"/>
              </a:rPr>
              <a:t>Keeping the faith (10:19-39)</a:t>
            </a:r>
          </a:p>
          <a:p>
            <a:pPr marL="971550" lvl="1" indent="-514350">
              <a:buFont typeface="+mj-lt"/>
              <a:buAutoNum type="alphaUcPeriod"/>
            </a:pPr>
            <a:r>
              <a:rPr lang="en-US" sz="2800" i="1" dirty="0">
                <a:solidFill>
                  <a:schemeClr val="bg1"/>
                </a:solidFill>
                <a:latin typeface="Arial Narrow" panose="020B0606020202030204" pitchFamily="34" charset="0"/>
              </a:rPr>
              <a:t>Examples of faith (11)</a:t>
            </a:r>
          </a:p>
          <a:p>
            <a:pPr marL="971550" lvl="1" indent="-514350">
              <a:buFont typeface="+mj-lt"/>
              <a:buAutoNum type="alphaUcPeriod"/>
            </a:pPr>
            <a:r>
              <a:rPr lang="en-US" sz="2800" i="1" dirty="0">
                <a:solidFill>
                  <a:schemeClr val="bg1"/>
                </a:solidFill>
                <a:latin typeface="Arial Narrow" panose="020B0606020202030204" pitchFamily="34" charset="0"/>
              </a:rPr>
              <a:t>Endurance of faith (12)</a:t>
            </a:r>
          </a:p>
          <a:p>
            <a:pPr marL="971550" lvl="1" indent="-514350">
              <a:buFont typeface="+mj-lt"/>
              <a:buAutoNum type="alphaUcPeriod"/>
            </a:pPr>
            <a:r>
              <a:rPr lang="en-US" sz="2800" i="1" dirty="0">
                <a:solidFill>
                  <a:schemeClr val="bg1"/>
                </a:solidFill>
                <a:latin typeface="Arial Narrow" panose="020B0606020202030204" pitchFamily="34" charset="0"/>
              </a:rPr>
              <a:t>Performance of faith (13)</a:t>
            </a:r>
            <a:endParaRPr lang="en-US" sz="2800" dirty="0">
              <a:solidFill>
                <a:schemeClr val="bg1"/>
              </a:solidFill>
              <a:latin typeface="Arial Narrow" panose="020B0606020202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33479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7696200" cy="4031873"/>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342900" indent="-342900">
              <a:buFont typeface="+mj-lt"/>
              <a:buAutoNum type="arabicPeriod"/>
            </a:pPr>
            <a:r>
              <a:rPr lang="en-US" sz="2800" dirty="0">
                <a:solidFill>
                  <a:schemeClr val="bg1"/>
                </a:solidFill>
                <a:latin typeface="Arial Narrow" pitchFamily="34" charset="0"/>
              </a:rPr>
              <a:t>Christ is Superior to Prophets and Angels</a:t>
            </a:r>
          </a:p>
          <a:p>
            <a:pPr marL="342900" indent="-342900">
              <a:buFont typeface="+mj-lt"/>
              <a:buAutoNum type="arabicPeriod"/>
            </a:pPr>
            <a:r>
              <a:rPr lang="en-US" sz="2800" dirty="0">
                <a:solidFill>
                  <a:schemeClr val="bg1"/>
                </a:solidFill>
                <a:latin typeface="Arial Narrow" pitchFamily="34" charset="0"/>
              </a:rPr>
              <a:t>Giving Heed &amp; Humanity of Christ</a:t>
            </a:r>
          </a:p>
          <a:p>
            <a:pPr marL="342900" indent="-342900">
              <a:buFont typeface="+mj-lt"/>
              <a:buAutoNum type="arabicPeriod"/>
            </a:pPr>
            <a:r>
              <a:rPr lang="en-US" sz="2800" dirty="0">
                <a:solidFill>
                  <a:schemeClr val="bg1"/>
                </a:solidFill>
                <a:latin typeface="Arial Narrow" pitchFamily="34" charset="0"/>
              </a:rPr>
              <a:t>Christ is Superior to Moses &amp; Don’t Harden Heart</a:t>
            </a:r>
          </a:p>
          <a:p>
            <a:pPr marL="342900" indent="-342900">
              <a:buFont typeface="+mj-lt"/>
              <a:buAutoNum type="arabicPeriod"/>
            </a:pPr>
            <a:r>
              <a:rPr lang="en-US" sz="2800" dirty="0">
                <a:solidFill>
                  <a:schemeClr val="bg1"/>
                </a:solidFill>
                <a:latin typeface="Arial Narrow" pitchFamily="34" charset="0"/>
              </a:rPr>
              <a:t>Warning Not to Fail and Hold Fast</a:t>
            </a:r>
          </a:p>
          <a:p>
            <a:pPr marL="342900" indent="-342900">
              <a:buFont typeface="+mj-lt"/>
              <a:buAutoNum type="arabicPeriod"/>
            </a:pPr>
            <a:r>
              <a:rPr lang="en-US" sz="2800" dirty="0" smtClean="0">
                <a:solidFill>
                  <a:schemeClr val="bg1"/>
                </a:solidFill>
                <a:latin typeface="Arial Narrow" pitchFamily="34" charset="0"/>
              </a:rPr>
              <a:t>Christ is a Better High Priest</a:t>
            </a:r>
          </a:p>
          <a:p>
            <a:pPr marL="342900" indent="-342900">
              <a:buFont typeface="+mj-lt"/>
              <a:buAutoNum type="arabicPeriod"/>
            </a:pPr>
            <a:r>
              <a:rPr lang="en-US" sz="2800" dirty="0" smtClean="0">
                <a:solidFill>
                  <a:schemeClr val="bg1"/>
                </a:solidFill>
                <a:latin typeface="Arial Narrow" pitchFamily="34" charset="0"/>
              </a:rPr>
              <a:t>Encouragement </a:t>
            </a:r>
            <a:r>
              <a:rPr lang="en-US" sz="2800" dirty="0">
                <a:solidFill>
                  <a:schemeClr val="bg1"/>
                </a:solidFill>
                <a:latin typeface="Arial Narrow" pitchFamily="34" charset="0"/>
              </a:rPr>
              <a:t>to Go On </a:t>
            </a:r>
            <a:r>
              <a:rPr lang="en-US" sz="2800" dirty="0" smtClean="0">
                <a:solidFill>
                  <a:schemeClr val="bg1"/>
                </a:solidFill>
                <a:latin typeface="Arial Narrow" pitchFamily="34" charset="0"/>
              </a:rPr>
              <a:t>to Maturity</a:t>
            </a:r>
          </a:p>
          <a:p>
            <a:pPr marL="342900" indent="-342900">
              <a:buFont typeface="+mj-lt"/>
              <a:buAutoNum type="arabicPeriod"/>
            </a:pPr>
            <a:r>
              <a:rPr lang="en-US" sz="2800" dirty="0" smtClean="0">
                <a:solidFill>
                  <a:schemeClr val="bg1"/>
                </a:solidFill>
                <a:latin typeface="Arial Narrow" pitchFamily="34" charset="0"/>
              </a:rPr>
              <a:t>The Priesthood of Christ is Superior to the Levitical</a:t>
            </a:r>
          </a:p>
          <a:p>
            <a:pPr marL="342900" indent="-342900">
              <a:buFont typeface="+mj-lt"/>
              <a:buAutoNum type="arabicPeriod"/>
            </a:pPr>
            <a:endParaRPr lang="en-US" sz="2800" dirty="0">
              <a:solidFill>
                <a:schemeClr val="bg1"/>
              </a:solidFill>
              <a:latin typeface="Arial Narrow" pitchFamily="34" charset="0"/>
            </a:endParaRP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8</a:t>
            </a:r>
            <a:endParaRPr lang="en-US" sz="3200" dirty="0">
              <a:latin typeface="Arial Narrow" panose="020B0606020202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32617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219200" y="1143000"/>
            <a:ext cx="6477000" cy="1384995"/>
          </a:xfrm>
          <a:prstGeom prst="rect">
            <a:avLst/>
          </a:prstGeom>
          <a:noFill/>
          <a:ln w="9525">
            <a:noFill/>
            <a:miter lim="800000"/>
            <a:headEnd/>
            <a:tailEnd/>
          </a:ln>
          <a:effectLst/>
        </p:spPr>
        <p:txBody>
          <a:bodyPr wrap="square">
            <a:spAutoFit/>
          </a:bodyPr>
          <a:lstStyle/>
          <a:p>
            <a:pPr marL="514350" lvl="0" indent="-514350">
              <a:buFont typeface="+mj-lt"/>
              <a:buAutoNum type="romanUcPeriod"/>
            </a:pPr>
            <a:r>
              <a:rPr lang="en-US" sz="2800" b="1" u="sng" dirty="0" smtClean="0">
                <a:latin typeface="Arial Narrow" pitchFamily="34" charset="0"/>
              </a:rPr>
              <a:t>A  Better Priesthood [Ministry]</a:t>
            </a:r>
            <a:r>
              <a:rPr lang="en-US" sz="2800" b="1" dirty="0" smtClean="0">
                <a:latin typeface="Arial Narrow" pitchFamily="34" charset="0"/>
              </a:rPr>
              <a:t> </a:t>
            </a:r>
            <a:r>
              <a:rPr lang="en-US" sz="2800" dirty="0" smtClean="0">
                <a:latin typeface="Arial Narrow" pitchFamily="34" charset="0"/>
              </a:rPr>
              <a:t>(vv. 1-5)</a:t>
            </a:r>
          </a:p>
          <a:p>
            <a:pPr marL="514350" lvl="0" indent="-514350">
              <a:buFont typeface="+mj-lt"/>
              <a:buAutoNum type="romanUcPeriod"/>
            </a:pPr>
            <a:endParaRPr lang="en-US" sz="2800" dirty="0" smtClean="0">
              <a:latin typeface="Arial Narrow" pitchFamily="34" charset="0"/>
            </a:endParaRPr>
          </a:p>
          <a:p>
            <a:pPr marL="514350" lvl="0" indent="-514350">
              <a:buFont typeface="+mj-lt"/>
              <a:buAutoNum type="romanUcPeriod"/>
            </a:pPr>
            <a:r>
              <a:rPr lang="en-US" sz="2800" b="1" u="sng" dirty="0" smtClean="0">
                <a:latin typeface="Arial Narrow" pitchFamily="34" charset="0"/>
              </a:rPr>
              <a:t>A Better Covenant</a:t>
            </a:r>
            <a:r>
              <a:rPr lang="en-US" sz="2800" b="1" dirty="0" smtClean="0">
                <a:latin typeface="Arial Narrow" pitchFamily="34" charset="0"/>
              </a:rPr>
              <a:t> </a:t>
            </a:r>
            <a:r>
              <a:rPr lang="en-US" sz="2800" dirty="0" smtClean="0">
                <a:latin typeface="Arial Narrow" pitchFamily="34" charset="0"/>
              </a:rPr>
              <a:t>(vv. 6-13)</a:t>
            </a:r>
            <a:endParaRPr lang="en-US" sz="2800" dirty="0">
              <a:latin typeface="Arial Narrow" pitchFamily="34" charset="0"/>
            </a:endParaRP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8</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37426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09600" y="1143000"/>
            <a:ext cx="7772400" cy="3539430"/>
          </a:xfrm>
          <a:prstGeom prst="rect">
            <a:avLst/>
          </a:prstGeom>
          <a:noFill/>
          <a:ln w="9525">
            <a:noFill/>
            <a:miter lim="800000"/>
            <a:headEnd/>
            <a:tailEnd/>
          </a:ln>
          <a:effectLst/>
        </p:spPr>
        <p:txBody>
          <a:bodyPr wrap="square">
            <a:spAutoFit/>
          </a:bodyPr>
          <a:lstStyle/>
          <a:p>
            <a:pPr marL="514350" lvl="0" indent="-514350">
              <a:buFont typeface="+mj-lt"/>
              <a:buAutoNum type="romanUcPeriod"/>
            </a:pPr>
            <a:r>
              <a:rPr lang="en-US" sz="2800" b="1" u="sng" dirty="0" smtClean="0">
                <a:latin typeface="Arial Narrow" pitchFamily="34" charset="0"/>
              </a:rPr>
              <a:t>A  Better Priesthood [Ministry]</a:t>
            </a:r>
            <a:r>
              <a:rPr lang="en-US" sz="2800" b="1" dirty="0" smtClean="0">
                <a:latin typeface="Arial Narrow" pitchFamily="34" charset="0"/>
              </a:rPr>
              <a:t> </a:t>
            </a:r>
            <a:r>
              <a:rPr lang="en-US" sz="2800" dirty="0" smtClean="0">
                <a:latin typeface="Arial Narrow" pitchFamily="34" charset="0"/>
              </a:rPr>
              <a:t>(vv. 1-5)</a:t>
            </a:r>
          </a:p>
          <a:p>
            <a:pPr marL="514350" lvl="0" indent="-514350">
              <a:buFont typeface="+mj-lt"/>
              <a:buAutoNum type="romanUcPeriod"/>
            </a:pPr>
            <a:endParaRPr lang="en-US" sz="2800" dirty="0" smtClean="0">
              <a:latin typeface="Arial Narrow" pitchFamily="34" charset="0"/>
            </a:endParaRPr>
          </a:p>
          <a:p>
            <a:pPr marL="971550" lvl="1" indent="-514350">
              <a:buFont typeface="+mj-lt"/>
              <a:buAutoNum type="alphaUcPeriod"/>
            </a:pPr>
            <a:r>
              <a:rPr lang="en-US" sz="2800" i="1" dirty="0" smtClean="0">
                <a:latin typeface="Arial Narrow" pitchFamily="34" charset="0"/>
              </a:rPr>
              <a:t>We have a High </a:t>
            </a:r>
            <a:r>
              <a:rPr lang="en-US" sz="2800" i="1" dirty="0">
                <a:latin typeface="Arial Narrow" pitchFamily="34" charset="0"/>
              </a:rPr>
              <a:t>P</a:t>
            </a:r>
            <a:r>
              <a:rPr lang="en-US" sz="2800" i="1" dirty="0" smtClean="0">
                <a:latin typeface="Arial Narrow" pitchFamily="34" charset="0"/>
              </a:rPr>
              <a:t>riest - Christ</a:t>
            </a:r>
            <a:r>
              <a:rPr lang="en-US" sz="2800" dirty="0" smtClean="0">
                <a:latin typeface="Arial Narrow" pitchFamily="34" charset="0"/>
              </a:rPr>
              <a:t> (vv. 1-2)</a:t>
            </a:r>
          </a:p>
          <a:p>
            <a:pPr marL="1428750" lvl="2" indent="-514350">
              <a:buFont typeface="+mj-lt"/>
              <a:buAutoNum type="arabicPeriod"/>
            </a:pPr>
            <a:r>
              <a:rPr lang="en-US" sz="2800" dirty="0" smtClean="0">
                <a:latin typeface="Arial Narrow" pitchFamily="34" charset="0"/>
              </a:rPr>
              <a:t>At the right hand of God (v. 1)</a:t>
            </a:r>
          </a:p>
          <a:p>
            <a:pPr marL="1428750" lvl="2" indent="-514350">
              <a:buFont typeface="+mj-lt"/>
              <a:buAutoNum type="arabicPeriod"/>
            </a:pPr>
            <a:r>
              <a:rPr lang="en-US" sz="2800" dirty="0" smtClean="0">
                <a:latin typeface="Arial Narrow" pitchFamily="34" charset="0"/>
              </a:rPr>
              <a:t>A minister of the sanctuary and true tabernacle (v. 2)</a:t>
            </a:r>
          </a:p>
          <a:p>
            <a:pPr marL="1428750" lvl="2" indent="-514350">
              <a:buFont typeface="+mj-lt"/>
              <a:buAutoNum type="arabicPeriod"/>
            </a:pPr>
            <a:endParaRPr lang="en-US" sz="2800" dirty="0" smtClean="0">
              <a:latin typeface="Arial Narrow" pitchFamily="34" charset="0"/>
            </a:endParaRPr>
          </a:p>
          <a:p>
            <a:pPr marL="971550" lvl="1" indent="-514350">
              <a:buFont typeface="+mj-lt"/>
              <a:buAutoNum type="alphaUcPeriod"/>
            </a:pPr>
            <a:r>
              <a:rPr lang="en-US" sz="2800" i="1" dirty="0" smtClean="0">
                <a:latin typeface="Arial Narrow" pitchFamily="34" charset="0"/>
              </a:rPr>
              <a:t>He has an offering</a:t>
            </a:r>
            <a:r>
              <a:rPr lang="en-US" sz="2800" dirty="0" smtClean="0">
                <a:latin typeface="Arial Narrow" pitchFamily="34" charset="0"/>
              </a:rPr>
              <a:t> (v. 3)</a:t>
            </a: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8</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98109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09600" y="1143000"/>
            <a:ext cx="7772400" cy="2831544"/>
          </a:xfrm>
          <a:prstGeom prst="rect">
            <a:avLst/>
          </a:prstGeom>
          <a:noFill/>
          <a:ln w="9525">
            <a:noFill/>
            <a:miter lim="800000"/>
            <a:headEnd/>
            <a:tailEnd/>
          </a:ln>
          <a:effectLst/>
        </p:spPr>
        <p:txBody>
          <a:bodyPr wrap="square">
            <a:spAutoFit/>
          </a:bodyPr>
          <a:lstStyle/>
          <a:p>
            <a:pPr marL="514350" lvl="0" indent="-514350">
              <a:buFont typeface="+mj-lt"/>
              <a:buAutoNum type="romanUcPeriod"/>
            </a:pPr>
            <a:r>
              <a:rPr lang="en-US" sz="2800" b="1" u="sng" dirty="0" smtClean="0">
                <a:latin typeface="Arial Narrow" pitchFamily="34" charset="0"/>
              </a:rPr>
              <a:t>A  Better Priesthood [Ministry]</a:t>
            </a:r>
            <a:r>
              <a:rPr lang="en-US" sz="2800" b="1" dirty="0" smtClean="0">
                <a:latin typeface="Arial Narrow" pitchFamily="34" charset="0"/>
              </a:rPr>
              <a:t> </a:t>
            </a:r>
            <a:r>
              <a:rPr lang="en-US" sz="2800" dirty="0" smtClean="0">
                <a:latin typeface="Arial Narrow" pitchFamily="34" charset="0"/>
              </a:rPr>
              <a:t>(vv. 1-5)</a:t>
            </a:r>
          </a:p>
          <a:p>
            <a:pPr marL="514350" lvl="0" indent="-514350">
              <a:buFont typeface="+mj-lt"/>
              <a:buAutoNum type="romanUcPeriod"/>
            </a:pPr>
            <a:endParaRPr lang="en-US" sz="1000" dirty="0" smtClean="0">
              <a:latin typeface="Arial Narrow" pitchFamily="34" charset="0"/>
            </a:endParaRPr>
          </a:p>
          <a:p>
            <a:pPr marL="971550" lvl="1" indent="-514350">
              <a:buFont typeface="+mj-lt"/>
              <a:buAutoNum type="alphaUcPeriod" startAt="3"/>
            </a:pPr>
            <a:r>
              <a:rPr lang="en-US" sz="2800" i="1" dirty="0" smtClean="0">
                <a:latin typeface="Arial Narrow" pitchFamily="34" charset="0"/>
              </a:rPr>
              <a:t>If he were on earth he couldn’t be a priest</a:t>
            </a:r>
            <a:r>
              <a:rPr lang="en-US" sz="2800" dirty="0" smtClean="0">
                <a:latin typeface="Arial Narrow" pitchFamily="34" charset="0"/>
              </a:rPr>
              <a:t> (vv. 4-5)</a:t>
            </a:r>
          </a:p>
          <a:p>
            <a:pPr marL="1428750" lvl="2" indent="-514350">
              <a:buFont typeface="+mj-lt"/>
              <a:buAutoNum type="arabicPeriod"/>
            </a:pPr>
            <a:r>
              <a:rPr lang="en-US" sz="2800" dirty="0" smtClean="0">
                <a:latin typeface="Arial Narrow" pitchFamily="34" charset="0"/>
              </a:rPr>
              <a:t>There are priests (Levites) who offer gifts according to the law (v. 4)</a:t>
            </a:r>
          </a:p>
          <a:p>
            <a:pPr marL="1428750" lvl="2" indent="-514350">
              <a:buFont typeface="+mj-lt"/>
              <a:buAutoNum type="arabicPeriod"/>
            </a:pPr>
            <a:r>
              <a:rPr lang="en-US" sz="2800" dirty="0" smtClean="0">
                <a:latin typeface="Arial Narrow" pitchFamily="34" charset="0"/>
              </a:rPr>
              <a:t>These priests are a copy and shadow of Christ’s priesthood (v. 5)</a:t>
            </a:r>
            <a:endParaRPr lang="en-US" sz="2800" dirty="0">
              <a:latin typeface="Arial Narrow" pitchFamily="34" charset="0"/>
            </a:endParaRP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8</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33903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91866" y="1466671"/>
            <a:ext cx="8128334" cy="3108543"/>
          </a:xfrm>
          <a:prstGeom prst="rect">
            <a:avLst/>
          </a:prstGeom>
          <a:noFill/>
          <a:ln w="9525">
            <a:noFill/>
            <a:miter lim="800000"/>
            <a:headEnd/>
            <a:tailEnd/>
          </a:ln>
          <a:effectLst/>
        </p:spPr>
        <p:txBody>
          <a:bodyPr wrap="square">
            <a:spAutoFit/>
          </a:bodyPr>
          <a:lstStyle/>
          <a:p>
            <a:pPr marL="514350" lvl="0" indent="-514350">
              <a:buFont typeface="+mj-lt"/>
              <a:buAutoNum type="romanUcPeriod" startAt="2"/>
            </a:pPr>
            <a:r>
              <a:rPr lang="en-US" sz="2800" b="1" u="sng" dirty="0" smtClean="0">
                <a:latin typeface="Arial Narrow" pitchFamily="34" charset="0"/>
              </a:rPr>
              <a:t>A Better Covenant</a:t>
            </a:r>
            <a:r>
              <a:rPr lang="en-US" sz="2800" b="1" dirty="0" smtClean="0">
                <a:latin typeface="Arial Narrow" pitchFamily="34" charset="0"/>
              </a:rPr>
              <a:t> </a:t>
            </a:r>
            <a:r>
              <a:rPr lang="en-US" sz="2800" dirty="0" smtClean="0">
                <a:latin typeface="Arial Narrow" pitchFamily="34" charset="0"/>
              </a:rPr>
              <a:t>(vv. 6-13)</a:t>
            </a:r>
          </a:p>
          <a:p>
            <a:pPr marL="514350" lvl="0" indent="-514350">
              <a:buFont typeface="+mj-lt"/>
              <a:buAutoNum type="romanUcPeriod" startAt="2"/>
            </a:pPr>
            <a:endParaRPr lang="en-US" sz="2800" dirty="0" smtClean="0">
              <a:latin typeface="Arial Narrow" pitchFamily="34" charset="0"/>
            </a:endParaRPr>
          </a:p>
          <a:p>
            <a:pPr marL="971550" lvl="1" indent="-514350">
              <a:buFont typeface="+mj-lt"/>
              <a:buAutoNum type="alphaUcPeriod"/>
            </a:pPr>
            <a:r>
              <a:rPr lang="en-US" sz="2800" i="1" dirty="0" smtClean="0">
                <a:latin typeface="Arial Narrow" pitchFamily="34" charset="0"/>
              </a:rPr>
              <a:t>Better promises </a:t>
            </a:r>
            <a:r>
              <a:rPr lang="en-US" sz="2800" dirty="0" smtClean="0">
                <a:latin typeface="Arial Narrow" pitchFamily="34" charset="0"/>
              </a:rPr>
              <a:t>(v. 6)</a:t>
            </a:r>
          </a:p>
          <a:p>
            <a:pPr marL="971550" lvl="1" indent="-514350">
              <a:buFont typeface="+mj-lt"/>
              <a:buAutoNum type="alphaUcPeriod"/>
            </a:pPr>
            <a:endParaRPr lang="en-US" sz="2800" dirty="0" smtClean="0">
              <a:latin typeface="Arial Narrow" pitchFamily="34" charset="0"/>
            </a:endParaRPr>
          </a:p>
          <a:p>
            <a:pPr marL="971550" lvl="1" indent="-514350">
              <a:buFont typeface="+mj-lt"/>
              <a:buAutoNum type="alphaUcPeriod"/>
            </a:pPr>
            <a:r>
              <a:rPr lang="en-US" sz="2800" i="1" dirty="0" smtClean="0">
                <a:latin typeface="Arial Narrow" pitchFamily="34" charset="0"/>
              </a:rPr>
              <a:t>Fault with the first means there is need for another</a:t>
            </a:r>
            <a:r>
              <a:rPr lang="en-US" sz="2800" dirty="0" smtClean="0">
                <a:latin typeface="Arial Narrow" pitchFamily="34" charset="0"/>
              </a:rPr>
              <a:t> (vv. 7-8a)</a:t>
            </a:r>
          </a:p>
          <a:p>
            <a:pPr lvl="1"/>
            <a:endParaRPr lang="en-US" sz="2800" dirty="0" smtClean="0">
              <a:latin typeface="Arial Narrow" pitchFamily="34" charset="0"/>
            </a:endParaRP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8</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21174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2000" y="1143000"/>
            <a:ext cx="8128334" cy="4985980"/>
          </a:xfrm>
          <a:prstGeom prst="rect">
            <a:avLst/>
          </a:prstGeom>
          <a:noFill/>
          <a:ln w="9525">
            <a:noFill/>
            <a:miter lim="800000"/>
            <a:headEnd/>
            <a:tailEnd/>
          </a:ln>
          <a:effectLst/>
        </p:spPr>
        <p:txBody>
          <a:bodyPr wrap="square">
            <a:spAutoFit/>
          </a:bodyPr>
          <a:lstStyle/>
          <a:p>
            <a:pPr marL="514350" lvl="0" indent="-514350">
              <a:buFont typeface="+mj-lt"/>
              <a:buAutoNum type="romanUcPeriod" startAt="2"/>
            </a:pPr>
            <a:r>
              <a:rPr lang="en-US" sz="2800" b="1" u="sng" dirty="0" smtClean="0">
                <a:latin typeface="Arial Narrow" pitchFamily="34" charset="0"/>
              </a:rPr>
              <a:t>A Better Covenant</a:t>
            </a:r>
            <a:r>
              <a:rPr lang="en-US" sz="2800" b="1" dirty="0" smtClean="0">
                <a:latin typeface="Arial Narrow" pitchFamily="34" charset="0"/>
              </a:rPr>
              <a:t> </a:t>
            </a:r>
            <a:r>
              <a:rPr lang="en-US" sz="2800" dirty="0" smtClean="0">
                <a:latin typeface="Arial Narrow" pitchFamily="34" charset="0"/>
              </a:rPr>
              <a:t>(vv. 6-13)</a:t>
            </a:r>
          </a:p>
          <a:p>
            <a:pPr marL="514350" lvl="0" indent="-514350">
              <a:buFont typeface="+mj-lt"/>
              <a:buAutoNum type="romanUcPeriod" startAt="2"/>
            </a:pPr>
            <a:endParaRPr lang="en-US" sz="1000" dirty="0" smtClean="0">
              <a:latin typeface="Arial Narrow" pitchFamily="34" charset="0"/>
            </a:endParaRPr>
          </a:p>
          <a:p>
            <a:pPr marL="971550" lvl="1" indent="-514350">
              <a:buFont typeface="+mj-lt"/>
              <a:buAutoNum type="alphaUcPeriod" startAt="3"/>
            </a:pPr>
            <a:r>
              <a:rPr lang="en-US" sz="2800" i="1" dirty="0" smtClean="0">
                <a:latin typeface="Arial Narrow" pitchFamily="34" charset="0"/>
              </a:rPr>
              <a:t>God promised through Jeremiah a new covenant</a:t>
            </a:r>
            <a:r>
              <a:rPr lang="en-US" sz="2800" dirty="0" smtClean="0">
                <a:latin typeface="Arial Narrow" pitchFamily="34" charset="0"/>
              </a:rPr>
              <a:t>         (vv. 8b-13)</a:t>
            </a:r>
          </a:p>
          <a:p>
            <a:pPr marL="1428750" lvl="2" indent="-514350">
              <a:buFont typeface="+mj-lt"/>
              <a:buAutoNum type="arabicPeriod"/>
            </a:pPr>
            <a:r>
              <a:rPr lang="en-US" sz="2800" dirty="0" smtClean="0">
                <a:latin typeface="Arial Narrow" pitchFamily="34" charset="0"/>
              </a:rPr>
              <a:t>Created a different people (vv. 9-11)</a:t>
            </a:r>
          </a:p>
          <a:p>
            <a:pPr marL="1885950" lvl="3" indent="-514350">
              <a:buFont typeface="+mj-lt"/>
              <a:buAutoNum type="alphaLcPeriod"/>
            </a:pPr>
            <a:r>
              <a:rPr lang="en-US" sz="2800" dirty="0" smtClean="0">
                <a:latin typeface="Arial Narrow" pitchFamily="34" charset="0"/>
              </a:rPr>
              <a:t>Not like their rebellious fathers (</a:t>
            </a:r>
            <a:r>
              <a:rPr lang="en-US" sz="2800" dirty="0" err="1" smtClean="0">
                <a:latin typeface="Arial Narrow" pitchFamily="34" charset="0"/>
              </a:rPr>
              <a:t>v.</a:t>
            </a:r>
            <a:r>
              <a:rPr lang="en-US" sz="2800" dirty="0">
                <a:latin typeface="Arial Narrow" pitchFamily="34" charset="0"/>
              </a:rPr>
              <a:t> </a:t>
            </a:r>
            <a:r>
              <a:rPr lang="en-US" sz="2800" dirty="0" smtClean="0">
                <a:latin typeface="Arial Narrow" pitchFamily="34" charset="0"/>
              </a:rPr>
              <a:t>9)</a:t>
            </a:r>
          </a:p>
          <a:p>
            <a:pPr marL="1885950" lvl="3" indent="-514350">
              <a:buFont typeface="+mj-lt"/>
              <a:buAutoNum type="alphaLcPeriod"/>
            </a:pPr>
            <a:r>
              <a:rPr lang="en-US" sz="2800" dirty="0" smtClean="0">
                <a:latin typeface="Arial Narrow" pitchFamily="34" charset="0"/>
              </a:rPr>
              <a:t>The new shall be in their hearts and they will know God (vv. 10-11)</a:t>
            </a:r>
          </a:p>
          <a:p>
            <a:pPr marL="1428750" lvl="2" indent="-514350">
              <a:buFont typeface="+mj-lt"/>
              <a:buAutoNum type="arabicPeriod"/>
            </a:pPr>
            <a:r>
              <a:rPr lang="en-US" sz="2800" dirty="0" smtClean="0">
                <a:latin typeface="Arial Narrow" pitchFamily="34" charset="0"/>
              </a:rPr>
              <a:t>Offers complete forgiveness (v. 12)</a:t>
            </a:r>
          </a:p>
          <a:p>
            <a:pPr marL="1428750" lvl="2" indent="-514350">
              <a:buFont typeface="+mj-lt"/>
              <a:buAutoNum type="arabicPeriod"/>
            </a:pPr>
            <a:endParaRPr lang="en-US" sz="2800" dirty="0" smtClean="0">
              <a:latin typeface="Arial Narrow" pitchFamily="34" charset="0"/>
            </a:endParaRPr>
          </a:p>
          <a:p>
            <a:pPr marL="971550" lvl="1" indent="-514350">
              <a:buFont typeface="+mj-lt"/>
              <a:buAutoNum type="alphaUcPeriod" startAt="3"/>
            </a:pPr>
            <a:r>
              <a:rPr lang="en-US" sz="2800" dirty="0" smtClean="0">
                <a:latin typeface="Arial Narrow" pitchFamily="34" charset="0"/>
              </a:rPr>
              <a:t>This one being new - makes the other old and obsolete (v. 13)</a:t>
            </a:r>
            <a:endParaRPr lang="en-US" sz="2800" dirty="0">
              <a:latin typeface="Arial Narrow" pitchFamily="34" charset="0"/>
            </a:endParaRP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8</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14363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143000"/>
            <a:ext cx="7620000" cy="3539430"/>
          </a:xfrm>
          <a:prstGeom prst="rect">
            <a:avLst/>
          </a:prstGeom>
          <a:noFill/>
        </p:spPr>
        <p:txBody>
          <a:bodyPr wrap="square" rtlCol="0">
            <a:spAutoFit/>
          </a:bodyPr>
          <a:lstStyle/>
          <a:p>
            <a:pPr marL="571500" indent="-571500">
              <a:buFont typeface="+mj-lt"/>
              <a:buAutoNum type="romanUcPeriod" startAt="2"/>
            </a:pPr>
            <a:r>
              <a:rPr lang="en-US" sz="2800" u="sng" dirty="0" smtClean="0">
                <a:latin typeface="Arial Narrow" panose="020B0606020202030204" pitchFamily="34" charset="0"/>
              </a:rPr>
              <a:t>The Author</a:t>
            </a:r>
          </a:p>
          <a:p>
            <a:pPr marL="1028700" lvl="1" indent="-571500">
              <a:buFont typeface="+mj-lt"/>
              <a:buAutoNum type="alphaUcPeriod" startAt="4"/>
            </a:pPr>
            <a:r>
              <a:rPr lang="en-US" sz="2800" dirty="0" smtClean="0">
                <a:latin typeface="Arial Narrow" panose="020B0606020202030204" pitchFamily="34" charset="0"/>
              </a:rPr>
              <a:t>Arguments that it was not Paul</a:t>
            </a:r>
          </a:p>
          <a:p>
            <a:pPr marL="1485900" lvl="2" indent="-571500">
              <a:buFont typeface="+mj-lt"/>
              <a:buAutoNum type="arabicPeriod" startAt="2"/>
            </a:pPr>
            <a:r>
              <a:rPr lang="en-US" sz="2800" i="1" dirty="0" smtClean="0">
                <a:latin typeface="Arial Narrow" panose="020B0606020202030204" pitchFamily="34" charset="0"/>
              </a:rPr>
              <a:t>Heb. 2:3 – Author is dependent upon others – whereas Paul was independent (Gal. 1:11-24)</a:t>
            </a:r>
          </a:p>
          <a:p>
            <a:pPr marL="1943100" lvl="3" indent="-571500">
              <a:buFont typeface="Arial" panose="020B0604020202020204" pitchFamily="34" charset="0"/>
              <a:buChar char="•"/>
            </a:pPr>
            <a:r>
              <a:rPr lang="en-US" sz="2800" dirty="0" smtClean="0">
                <a:latin typeface="Arial Narrow" panose="020B0606020202030204" pitchFamily="34" charset="0"/>
              </a:rPr>
              <a:t>May simply be using “us” to identify with Jewish brethren</a:t>
            </a:r>
          </a:p>
          <a:p>
            <a:pPr marL="1943100" lvl="3" indent="-571500">
              <a:buFont typeface="Arial" panose="020B0604020202020204" pitchFamily="34" charset="0"/>
              <a:buChar char="•"/>
            </a:pPr>
            <a:r>
              <a:rPr lang="en-US" sz="2800" dirty="0" smtClean="0">
                <a:latin typeface="Arial Narrow" panose="020B0606020202030204" pitchFamily="34" charset="0"/>
              </a:rPr>
              <a:t>Does the same in 6:1 –yet not suggesting he was delinquent!</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25645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0"/>
            <a:ext cx="9157686" cy="646331"/>
          </a:xfrm>
          <a:prstGeom prst="rect">
            <a:avLst/>
          </a:prstGeom>
          <a:noFill/>
        </p:spPr>
        <p:txBody>
          <a:bodyPr wrap="square" rtlCol="0">
            <a:spAutoFit/>
          </a:bodyPr>
          <a:lstStyle/>
          <a:p>
            <a:pPr algn="ctr"/>
            <a:r>
              <a:rPr lang="en-US" sz="3600" dirty="0" smtClean="0">
                <a:solidFill>
                  <a:prstClr val="black"/>
                </a:solidFill>
                <a:latin typeface="Arial Narrow" panose="020B0606020202030204" pitchFamily="34" charset="0"/>
                <a:cs typeface="Times New Roman" panose="02020603050405020304" pitchFamily="18" charset="0"/>
              </a:rPr>
              <a:t>Use of Old</a:t>
            </a:r>
            <a:r>
              <a:rPr lang="en-US" sz="3600" dirty="0">
                <a:solidFill>
                  <a:prstClr val="black"/>
                </a:solidFill>
                <a:latin typeface="Arial Narrow" panose="020B0606020202030204" pitchFamily="34" charset="0"/>
                <a:cs typeface="Times New Roman" panose="02020603050405020304" pitchFamily="18" charset="0"/>
              </a:rPr>
              <a:t> </a:t>
            </a:r>
            <a:r>
              <a:rPr lang="en-US" sz="3600" dirty="0" smtClean="0">
                <a:solidFill>
                  <a:prstClr val="black"/>
                </a:solidFill>
                <a:latin typeface="Arial Narrow" panose="020B0606020202030204" pitchFamily="34" charset="0"/>
                <a:cs typeface="Times New Roman" panose="02020603050405020304" pitchFamily="18" charset="0"/>
              </a:rPr>
              <a:t>Testament</a:t>
            </a:r>
            <a:r>
              <a:rPr lang="en-US" sz="3600" dirty="0">
                <a:solidFill>
                  <a:prstClr val="black"/>
                </a:solidFill>
                <a:latin typeface="Arial Narrow" panose="020B0606020202030204" pitchFamily="34" charset="0"/>
                <a:cs typeface="Times New Roman" panose="02020603050405020304" pitchFamily="18" charset="0"/>
              </a:rPr>
              <a:t> </a:t>
            </a:r>
            <a:r>
              <a:rPr lang="en-US" sz="3600" dirty="0" smtClean="0">
                <a:solidFill>
                  <a:prstClr val="black"/>
                </a:solidFill>
                <a:latin typeface="Arial Narrow" panose="020B0606020202030204" pitchFamily="34" charset="0"/>
                <a:cs typeface="Times New Roman" panose="02020603050405020304" pitchFamily="18" charset="0"/>
              </a:rPr>
              <a:t>Quotes</a:t>
            </a:r>
          </a:p>
        </p:txBody>
      </p:sp>
      <p:graphicFrame>
        <p:nvGraphicFramePr>
          <p:cNvPr id="6" name="Table 5"/>
          <p:cNvGraphicFramePr>
            <a:graphicFrameLocks noGrp="1"/>
          </p:cNvGraphicFramePr>
          <p:nvPr>
            <p:extLst>
              <p:ext uri="{D42A27DB-BD31-4B8C-83A1-F6EECF244321}">
                <p14:modId xmlns:p14="http://schemas.microsoft.com/office/powerpoint/2010/main" val="536127187"/>
              </p:ext>
            </p:extLst>
          </p:nvPr>
        </p:nvGraphicFramePr>
        <p:xfrm>
          <a:off x="349743" y="1524000"/>
          <a:ext cx="8458200" cy="4876800"/>
        </p:xfrm>
        <a:graphic>
          <a:graphicData uri="http://schemas.openxmlformats.org/drawingml/2006/table">
            <a:tbl>
              <a:tblPr firstRow="1" bandRow="1">
                <a:tableStyleId>{073A0DAA-6AF3-43AB-8588-CEC1D06C72B9}</a:tableStyleId>
              </a:tblPr>
              <a:tblGrid>
                <a:gridCol w="1981200"/>
                <a:gridCol w="2057400"/>
                <a:gridCol w="1447800"/>
                <a:gridCol w="2971800"/>
              </a:tblGrid>
              <a:tr h="414867">
                <a:tc>
                  <a:txBody>
                    <a:bodyPr/>
                    <a:lstStyle/>
                    <a:p>
                      <a:pPr algn="ctr"/>
                      <a:r>
                        <a:rPr lang="en-US" sz="2800" b="0" dirty="0" smtClean="0">
                          <a:latin typeface="Arial" panose="020B0604020202020204" pitchFamily="34" charset="0"/>
                          <a:cs typeface="Arial" panose="020B0604020202020204" pitchFamily="34" charset="0"/>
                        </a:rPr>
                        <a:t>Chapter(s)</a:t>
                      </a:r>
                      <a:endParaRPr lang="en-US" sz="2800" b="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b="0" dirty="0" smtClean="0">
                          <a:latin typeface="Arial" panose="020B0604020202020204" pitchFamily="34" charset="0"/>
                          <a:cs typeface="Arial" panose="020B0604020202020204" pitchFamily="34" charset="0"/>
                        </a:rPr>
                        <a:t>Event Referenced</a:t>
                      </a:r>
                      <a:endParaRPr lang="en-US" sz="2800" b="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b="0" dirty="0" smtClean="0">
                          <a:latin typeface="Arial" panose="020B0604020202020204" pitchFamily="34" charset="0"/>
                          <a:cs typeface="Arial" panose="020B0604020202020204" pitchFamily="34" charset="0"/>
                        </a:rPr>
                        <a:t>Spoken</a:t>
                      </a:r>
                      <a:r>
                        <a:rPr lang="en-US" sz="2800" b="0" baseline="0" dirty="0" smtClean="0">
                          <a:latin typeface="Arial" panose="020B0604020202020204" pitchFamily="34" charset="0"/>
                          <a:cs typeface="Arial" panose="020B0604020202020204" pitchFamily="34" charset="0"/>
                        </a:rPr>
                        <a:t> </a:t>
                      </a:r>
                      <a:r>
                        <a:rPr lang="en-US" sz="2800" b="0" i="1" baseline="0" dirty="0" smtClean="0">
                          <a:solidFill>
                            <a:srgbClr val="FFFF00"/>
                          </a:solidFill>
                          <a:latin typeface="Arial" panose="020B0604020202020204" pitchFamily="34" charset="0"/>
                          <a:cs typeface="Arial" panose="020B0604020202020204" pitchFamily="34" charset="0"/>
                        </a:rPr>
                        <a:t>After</a:t>
                      </a:r>
                      <a:endParaRPr lang="en-US" sz="2800" b="0" i="1" dirty="0">
                        <a:solidFill>
                          <a:srgbClr val="FFFF00"/>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b="0" dirty="0" smtClean="0">
                          <a:latin typeface="Arial" panose="020B0604020202020204" pitchFamily="34" charset="0"/>
                          <a:cs typeface="Arial" panose="020B0604020202020204" pitchFamily="34" charset="0"/>
                        </a:rPr>
                        <a:t>Point</a:t>
                      </a:r>
                      <a:endParaRPr lang="en-US" sz="2800" b="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r>
              <a:tr h="414867">
                <a:tc>
                  <a:txBody>
                    <a:bodyPr/>
                    <a:lstStyle/>
                    <a:p>
                      <a:pPr algn="ctr"/>
                      <a:r>
                        <a:rPr lang="en-US" sz="2800" dirty="0" smtClean="0">
                          <a:latin typeface="Arial Narrow" panose="020B0606020202030204" pitchFamily="34" charset="0"/>
                          <a:cs typeface="Arial" panose="020B0604020202020204" pitchFamily="34" charset="0"/>
                        </a:rPr>
                        <a:t>3-4</a:t>
                      </a:r>
                      <a:endParaRPr lang="en-US" sz="2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latin typeface="Arial Narrow" panose="020B0606020202030204" pitchFamily="34" charset="0"/>
                          <a:cs typeface="Arial" panose="020B0604020202020204" pitchFamily="34" charset="0"/>
                        </a:rPr>
                        <a:t>Joshua Led into Canaan</a:t>
                      </a:r>
                      <a:r>
                        <a:rPr lang="en-US" sz="2800" baseline="0" dirty="0" smtClean="0">
                          <a:latin typeface="Arial Narrow" panose="020B0606020202030204" pitchFamily="34" charset="0"/>
                          <a:cs typeface="Arial" panose="020B0604020202020204" pitchFamily="34" charset="0"/>
                        </a:rPr>
                        <a:t> Rest</a:t>
                      </a:r>
                      <a:endParaRPr lang="en-US" sz="2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latin typeface="Arial Narrow" panose="020B0606020202030204" pitchFamily="34" charset="0"/>
                          <a:cs typeface="Arial" panose="020B0604020202020204" pitchFamily="34" charset="0"/>
                        </a:rPr>
                        <a:t>Psalm 95 </a:t>
                      </a:r>
                      <a:endParaRPr lang="en-US" sz="2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latin typeface="Arial Narrow" panose="020B0606020202030204" pitchFamily="34" charset="0"/>
                          <a:cs typeface="Arial" panose="020B0604020202020204" pitchFamily="34" charset="0"/>
                        </a:rPr>
                        <a:t>The promised rest not obtained</a:t>
                      </a:r>
                      <a:endParaRPr lang="en-US" sz="2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867">
                <a:tc>
                  <a:txBody>
                    <a:bodyPr/>
                    <a:lstStyle/>
                    <a:p>
                      <a:pPr algn="ctr"/>
                      <a:r>
                        <a:rPr lang="en-US" sz="2800" dirty="0" smtClean="0">
                          <a:latin typeface="Arial Narrow" panose="020B0606020202030204" pitchFamily="34" charset="0"/>
                          <a:cs typeface="Arial" panose="020B0604020202020204" pitchFamily="34" charset="0"/>
                        </a:rPr>
                        <a:t>5, 7</a:t>
                      </a:r>
                      <a:endParaRPr lang="en-US" sz="2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latin typeface="Arial Narrow" panose="020B0606020202030204" pitchFamily="34" charset="0"/>
                          <a:cs typeface="Arial" panose="020B0604020202020204" pitchFamily="34" charset="0"/>
                        </a:rPr>
                        <a:t>Institution of Lev.</a:t>
                      </a:r>
                      <a:r>
                        <a:rPr lang="en-US" sz="2800" baseline="0" dirty="0" smtClean="0">
                          <a:latin typeface="Arial Narrow" panose="020B0606020202030204" pitchFamily="34" charset="0"/>
                          <a:cs typeface="Arial" panose="020B0604020202020204" pitchFamily="34" charset="0"/>
                        </a:rPr>
                        <a:t> Priesthood</a:t>
                      </a:r>
                      <a:endParaRPr lang="en-US" sz="2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latin typeface="Arial Narrow" panose="020B0606020202030204" pitchFamily="34" charset="0"/>
                          <a:cs typeface="Arial" panose="020B0604020202020204" pitchFamily="34" charset="0"/>
                        </a:rPr>
                        <a:t>Psalm</a:t>
                      </a:r>
                      <a:r>
                        <a:rPr lang="en-US" sz="2800" baseline="0" dirty="0" smtClean="0">
                          <a:latin typeface="Arial Narrow" panose="020B0606020202030204" pitchFamily="34" charset="0"/>
                          <a:cs typeface="Arial" panose="020B0604020202020204" pitchFamily="34" charset="0"/>
                        </a:rPr>
                        <a:t> 110:4</a:t>
                      </a:r>
                      <a:endParaRPr lang="en-US" sz="2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latin typeface="Arial Narrow" panose="020B0606020202030204" pitchFamily="34" charset="0"/>
                          <a:cs typeface="Arial" panose="020B0604020202020204" pitchFamily="34" charset="0"/>
                        </a:rPr>
                        <a:t>A change</a:t>
                      </a:r>
                      <a:r>
                        <a:rPr lang="en-US" sz="2800" baseline="0" dirty="0" smtClean="0">
                          <a:latin typeface="Arial Narrow" panose="020B0606020202030204" pitchFamily="34" charset="0"/>
                          <a:cs typeface="Arial" panose="020B0604020202020204" pitchFamily="34" charset="0"/>
                        </a:rPr>
                        <a:t> in  priesthood</a:t>
                      </a:r>
                      <a:endParaRPr lang="en-US" sz="2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88720">
                <a:tc>
                  <a:txBody>
                    <a:bodyPr/>
                    <a:lstStyle/>
                    <a:p>
                      <a:pPr algn="ctr"/>
                      <a:r>
                        <a:rPr lang="en-US" sz="2800" dirty="0" smtClean="0">
                          <a:latin typeface="Arial Narrow" panose="020B0606020202030204" pitchFamily="34" charset="0"/>
                          <a:cs typeface="Arial" panose="020B0604020202020204" pitchFamily="34" charset="0"/>
                        </a:rPr>
                        <a:t>8</a:t>
                      </a:r>
                      <a:endParaRPr lang="en-US" sz="2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latin typeface="Arial Narrow" panose="020B0606020202030204" pitchFamily="34" charset="0"/>
                          <a:cs typeface="Arial" panose="020B0604020202020204" pitchFamily="34" charset="0"/>
                        </a:rPr>
                        <a:t>Established old Covenant</a:t>
                      </a:r>
                      <a:endParaRPr lang="en-US" sz="2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latin typeface="Arial Narrow" panose="020B0606020202030204" pitchFamily="34" charset="0"/>
                          <a:cs typeface="Arial" panose="020B0604020202020204" pitchFamily="34" charset="0"/>
                        </a:rPr>
                        <a:t>Jer. 31:31-34</a:t>
                      </a:r>
                      <a:endParaRPr lang="en-US" sz="2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latin typeface="Arial Narrow" panose="020B0606020202030204" pitchFamily="34" charset="0"/>
                          <a:cs typeface="Arial" panose="020B0604020202020204" pitchFamily="34" charset="0"/>
                        </a:rPr>
                        <a:t>Coming of a New Covenant</a:t>
                      </a:r>
                      <a:endParaRPr lang="en-US" sz="2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Rectangle 3"/>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8</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05253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371600"/>
            <a:ext cx="2286000" cy="2308324"/>
          </a:xfrm>
          <a:prstGeom prst="rect">
            <a:avLst/>
          </a:prstGeom>
          <a:noFill/>
        </p:spPr>
        <p:txBody>
          <a:bodyPr wrap="square" rtlCol="0">
            <a:spAutoFit/>
          </a:bodyPr>
          <a:lstStyle/>
          <a:p>
            <a:pPr algn="ctr"/>
            <a:r>
              <a:rPr lang="en-US" sz="3600" dirty="0" smtClean="0">
                <a:solidFill>
                  <a:prstClr val="black"/>
                </a:solidFill>
                <a:latin typeface="Arial Narrow" panose="020B0606020202030204" pitchFamily="34" charset="0"/>
                <a:cs typeface="Times New Roman" panose="02020603050405020304" pitchFamily="18" charset="0"/>
              </a:rPr>
              <a:t>Old</a:t>
            </a:r>
          </a:p>
          <a:p>
            <a:pPr algn="ctr"/>
            <a:r>
              <a:rPr lang="en-US" sz="3600" dirty="0" smtClean="0">
                <a:solidFill>
                  <a:prstClr val="black"/>
                </a:solidFill>
                <a:latin typeface="Arial Narrow" panose="020B0606020202030204" pitchFamily="34" charset="0"/>
                <a:cs typeface="Times New Roman" panose="02020603050405020304" pitchFamily="18" charset="0"/>
              </a:rPr>
              <a:t>Testament</a:t>
            </a:r>
          </a:p>
          <a:p>
            <a:pPr algn="ctr"/>
            <a:r>
              <a:rPr lang="en-US" sz="3600" dirty="0" smtClean="0">
                <a:solidFill>
                  <a:prstClr val="black"/>
                </a:solidFill>
                <a:latin typeface="Arial Narrow" panose="020B0606020202030204" pitchFamily="34" charset="0"/>
                <a:cs typeface="Times New Roman" panose="02020603050405020304" pitchFamily="18" charset="0"/>
              </a:rPr>
              <a:t>In This</a:t>
            </a:r>
          </a:p>
          <a:p>
            <a:pPr algn="ctr"/>
            <a:r>
              <a:rPr lang="en-US" sz="3600" dirty="0" smtClean="0">
                <a:solidFill>
                  <a:prstClr val="black"/>
                </a:solidFill>
                <a:latin typeface="Arial Narrow" panose="020B0606020202030204" pitchFamily="34" charset="0"/>
                <a:cs typeface="Times New Roman" panose="02020603050405020304" pitchFamily="18" charset="0"/>
              </a:rPr>
              <a:t>Chapter</a:t>
            </a:r>
          </a:p>
        </p:txBody>
      </p:sp>
      <p:graphicFrame>
        <p:nvGraphicFramePr>
          <p:cNvPr id="7" name="Table 6"/>
          <p:cNvGraphicFramePr>
            <a:graphicFrameLocks noGrp="1"/>
          </p:cNvGraphicFramePr>
          <p:nvPr>
            <p:extLst>
              <p:ext uri="{D42A27DB-BD31-4B8C-83A1-F6EECF244321}">
                <p14:modId xmlns:p14="http://schemas.microsoft.com/office/powerpoint/2010/main" val="2264149105"/>
              </p:ext>
            </p:extLst>
          </p:nvPr>
        </p:nvGraphicFramePr>
        <p:xfrm>
          <a:off x="2590800" y="1905000"/>
          <a:ext cx="6248400" cy="1493520"/>
        </p:xfrm>
        <a:graphic>
          <a:graphicData uri="http://schemas.openxmlformats.org/drawingml/2006/table">
            <a:tbl>
              <a:tblPr firstRow="1" bandRow="1">
                <a:tableStyleId>{5940675A-B579-460E-94D1-54222C63F5DA}</a:tableStyleId>
              </a:tblPr>
              <a:tblGrid>
                <a:gridCol w="3124200"/>
                <a:gridCol w="3124200"/>
              </a:tblGrid>
              <a:tr h="370840">
                <a:tc>
                  <a:txBody>
                    <a:bodyPr/>
                    <a:lstStyle/>
                    <a:p>
                      <a:pPr algn="ctr"/>
                      <a:r>
                        <a:rPr lang="en-US" sz="2400" dirty="0" smtClean="0">
                          <a:solidFill>
                            <a:schemeClr val="bg1"/>
                          </a:solidFill>
                          <a:latin typeface="Arial Narrow" panose="020B0606020202030204" pitchFamily="34" charset="0"/>
                        </a:rPr>
                        <a:t>Verse in</a:t>
                      </a:r>
                      <a:r>
                        <a:rPr lang="en-US" sz="2400" baseline="0" dirty="0" smtClean="0">
                          <a:solidFill>
                            <a:schemeClr val="bg1"/>
                          </a:solidFill>
                          <a:latin typeface="Arial Narrow" panose="020B0606020202030204" pitchFamily="34" charset="0"/>
                        </a:rPr>
                        <a:t> Chapter 8</a:t>
                      </a:r>
                      <a:endParaRPr lang="en-US" sz="2400" dirty="0">
                        <a:solidFill>
                          <a:schemeClr val="bg1"/>
                        </a:solidFill>
                        <a:latin typeface="Arial Narrow" panose="020B0606020202030204" pitchFamily="34" charset="0"/>
                      </a:endParaRPr>
                    </a:p>
                  </a:txBody>
                  <a:tcPr>
                    <a:solidFill>
                      <a:srgbClr val="000000"/>
                    </a:solidFill>
                  </a:tcPr>
                </a:tc>
                <a:tc>
                  <a:txBody>
                    <a:bodyPr/>
                    <a:lstStyle/>
                    <a:p>
                      <a:pPr algn="ctr"/>
                      <a:r>
                        <a:rPr lang="en-US" sz="2400" dirty="0" smtClean="0">
                          <a:solidFill>
                            <a:schemeClr val="bg1"/>
                          </a:solidFill>
                          <a:latin typeface="Arial Narrow" panose="020B0606020202030204" pitchFamily="34" charset="0"/>
                        </a:rPr>
                        <a:t>Old Testament Reference</a:t>
                      </a:r>
                      <a:endParaRPr lang="en-US" sz="2400" dirty="0">
                        <a:solidFill>
                          <a:schemeClr val="bg1"/>
                        </a:solidFill>
                        <a:latin typeface="Arial Narrow" panose="020B0606020202030204" pitchFamily="34" charset="0"/>
                      </a:endParaRPr>
                    </a:p>
                  </a:txBody>
                  <a:tcPr>
                    <a:solidFill>
                      <a:srgbClr val="000000"/>
                    </a:solidFill>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5</a:t>
                      </a:r>
                    </a:p>
                  </a:txBody>
                  <a:tcPr/>
                </a:tc>
                <a:tc>
                  <a:txBody>
                    <a:bodyPr/>
                    <a:lstStyle/>
                    <a:p>
                      <a:pPr algn="ctr"/>
                      <a:r>
                        <a:rPr lang="en-US" sz="2800" dirty="0" err="1" smtClean="0">
                          <a:solidFill>
                            <a:schemeClr val="tx1"/>
                          </a:solidFill>
                          <a:latin typeface="Arial Narrow" panose="020B0606020202030204" pitchFamily="34" charset="0"/>
                        </a:rPr>
                        <a:t>Exo</a:t>
                      </a:r>
                      <a:r>
                        <a:rPr lang="en-US" sz="2800" dirty="0" smtClean="0">
                          <a:solidFill>
                            <a:schemeClr val="tx1"/>
                          </a:solidFill>
                          <a:latin typeface="Arial Narrow" panose="020B0606020202030204" pitchFamily="34" charset="0"/>
                        </a:rPr>
                        <a:t>. 25:40</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smtClean="0">
                          <a:solidFill>
                            <a:schemeClr val="tx1"/>
                          </a:solidFill>
                          <a:latin typeface="Arial Narrow" panose="020B0606020202030204" pitchFamily="34" charset="0"/>
                        </a:rPr>
                        <a:t>vv. 8-12</a:t>
                      </a:r>
                    </a:p>
                  </a:txBody>
                  <a:tcPr/>
                </a:tc>
                <a:tc>
                  <a:txBody>
                    <a:bodyPr/>
                    <a:lstStyle/>
                    <a:p>
                      <a:pPr algn="ctr"/>
                      <a:r>
                        <a:rPr lang="en-US" sz="2800" dirty="0" smtClean="0">
                          <a:solidFill>
                            <a:schemeClr val="tx1"/>
                          </a:solidFill>
                          <a:latin typeface="Arial Narrow" panose="020B0606020202030204" pitchFamily="34" charset="0"/>
                        </a:rPr>
                        <a:t>Jer. 31:31-34</a:t>
                      </a:r>
                      <a:endParaRPr lang="en-US" sz="2800" dirty="0">
                        <a:solidFill>
                          <a:schemeClr val="tx1"/>
                        </a:solidFill>
                        <a:latin typeface="Arial Narrow" panose="020B0606020202030204" pitchFamily="34" charset="0"/>
                      </a:endParaRPr>
                    </a:p>
                  </a:txBody>
                  <a:tcPr/>
                </a:tc>
              </a:tr>
            </a:tbl>
          </a:graphicData>
        </a:graphic>
      </p:graphicFrame>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8</a:t>
            </a:r>
            <a:endParaRPr lang="en-US" sz="2800" dirty="0">
              <a:latin typeface="Arial Narrow" panose="020B0606020202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72185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ext Box 5"/>
          <p:cNvSpPr txBox="1">
            <a:spLocks noChangeArrowheads="1"/>
          </p:cNvSpPr>
          <p:nvPr/>
        </p:nvSpPr>
        <p:spPr bwMode="auto">
          <a:xfrm>
            <a:off x="6060281" y="1752600"/>
            <a:ext cx="1064074" cy="646331"/>
          </a:xfrm>
          <a:prstGeom prst="rect">
            <a:avLst/>
          </a:prstGeom>
          <a:noFill/>
          <a:ln w="9525">
            <a:noFill/>
            <a:miter lim="800000"/>
            <a:headEnd/>
            <a:tailEnd/>
          </a:ln>
          <a:effectLst/>
        </p:spPr>
        <p:txBody>
          <a:bodyPr wrap="none">
            <a:spAutoFit/>
          </a:bodyPr>
          <a:lstStyle/>
          <a:p>
            <a:r>
              <a:rPr lang="en-US" sz="3600" b="1" dirty="0"/>
              <a:t>New</a:t>
            </a:r>
          </a:p>
        </p:txBody>
      </p:sp>
      <p:sp>
        <p:nvSpPr>
          <p:cNvPr id="56326" name="Text Box 6"/>
          <p:cNvSpPr txBox="1">
            <a:spLocks noChangeArrowheads="1"/>
          </p:cNvSpPr>
          <p:nvPr/>
        </p:nvSpPr>
        <p:spPr bwMode="auto">
          <a:xfrm>
            <a:off x="2057400" y="1752600"/>
            <a:ext cx="859531" cy="646331"/>
          </a:xfrm>
          <a:prstGeom prst="rect">
            <a:avLst/>
          </a:prstGeom>
          <a:noFill/>
          <a:ln w="9525">
            <a:noFill/>
            <a:miter lim="800000"/>
            <a:headEnd/>
            <a:tailEnd/>
          </a:ln>
          <a:effectLst/>
        </p:spPr>
        <p:txBody>
          <a:bodyPr wrap="none">
            <a:spAutoFit/>
          </a:bodyPr>
          <a:lstStyle/>
          <a:p>
            <a:r>
              <a:rPr lang="en-US" sz="3600" b="1" dirty="0"/>
              <a:t>Old</a:t>
            </a:r>
          </a:p>
        </p:txBody>
      </p:sp>
      <p:sp>
        <p:nvSpPr>
          <p:cNvPr id="56336" name="Text Box 16"/>
          <p:cNvSpPr txBox="1">
            <a:spLocks noChangeArrowheads="1"/>
          </p:cNvSpPr>
          <p:nvPr/>
        </p:nvSpPr>
        <p:spPr bwMode="auto">
          <a:xfrm>
            <a:off x="-1" y="990600"/>
            <a:ext cx="9143999" cy="830997"/>
          </a:xfrm>
          <a:prstGeom prst="rect">
            <a:avLst/>
          </a:prstGeom>
          <a:noFill/>
          <a:ln w="9525">
            <a:noFill/>
            <a:miter lim="800000"/>
            <a:headEnd/>
            <a:tailEnd/>
          </a:ln>
          <a:effectLst/>
        </p:spPr>
        <p:txBody>
          <a:bodyPr wrap="square">
            <a:spAutoFit/>
          </a:bodyPr>
          <a:lstStyle/>
          <a:p>
            <a:pPr algn="ctr"/>
            <a:r>
              <a:rPr lang="en-US" sz="4800" b="1" dirty="0" smtClean="0">
                <a:solidFill>
                  <a:schemeClr val="tx1">
                    <a:lumMod val="65000"/>
                    <a:lumOff val="35000"/>
                  </a:schemeClr>
                </a:solidFill>
                <a:effectLst>
                  <a:outerShdw blurRad="38100" dist="38100" dir="2700000" algn="tl">
                    <a:srgbClr val="000000">
                      <a:alpha val="43137"/>
                    </a:srgbClr>
                  </a:outerShdw>
                </a:effectLst>
                <a:latin typeface="Arial" charset="0"/>
              </a:rPr>
              <a:t>Contrast In</a:t>
            </a:r>
            <a:r>
              <a:rPr lang="en-US" sz="4800" b="1" dirty="0">
                <a:solidFill>
                  <a:schemeClr val="tx1">
                    <a:lumMod val="65000"/>
                    <a:lumOff val="35000"/>
                  </a:schemeClr>
                </a:solidFill>
                <a:effectLst>
                  <a:outerShdw blurRad="38100" dist="38100" dir="2700000" algn="tl">
                    <a:srgbClr val="000000">
                      <a:alpha val="43137"/>
                    </a:srgbClr>
                  </a:outerShdw>
                </a:effectLst>
                <a:latin typeface="Arial" charset="0"/>
              </a:rPr>
              <a:t> </a:t>
            </a:r>
            <a:r>
              <a:rPr lang="en-US" sz="4800" b="1" dirty="0" smtClean="0">
                <a:solidFill>
                  <a:schemeClr val="tx1">
                    <a:lumMod val="65000"/>
                    <a:lumOff val="35000"/>
                  </a:schemeClr>
                </a:solidFill>
                <a:effectLst>
                  <a:outerShdw blurRad="38100" dist="38100" dir="2700000" algn="tl">
                    <a:srgbClr val="000000">
                      <a:alpha val="43137"/>
                    </a:srgbClr>
                  </a:outerShdw>
                </a:effectLst>
                <a:latin typeface="Arial" charset="0"/>
              </a:rPr>
              <a:t>Covenants</a:t>
            </a:r>
            <a:endParaRPr lang="en-US" sz="4800" b="1" dirty="0">
              <a:solidFill>
                <a:schemeClr val="tx1">
                  <a:lumMod val="65000"/>
                  <a:lumOff val="35000"/>
                </a:schemeClr>
              </a:solidFill>
              <a:effectLst>
                <a:outerShdw blurRad="38100" dist="38100" dir="2700000" algn="tl">
                  <a:srgbClr val="000000">
                    <a:alpha val="43137"/>
                  </a:srgbClr>
                </a:outerShdw>
              </a:effectLst>
              <a:latin typeface="Arial" charset="0"/>
            </a:endParaRPr>
          </a:p>
        </p:txBody>
      </p:sp>
      <p:sp>
        <p:nvSpPr>
          <p:cNvPr id="56337" name="Line 17"/>
          <p:cNvSpPr>
            <a:spLocks noChangeShapeType="1"/>
          </p:cNvSpPr>
          <p:nvPr/>
        </p:nvSpPr>
        <p:spPr bwMode="auto">
          <a:xfrm>
            <a:off x="4572000" y="2398930"/>
            <a:ext cx="0" cy="4459069"/>
          </a:xfrm>
          <a:prstGeom prst="line">
            <a:avLst/>
          </a:prstGeom>
          <a:noFill/>
          <a:ln w="9525">
            <a:solidFill>
              <a:schemeClr val="tx1"/>
            </a:solidFill>
            <a:round/>
            <a:headEnd/>
            <a:tailEnd/>
          </a:ln>
          <a:effectLst/>
        </p:spPr>
        <p:txBody>
          <a:bodyPr/>
          <a:lstStyle/>
          <a:p>
            <a:endParaRPr lang="en-US"/>
          </a:p>
        </p:txBody>
      </p:sp>
      <p:sp>
        <p:nvSpPr>
          <p:cNvPr id="56338" name="Line 18"/>
          <p:cNvSpPr>
            <a:spLocks noChangeShapeType="1"/>
          </p:cNvSpPr>
          <p:nvPr/>
        </p:nvSpPr>
        <p:spPr bwMode="auto">
          <a:xfrm>
            <a:off x="0" y="2398931"/>
            <a:ext cx="9144000" cy="0"/>
          </a:xfrm>
          <a:prstGeom prst="line">
            <a:avLst/>
          </a:prstGeom>
          <a:noFill/>
          <a:ln w="9525">
            <a:solidFill>
              <a:schemeClr val="tx1"/>
            </a:solidFill>
            <a:round/>
            <a:headEnd/>
            <a:tailEnd/>
          </a:ln>
          <a:effectLst/>
        </p:spPr>
        <p:txBody>
          <a:bodyPr/>
          <a:lstStyle/>
          <a:p>
            <a:endParaRPr lang="en-US"/>
          </a:p>
        </p:txBody>
      </p:sp>
      <p:sp>
        <p:nvSpPr>
          <p:cNvPr id="56339" name="Text Box 19"/>
          <p:cNvSpPr txBox="1">
            <a:spLocks noChangeArrowheads="1"/>
          </p:cNvSpPr>
          <p:nvPr/>
        </p:nvSpPr>
        <p:spPr bwMode="auto">
          <a:xfrm>
            <a:off x="1208653" y="2475131"/>
            <a:ext cx="2969083" cy="2677656"/>
          </a:xfrm>
          <a:prstGeom prst="rect">
            <a:avLst/>
          </a:prstGeom>
          <a:noFill/>
          <a:ln w="9525">
            <a:noFill/>
            <a:miter lim="800000"/>
            <a:headEnd/>
            <a:tailEnd/>
          </a:ln>
          <a:effectLst/>
        </p:spPr>
        <p:txBody>
          <a:bodyPr wrap="none">
            <a:spAutoFit/>
          </a:bodyPr>
          <a:lstStyle/>
          <a:p>
            <a:pPr marL="457200" indent="-457200">
              <a:lnSpc>
                <a:spcPct val="120000"/>
              </a:lnSpc>
              <a:buFont typeface="Wingdings" panose="05000000000000000000" pitchFamily="2" charset="2"/>
              <a:buChar char="§"/>
            </a:pPr>
            <a:r>
              <a:rPr lang="en-US" sz="2800" dirty="0">
                <a:latin typeface="Arial Narrow" panose="020B0606020202030204" pitchFamily="34" charset="0"/>
              </a:rPr>
              <a:t>Fault</a:t>
            </a:r>
          </a:p>
          <a:p>
            <a:pPr marL="457200" indent="-457200">
              <a:lnSpc>
                <a:spcPct val="120000"/>
              </a:lnSpc>
              <a:buFont typeface="Wingdings" panose="05000000000000000000" pitchFamily="2" charset="2"/>
              <a:buChar char="§"/>
            </a:pPr>
            <a:r>
              <a:rPr lang="en-US" sz="2800" dirty="0" smtClean="0">
                <a:latin typeface="Arial Narrow" panose="020B0606020202030204" pitchFamily="34" charset="0"/>
              </a:rPr>
              <a:t>Not </a:t>
            </a:r>
            <a:r>
              <a:rPr lang="en-US" sz="2800" dirty="0">
                <a:latin typeface="Arial Narrow" panose="020B0606020202030204" pitchFamily="34" charset="0"/>
              </a:rPr>
              <a:t>Know God</a:t>
            </a:r>
          </a:p>
          <a:p>
            <a:pPr marL="457200" indent="-457200">
              <a:lnSpc>
                <a:spcPct val="120000"/>
              </a:lnSpc>
              <a:buFont typeface="Wingdings" panose="05000000000000000000" pitchFamily="2" charset="2"/>
              <a:buChar char="§"/>
            </a:pPr>
            <a:r>
              <a:rPr lang="en-US" sz="2800" dirty="0">
                <a:latin typeface="Arial Narrow" panose="020B0606020202030204" pitchFamily="34" charset="0"/>
              </a:rPr>
              <a:t>Involuntary (Birth)</a:t>
            </a:r>
          </a:p>
          <a:p>
            <a:pPr marL="457200" indent="-457200">
              <a:lnSpc>
                <a:spcPct val="120000"/>
              </a:lnSpc>
              <a:buFont typeface="Wingdings" panose="05000000000000000000" pitchFamily="2" charset="2"/>
              <a:buChar char="§"/>
            </a:pPr>
            <a:r>
              <a:rPr lang="en-US" sz="2800" dirty="0">
                <a:latin typeface="Arial Narrow" panose="020B0606020202030204" pitchFamily="34" charset="0"/>
              </a:rPr>
              <a:t>No Forgiveness</a:t>
            </a:r>
          </a:p>
          <a:p>
            <a:pPr marL="457200" indent="-457200">
              <a:lnSpc>
                <a:spcPct val="120000"/>
              </a:lnSpc>
              <a:buFont typeface="Wingdings" panose="05000000000000000000" pitchFamily="2" charset="2"/>
              <a:buChar char="§"/>
            </a:pPr>
            <a:r>
              <a:rPr lang="en-US" sz="2800" dirty="0" smtClean="0">
                <a:latin typeface="Arial Narrow" panose="020B0606020202030204" pitchFamily="34" charset="0"/>
              </a:rPr>
              <a:t>Abolished</a:t>
            </a:r>
            <a:endParaRPr lang="en-US" sz="2800" dirty="0">
              <a:latin typeface="Arial Narrow" panose="020B0606020202030204" pitchFamily="34" charset="0"/>
            </a:endParaRPr>
          </a:p>
        </p:txBody>
      </p:sp>
      <p:sp>
        <p:nvSpPr>
          <p:cNvPr id="56340" name="Text Box 20"/>
          <p:cNvSpPr txBox="1">
            <a:spLocks noChangeArrowheads="1"/>
          </p:cNvSpPr>
          <p:nvPr/>
        </p:nvSpPr>
        <p:spPr bwMode="auto">
          <a:xfrm>
            <a:off x="5202944" y="2475131"/>
            <a:ext cx="2952924" cy="2677656"/>
          </a:xfrm>
          <a:prstGeom prst="rect">
            <a:avLst/>
          </a:prstGeom>
          <a:noFill/>
          <a:ln w="9525">
            <a:noFill/>
            <a:miter lim="800000"/>
            <a:headEnd/>
            <a:tailEnd/>
          </a:ln>
          <a:effectLst/>
        </p:spPr>
        <p:txBody>
          <a:bodyPr wrap="none">
            <a:spAutoFit/>
          </a:bodyPr>
          <a:lstStyle/>
          <a:p>
            <a:pPr marL="457200" indent="-457200">
              <a:lnSpc>
                <a:spcPct val="120000"/>
              </a:lnSpc>
              <a:buFont typeface="Wingdings" panose="05000000000000000000" pitchFamily="2" charset="2"/>
              <a:buChar char="§"/>
            </a:pPr>
            <a:r>
              <a:rPr lang="en-US" sz="2800" dirty="0">
                <a:latin typeface="Arial Narrow" panose="020B0606020202030204" pitchFamily="34" charset="0"/>
              </a:rPr>
              <a:t>Faultless</a:t>
            </a:r>
          </a:p>
          <a:p>
            <a:pPr marL="457200" indent="-457200">
              <a:lnSpc>
                <a:spcPct val="120000"/>
              </a:lnSpc>
              <a:buFont typeface="Wingdings" panose="05000000000000000000" pitchFamily="2" charset="2"/>
              <a:buChar char="§"/>
            </a:pPr>
            <a:r>
              <a:rPr lang="en-US" sz="2800" dirty="0" smtClean="0">
                <a:latin typeface="Arial Narrow" panose="020B0606020202030204" pitchFamily="34" charset="0"/>
              </a:rPr>
              <a:t>Know </a:t>
            </a:r>
            <a:r>
              <a:rPr lang="en-US" sz="2800" dirty="0">
                <a:latin typeface="Arial Narrow" panose="020B0606020202030204" pitchFamily="34" charset="0"/>
              </a:rPr>
              <a:t>God</a:t>
            </a:r>
          </a:p>
          <a:p>
            <a:pPr marL="457200" indent="-457200">
              <a:lnSpc>
                <a:spcPct val="120000"/>
              </a:lnSpc>
              <a:buFont typeface="Wingdings" panose="05000000000000000000" pitchFamily="2" charset="2"/>
              <a:buChar char="§"/>
            </a:pPr>
            <a:r>
              <a:rPr lang="en-US" sz="2800" dirty="0">
                <a:latin typeface="Arial Narrow" panose="020B0606020202030204" pitchFamily="34" charset="0"/>
              </a:rPr>
              <a:t>Voluntary (</a:t>
            </a:r>
            <a:r>
              <a:rPr lang="en-US" sz="2800" dirty="0" err="1">
                <a:latin typeface="Arial Narrow" panose="020B0606020202030204" pitchFamily="34" charset="0"/>
              </a:rPr>
              <a:t>Obed</a:t>
            </a:r>
            <a:r>
              <a:rPr lang="en-US" sz="2800" dirty="0">
                <a:latin typeface="Arial Narrow" panose="020B0606020202030204" pitchFamily="34" charset="0"/>
              </a:rPr>
              <a:t>.)</a:t>
            </a:r>
          </a:p>
          <a:p>
            <a:pPr marL="457200" indent="-457200">
              <a:lnSpc>
                <a:spcPct val="120000"/>
              </a:lnSpc>
              <a:buFont typeface="Wingdings" panose="05000000000000000000" pitchFamily="2" charset="2"/>
              <a:buChar char="§"/>
            </a:pPr>
            <a:r>
              <a:rPr lang="en-US" sz="2800" dirty="0" smtClean="0">
                <a:latin typeface="Arial Narrow" panose="020B0606020202030204" pitchFamily="34" charset="0"/>
              </a:rPr>
              <a:t>Forgiveness</a:t>
            </a:r>
            <a:endParaRPr lang="en-US" sz="2800" dirty="0">
              <a:latin typeface="Arial Narrow" panose="020B0606020202030204" pitchFamily="34" charset="0"/>
            </a:endParaRPr>
          </a:p>
          <a:p>
            <a:pPr marL="457200" indent="-457200">
              <a:lnSpc>
                <a:spcPct val="120000"/>
              </a:lnSpc>
              <a:buFont typeface="Wingdings" panose="05000000000000000000" pitchFamily="2" charset="2"/>
              <a:buChar char="§"/>
            </a:pPr>
            <a:r>
              <a:rPr lang="en-US" sz="2800" dirty="0" smtClean="0">
                <a:latin typeface="Arial Narrow" panose="020B0606020202030204" pitchFamily="34" charset="0"/>
              </a:rPr>
              <a:t>Endures</a:t>
            </a:r>
            <a:endParaRPr lang="en-US" sz="2800" dirty="0">
              <a:latin typeface="Arial Narrow" panose="020B0606020202030204" pitchFamily="34" charset="0"/>
            </a:endParaRPr>
          </a:p>
        </p:txBody>
      </p:sp>
      <p:sp>
        <p:nvSpPr>
          <p:cNvPr id="11" name="Rectangle 10"/>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12" name="Rectangle 11"/>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8</a:t>
            </a:r>
            <a:endParaRPr lang="en-US" sz="2800" dirty="0">
              <a:latin typeface="Arial Narrow" panose="020B060602020203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26695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339">
                                            <p:txEl>
                                              <p:pRg st="0" end="0"/>
                                            </p:txEl>
                                          </p:spTgt>
                                        </p:tgtEl>
                                        <p:attrNameLst>
                                          <p:attrName>style.visibility</p:attrName>
                                        </p:attrNameLst>
                                      </p:cBhvr>
                                      <p:to>
                                        <p:strVal val="visible"/>
                                      </p:to>
                                    </p:set>
                                    <p:animEffect transition="in" filter="fade">
                                      <p:cBhvr>
                                        <p:cTn id="7" dur="1000"/>
                                        <p:tgtEl>
                                          <p:spTgt spid="56339">
                                            <p:txEl>
                                              <p:pRg st="0" end="0"/>
                                            </p:txEl>
                                          </p:spTgt>
                                        </p:tgtEl>
                                      </p:cBhvr>
                                    </p:animEffect>
                                    <p:anim calcmode="lin" valueType="num">
                                      <p:cBhvr>
                                        <p:cTn id="8" dur="1000" fill="hold"/>
                                        <p:tgtEl>
                                          <p:spTgt spid="56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6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6340">
                                            <p:txEl>
                                              <p:pRg st="0" end="0"/>
                                            </p:txEl>
                                          </p:spTgt>
                                        </p:tgtEl>
                                        <p:attrNameLst>
                                          <p:attrName>style.visibility</p:attrName>
                                        </p:attrNameLst>
                                      </p:cBhvr>
                                      <p:to>
                                        <p:strVal val="visible"/>
                                      </p:to>
                                    </p:set>
                                    <p:animEffect transition="in" filter="fade">
                                      <p:cBhvr>
                                        <p:cTn id="14" dur="1000"/>
                                        <p:tgtEl>
                                          <p:spTgt spid="56340">
                                            <p:txEl>
                                              <p:pRg st="0" end="0"/>
                                            </p:txEl>
                                          </p:spTgt>
                                        </p:tgtEl>
                                      </p:cBhvr>
                                    </p:animEffect>
                                    <p:anim calcmode="lin" valueType="num">
                                      <p:cBhvr>
                                        <p:cTn id="15" dur="1000" fill="hold"/>
                                        <p:tgtEl>
                                          <p:spTgt spid="5634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63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6339">
                                            <p:txEl>
                                              <p:pRg st="1" end="1"/>
                                            </p:txEl>
                                          </p:spTgt>
                                        </p:tgtEl>
                                        <p:attrNameLst>
                                          <p:attrName>style.visibility</p:attrName>
                                        </p:attrNameLst>
                                      </p:cBhvr>
                                      <p:to>
                                        <p:strVal val="visible"/>
                                      </p:to>
                                    </p:set>
                                    <p:animEffect transition="in" filter="fade">
                                      <p:cBhvr>
                                        <p:cTn id="21" dur="1000"/>
                                        <p:tgtEl>
                                          <p:spTgt spid="56339">
                                            <p:txEl>
                                              <p:pRg st="1" end="1"/>
                                            </p:txEl>
                                          </p:spTgt>
                                        </p:tgtEl>
                                      </p:cBhvr>
                                    </p:animEffect>
                                    <p:anim calcmode="lin" valueType="num">
                                      <p:cBhvr>
                                        <p:cTn id="22" dur="1000" fill="hold"/>
                                        <p:tgtEl>
                                          <p:spTgt spid="5633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6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6340">
                                            <p:txEl>
                                              <p:pRg st="1" end="1"/>
                                            </p:txEl>
                                          </p:spTgt>
                                        </p:tgtEl>
                                        <p:attrNameLst>
                                          <p:attrName>style.visibility</p:attrName>
                                        </p:attrNameLst>
                                      </p:cBhvr>
                                      <p:to>
                                        <p:strVal val="visible"/>
                                      </p:to>
                                    </p:set>
                                    <p:animEffect transition="in" filter="fade">
                                      <p:cBhvr>
                                        <p:cTn id="28" dur="1000"/>
                                        <p:tgtEl>
                                          <p:spTgt spid="56340">
                                            <p:txEl>
                                              <p:pRg st="1" end="1"/>
                                            </p:txEl>
                                          </p:spTgt>
                                        </p:tgtEl>
                                      </p:cBhvr>
                                    </p:animEffect>
                                    <p:anim calcmode="lin" valueType="num">
                                      <p:cBhvr>
                                        <p:cTn id="29" dur="1000" fill="hold"/>
                                        <p:tgtEl>
                                          <p:spTgt spid="5634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63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6339">
                                            <p:txEl>
                                              <p:pRg st="2" end="2"/>
                                            </p:txEl>
                                          </p:spTgt>
                                        </p:tgtEl>
                                        <p:attrNameLst>
                                          <p:attrName>style.visibility</p:attrName>
                                        </p:attrNameLst>
                                      </p:cBhvr>
                                      <p:to>
                                        <p:strVal val="visible"/>
                                      </p:to>
                                    </p:set>
                                    <p:animEffect transition="in" filter="fade">
                                      <p:cBhvr>
                                        <p:cTn id="35" dur="1000"/>
                                        <p:tgtEl>
                                          <p:spTgt spid="56339">
                                            <p:txEl>
                                              <p:pRg st="2" end="2"/>
                                            </p:txEl>
                                          </p:spTgt>
                                        </p:tgtEl>
                                      </p:cBhvr>
                                    </p:animEffect>
                                    <p:anim calcmode="lin" valueType="num">
                                      <p:cBhvr>
                                        <p:cTn id="36" dur="1000" fill="hold"/>
                                        <p:tgtEl>
                                          <p:spTgt spid="5633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6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6340">
                                            <p:txEl>
                                              <p:pRg st="2" end="2"/>
                                            </p:txEl>
                                          </p:spTgt>
                                        </p:tgtEl>
                                        <p:attrNameLst>
                                          <p:attrName>style.visibility</p:attrName>
                                        </p:attrNameLst>
                                      </p:cBhvr>
                                      <p:to>
                                        <p:strVal val="visible"/>
                                      </p:to>
                                    </p:set>
                                    <p:animEffect transition="in" filter="fade">
                                      <p:cBhvr>
                                        <p:cTn id="42" dur="1000"/>
                                        <p:tgtEl>
                                          <p:spTgt spid="56340">
                                            <p:txEl>
                                              <p:pRg st="2" end="2"/>
                                            </p:txEl>
                                          </p:spTgt>
                                        </p:tgtEl>
                                      </p:cBhvr>
                                    </p:animEffect>
                                    <p:anim calcmode="lin" valueType="num">
                                      <p:cBhvr>
                                        <p:cTn id="43" dur="1000" fill="hold"/>
                                        <p:tgtEl>
                                          <p:spTgt spid="56340">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634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6339">
                                            <p:txEl>
                                              <p:pRg st="3" end="3"/>
                                            </p:txEl>
                                          </p:spTgt>
                                        </p:tgtEl>
                                        <p:attrNameLst>
                                          <p:attrName>style.visibility</p:attrName>
                                        </p:attrNameLst>
                                      </p:cBhvr>
                                      <p:to>
                                        <p:strVal val="visible"/>
                                      </p:to>
                                    </p:set>
                                    <p:animEffect transition="in" filter="fade">
                                      <p:cBhvr>
                                        <p:cTn id="49" dur="1000"/>
                                        <p:tgtEl>
                                          <p:spTgt spid="56339">
                                            <p:txEl>
                                              <p:pRg st="3" end="3"/>
                                            </p:txEl>
                                          </p:spTgt>
                                        </p:tgtEl>
                                      </p:cBhvr>
                                    </p:animEffect>
                                    <p:anim calcmode="lin" valueType="num">
                                      <p:cBhvr>
                                        <p:cTn id="50" dur="1000" fill="hold"/>
                                        <p:tgtEl>
                                          <p:spTgt spid="56339">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56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6340">
                                            <p:txEl>
                                              <p:pRg st="3" end="3"/>
                                            </p:txEl>
                                          </p:spTgt>
                                        </p:tgtEl>
                                        <p:attrNameLst>
                                          <p:attrName>style.visibility</p:attrName>
                                        </p:attrNameLst>
                                      </p:cBhvr>
                                      <p:to>
                                        <p:strVal val="visible"/>
                                      </p:to>
                                    </p:set>
                                    <p:animEffect transition="in" filter="fade">
                                      <p:cBhvr>
                                        <p:cTn id="56" dur="1000"/>
                                        <p:tgtEl>
                                          <p:spTgt spid="56340">
                                            <p:txEl>
                                              <p:pRg st="3" end="3"/>
                                            </p:txEl>
                                          </p:spTgt>
                                        </p:tgtEl>
                                      </p:cBhvr>
                                    </p:animEffect>
                                    <p:anim calcmode="lin" valueType="num">
                                      <p:cBhvr>
                                        <p:cTn id="57" dur="1000" fill="hold"/>
                                        <p:tgtEl>
                                          <p:spTgt spid="56340">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5634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6339">
                                            <p:txEl>
                                              <p:pRg st="4" end="4"/>
                                            </p:txEl>
                                          </p:spTgt>
                                        </p:tgtEl>
                                        <p:attrNameLst>
                                          <p:attrName>style.visibility</p:attrName>
                                        </p:attrNameLst>
                                      </p:cBhvr>
                                      <p:to>
                                        <p:strVal val="visible"/>
                                      </p:to>
                                    </p:set>
                                    <p:animEffect transition="in" filter="fade">
                                      <p:cBhvr>
                                        <p:cTn id="63" dur="1000"/>
                                        <p:tgtEl>
                                          <p:spTgt spid="56339">
                                            <p:txEl>
                                              <p:pRg st="4" end="4"/>
                                            </p:txEl>
                                          </p:spTgt>
                                        </p:tgtEl>
                                      </p:cBhvr>
                                    </p:animEffect>
                                    <p:anim calcmode="lin" valueType="num">
                                      <p:cBhvr>
                                        <p:cTn id="64" dur="1000" fill="hold"/>
                                        <p:tgtEl>
                                          <p:spTgt spid="56339">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563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6340">
                                            <p:txEl>
                                              <p:pRg st="4" end="4"/>
                                            </p:txEl>
                                          </p:spTgt>
                                        </p:tgtEl>
                                        <p:attrNameLst>
                                          <p:attrName>style.visibility</p:attrName>
                                        </p:attrNameLst>
                                      </p:cBhvr>
                                      <p:to>
                                        <p:strVal val="visible"/>
                                      </p:to>
                                    </p:set>
                                    <p:animEffect transition="in" filter="fade">
                                      <p:cBhvr>
                                        <p:cTn id="70" dur="1000"/>
                                        <p:tgtEl>
                                          <p:spTgt spid="56340">
                                            <p:txEl>
                                              <p:pRg st="4" end="4"/>
                                            </p:txEl>
                                          </p:spTgt>
                                        </p:tgtEl>
                                      </p:cBhvr>
                                    </p:animEffect>
                                    <p:anim calcmode="lin" valueType="num">
                                      <p:cBhvr>
                                        <p:cTn id="71" dur="1000" fill="hold"/>
                                        <p:tgtEl>
                                          <p:spTgt spid="56340">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5634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8" name="Text Box 20"/>
          <p:cNvSpPr txBox="1">
            <a:spLocks noChangeArrowheads="1"/>
          </p:cNvSpPr>
          <p:nvPr/>
        </p:nvSpPr>
        <p:spPr bwMode="auto">
          <a:xfrm>
            <a:off x="0" y="1176337"/>
            <a:ext cx="9144000" cy="946285"/>
          </a:xfrm>
          <a:prstGeom prst="rect">
            <a:avLst/>
          </a:prstGeom>
          <a:noFill/>
          <a:ln w="9525">
            <a:noFill/>
            <a:miter lim="800000"/>
            <a:headEnd/>
            <a:tailEnd/>
          </a:ln>
          <a:effectLst/>
        </p:spPr>
        <p:txBody>
          <a:bodyPr wrap="square">
            <a:spAutoFit/>
          </a:bodyPr>
          <a:lstStyle/>
          <a:p>
            <a:pPr algn="ctr" eaLnBrk="0" fontAlgn="base" hangingPunct="0">
              <a:lnSpc>
                <a:spcPct val="60000"/>
              </a:lnSpc>
              <a:spcBef>
                <a:spcPct val="50000"/>
              </a:spcBef>
              <a:spcAft>
                <a:spcPct val="0"/>
              </a:spcAft>
              <a:defRPr/>
            </a:pPr>
            <a:r>
              <a:rPr lang="en-US" sz="3200" b="1" dirty="0">
                <a:latin typeface="Arial Narrow" panose="020B0606020202030204" pitchFamily="34" charset="0"/>
              </a:rPr>
              <a:t>God Has A Pattern</a:t>
            </a:r>
          </a:p>
          <a:p>
            <a:pPr algn="ctr" eaLnBrk="0" fontAlgn="base" hangingPunct="0">
              <a:lnSpc>
                <a:spcPct val="60000"/>
              </a:lnSpc>
              <a:spcBef>
                <a:spcPct val="50000"/>
              </a:spcBef>
              <a:spcAft>
                <a:spcPct val="0"/>
              </a:spcAft>
              <a:defRPr/>
            </a:pPr>
            <a:r>
              <a:rPr lang="en-US" sz="3200" b="1" dirty="0">
                <a:latin typeface="Arial Narrow" panose="020B0606020202030204" pitchFamily="34" charset="0"/>
              </a:rPr>
              <a:t>Hebrews 8:5</a:t>
            </a:r>
          </a:p>
        </p:txBody>
      </p:sp>
      <p:grpSp>
        <p:nvGrpSpPr>
          <p:cNvPr id="2" name="Group 25"/>
          <p:cNvGrpSpPr>
            <a:grpSpLocks/>
          </p:cNvGrpSpPr>
          <p:nvPr/>
        </p:nvGrpSpPr>
        <p:grpSpPr bwMode="auto">
          <a:xfrm>
            <a:off x="228600" y="2784477"/>
            <a:ext cx="2743200" cy="2930526"/>
            <a:chOff x="144" y="1728"/>
            <a:chExt cx="1728" cy="1846"/>
          </a:xfrm>
        </p:grpSpPr>
        <p:pic>
          <p:nvPicPr>
            <p:cNvPr id="20493" name="Picture 18" descr="j0182825"/>
            <p:cNvPicPr>
              <a:picLocks noChangeAspect="1" noChangeArrowheads="1"/>
            </p:cNvPicPr>
            <p:nvPr/>
          </p:nvPicPr>
          <p:blipFill>
            <a:blip r:embed="rId2" cstate="print"/>
            <a:srcRect l="10001"/>
            <a:stretch>
              <a:fillRect/>
            </a:stretch>
          </p:blipFill>
          <p:spPr bwMode="auto">
            <a:xfrm>
              <a:off x="144" y="1728"/>
              <a:ext cx="1728" cy="1546"/>
            </a:xfrm>
            <a:prstGeom prst="rect">
              <a:avLst/>
            </a:prstGeom>
            <a:noFill/>
            <a:ln w="38100">
              <a:solidFill>
                <a:srgbClr val="000000"/>
              </a:solidFill>
              <a:miter lim="800000"/>
              <a:headEnd/>
              <a:tailEnd/>
            </a:ln>
          </p:spPr>
        </p:pic>
        <p:sp>
          <p:nvSpPr>
            <p:cNvPr id="20494" name="Text Box 22"/>
            <p:cNvSpPr txBox="1">
              <a:spLocks noChangeArrowheads="1"/>
            </p:cNvSpPr>
            <p:nvPr/>
          </p:nvSpPr>
          <p:spPr bwMode="auto">
            <a:xfrm>
              <a:off x="144" y="3283"/>
              <a:ext cx="1728" cy="291"/>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n-US" sz="2400" b="1" dirty="0" smtClean="0">
                  <a:solidFill>
                    <a:srgbClr val="000000"/>
                  </a:solidFill>
                  <a:latin typeface="Arial" charset="0"/>
                </a:rPr>
                <a:t>Pattern</a:t>
              </a:r>
              <a:endParaRPr lang="en-US" b="1" dirty="0" smtClean="0">
                <a:solidFill>
                  <a:srgbClr val="000000"/>
                </a:solidFill>
                <a:latin typeface="Arial" charset="0"/>
              </a:endParaRPr>
            </a:p>
          </p:txBody>
        </p:sp>
      </p:grpSp>
      <p:grpSp>
        <p:nvGrpSpPr>
          <p:cNvPr id="3" name="Group 26"/>
          <p:cNvGrpSpPr>
            <a:grpSpLocks/>
          </p:cNvGrpSpPr>
          <p:nvPr/>
        </p:nvGrpSpPr>
        <p:grpSpPr bwMode="auto">
          <a:xfrm>
            <a:off x="3276600" y="2784477"/>
            <a:ext cx="3021013" cy="2947989"/>
            <a:chOff x="2064" y="1728"/>
            <a:chExt cx="1903" cy="1857"/>
          </a:xfrm>
        </p:grpSpPr>
        <p:pic>
          <p:nvPicPr>
            <p:cNvPr id="20491" name="Picture 19" descr="MPj04100410000[1]"/>
            <p:cNvPicPr>
              <a:picLocks noChangeAspect="1" noChangeArrowheads="1"/>
            </p:cNvPicPr>
            <p:nvPr/>
          </p:nvPicPr>
          <p:blipFill>
            <a:blip r:embed="rId3" cstate="print"/>
            <a:srcRect b="45070"/>
            <a:stretch>
              <a:fillRect/>
            </a:stretch>
          </p:blipFill>
          <p:spPr bwMode="auto">
            <a:xfrm>
              <a:off x="2064" y="1728"/>
              <a:ext cx="1903" cy="1558"/>
            </a:xfrm>
            <a:prstGeom prst="rect">
              <a:avLst/>
            </a:prstGeom>
            <a:noFill/>
            <a:ln w="38100">
              <a:solidFill>
                <a:srgbClr val="000000"/>
              </a:solidFill>
              <a:miter lim="800000"/>
              <a:headEnd/>
              <a:tailEnd/>
            </a:ln>
          </p:spPr>
        </p:pic>
        <p:sp>
          <p:nvSpPr>
            <p:cNvPr id="20492" name="Text Box 23"/>
            <p:cNvSpPr txBox="1">
              <a:spLocks noChangeArrowheads="1"/>
            </p:cNvSpPr>
            <p:nvPr/>
          </p:nvSpPr>
          <p:spPr bwMode="auto">
            <a:xfrm>
              <a:off x="2064" y="3294"/>
              <a:ext cx="1903" cy="291"/>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n-US" sz="2400" b="1" dirty="0" smtClean="0">
                  <a:solidFill>
                    <a:srgbClr val="000000"/>
                  </a:solidFill>
                  <a:latin typeface="Arial" charset="0"/>
                </a:rPr>
                <a:t>Model</a:t>
              </a:r>
              <a:endParaRPr lang="en-US" b="1" dirty="0" smtClean="0">
                <a:solidFill>
                  <a:srgbClr val="000000"/>
                </a:solidFill>
                <a:latin typeface="Arial" charset="0"/>
              </a:endParaRPr>
            </a:p>
          </p:txBody>
        </p:sp>
      </p:grpSp>
      <p:grpSp>
        <p:nvGrpSpPr>
          <p:cNvPr id="4" name="Group 27"/>
          <p:cNvGrpSpPr>
            <a:grpSpLocks/>
          </p:cNvGrpSpPr>
          <p:nvPr/>
        </p:nvGrpSpPr>
        <p:grpSpPr bwMode="auto">
          <a:xfrm>
            <a:off x="6553200" y="2784477"/>
            <a:ext cx="2501900" cy="2935288"/>
            <a:chOff x="4128" y="1728"/>
            <a:chExt cx="1576" cy="1849"/>
          </a:xfrm>
        </p:grpSpPr>
        <p:pic>
          <p:nvPicPr>
            <p:cNvPr id="20489" name="Picture 6" descr="j0216049"/>
            <p:cNvPicPr>
              <a:picLocks noChangeAspect="1" noChangeArrowheads="1"/>
            </p:cNvPicPr>
            <p:nvPr/>
          </p:nvPicPr>
          <p:blipFill>
            <a:blip r:embed="rId4" cstate="print"/>
            <a:srcRect/>
            <a:stretch>
              <a:fillRect/>
            </a:stretch>
          </p:blipFill>
          <p:spPr bwMode="auto">
            <a:xfrm>
              <a:off x="4128" y="1728"/>
              <a:ext cx="1576" cy="1536"/>
            </a:xfrm>
            <a:prstGeom prst="rect">
              <a:avLst/>
            </a:prstGeom>
            <a:noFill/>
            <a:ln w="38100">
              <a:solidFill>
                <a:srgbClr val="000000"/>
              </a:solidFill>
              <a:miter lim="800000"/>
              <a:headEnd/>
              <a:tailEnd/>
            </a:ln>
          </p:spPr>
        </p:pic>
        <p:sp>
          <p:nvSpPr>
            <p:cNvPr id="32792" name="Text Box 24"/>
            <p:cNvSpPr txBox="1">
              <a:spLocks noChangeArrowheads="1"/>
            </p:cNvSpPr>
            <p:nvPr/>
          </p:nvSpPr>
          <p:spPr bwMode="auto">
            <a:xfrm>
              <a:off x="4128" y="3286"/>
              <a:ext cx="1576" cy="291"/>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defRPr/>
              </a:pPr>
              <a:r>
                <a:rPr lang="en-US" sz="2400" b="1" dirty="0">
                  <a:latin typeface="Arial" charset="0"/>
                </a:rPr>
                <a:t>Real</a:t>
              </a:r>
              <a:endParaRPr lang="en-US" b="1" dirty="0">
                <a:latin typeface="Arial" charset="0"/>
              </a:endParaRPr>
            </a:p>
          </p:txBody>
        </p:sp>
      </p:grpSp>
      <p:sp>
        <p:nvSpPr>
          <p:cNvPr id="32797" name="AutoShape 29"/>
          <p:cNvSpPr>
            <a:spLocks noChangeArrowheads="1"/>
          </p:cNvSpPr>
          <p:nvPr/>
        </p:nvSpPr>
        <p:spPr bwMode="auto">
          <a:xfrm>
            <a:off x="1828800" y="4495800"/>
            <a:ext cx="5334000" cy="762000"/>
          </a:xfrm>
          <a:prstGeom prst="leftArrow">
            <a:avLst>
              <a:gd name="adj1" fmla="val 50000"/>
              <a:gd name="adj2" fmla="val 106602"/>
            </a:avLst>
          </a:prstGeom>
          <a:solidFill>
            <a:schemeClr val="tx1">
              <a:lumMod val="75000"/>
              <a:lumOff val="25000"/>
            </a:schemeClr>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r>
              <a:rPr lang="en-US" sz="2400" b="1" dirty="0">
                <a:solidFill>
                  <a:srgbClr val="FFFFFF"/>
                </a:solidFill>
                <a:effectLst>
                  <a:outerShdw blurRad="38100" dist="38100" dir="2700000" algn="tl">
                    <a:srgbClr val="000000"/>
                  </a:outerShdw>
                </a:effectLst>
                <a:latin typeface="Arial" charset="0"/>
              </a:rPr>
              <a:t>Then This</a:t>
            </a:r>
          </a:p>
        </p:txBody>
      </p:sp>
      <p:sp>
        <p:nvSpPr>
          <p:cNvPr id="32798" name="AutoShape 30"/>
          <p:cNvSpPr>
            <a:spLocks noChangeArrowheads="1"/>
          </p:cNvSpPr>
          <p:nvPr/>
        </p:nvSpPr>
        <p:spPr bwMode="auto">
          <a:xfrm>
            <a:off x="1828800" y="2667000"/>
            <a:ext cx="2590800" cy="762000"/>
          </a:xfrm>
          <a:prstGeom prst="leftArrow">
            <a:avLst>
              <a:gd name="adj1" fmla="val 50000"/>
              <a:gd name="adj2" fmla="val 85000"/>
            </a:avLst>
          </a:prstGeom>
          <a:solidFill>
            <a:schemeClr val="tx1">
              <a:lumMod val="75000"/>
              <a:lumOff val="25000"/>
            </a:schemeClr>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r>
              <a:rPr lang="en-US" sz="2400" b="1" dirty="0">
                <a:solidFill>
                  <a:srgbClr val="FFFFFF"/>
                </a:solidFill>
                <a:effectLst>
                  <a:outerShdw blurRad="38100" dist="38100" dir="2700000" algn="tl">
                    <a:srgbClr val="000000"/>
                  </a:outerShdw>
                </a:effectLst>
                <a:latin typeface="Arial" charset="0"/>
              </a:rPr>
              <a:t>If This</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50" y="0"/>
            <a:ext cx="932815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67471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32798"/>
                                        </p:tgtEl>
                                        <p:attrNameLst>
                                          <p:attrName>style.visibility</p:attrName>
                                        </p:attrNameLst>
                                      </p:cBhvr>
                                      <p:to>
                                        <p:strVal val="visible"/>
                                      </p:to>
                                    </p:set>
                                    <p:animEffect transition="in" filter="wipe(right)">
                                      <p:cBhvr>
                                        <p:cTn id="28" dur="1000"/>
                                        <p:tgtEl>
                                          <p:spTgt spid="3279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32797"/>
                                        </p:tgtEl>
                                        <p:attrNameLst>
                                          <p:attrName>style.visibility</p:attrName>
                                        </p:attrNameLst>
                                      </p:cBhvr>
                                      <p:to>
                                        <p:strVal val="visible"/>
                                      </p:to>
                                    </p:set>
                                    <p:animEffect transition="in" filter="wipe(right)">
                                      <p:cBhvr>
                                        <p:cTn id="33" dur="1000"/>
                                        <p:tgtEl>
                                          <p:spTgt spid="3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7" grpId="0" animBg="1"/>
      <p:bldP spid="32798"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9 </a:t>
            </a:r>
            <a:endParaRPr lang="en-US" sz="3200" dirty="0">
              <a:latin typeface="Arial Narrow" panose="020B0606020202030204" pitchFamily="34" charset="0"/>
            </a:endParaRPr>
          </a:p>
        </p:txBody>
      </p:sp>
      <p:sp>
        <p:nvSpPr>
          <p:cNvPr id="8" name="TextBox 7"/>
          <p:cNvSpPr txBox="1"/>
          <p:nvPr/>
        </p:nvSpPr>
        <p:spPr>
          <a:xfrm>
            <a:off x="1371600" y="2057400"/>
            <a:ext cx="7772400" cy="156966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400050" indent="-400050">
              <a:buFont typeface="+mj-lt"/>
              <a:buAutoNum type="romanUcPeriod"/>
            </a:pPr>
            <a:endParaRPr lang="en-US" sz="3200" dirty="0" smtClean="0">
              <a:solidFill>
                <a:schemeClr val="bg1"/>
              </a:solidFill>
              <a:latin typeface="Arial Narrow" panose="020B0606020202030204" pitchFamily="34" charset="0"/>
            </a:endParaRPr>
          </a:p>
          <a:p>
            <a:pPr marL="400050" indent="-400050">
              <a:buFont typeface="+mj-lt"/>
              <a:buAutoNum type="romanUcPeriod"/>
            </a:pPr>
            <a:r>
              <a:rPr lang="en-US" sz="3200" u="sng" dirty="0" smtClean="0">
                <a:solidFill>
                  <a:schemeClr val="bg1"/>
                </a:solidFill>
                <a:latin typeface="Arial Narrow" panose="020B0606020202030204" pitchFamily="34" charset="0"/>
              </a:rPr>
              <a:t>Don’t Give Up</a:t>
            </a:r>
            <a:r>
              <a:rPr lang="en-US" sz="3200" dirty="0" smtClean="0">
                <a:solidFill>
                  <a:schemeClr val="bg1"/>
                </a:solidFill>
                <a:latin typeface="Arial Narrow" panose="020B0606020202030204" pitchFamily="34" charset="0"/>
              </a:rPr>
              <a:t> (10:19-13:28)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57120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9</a:t>
            </a:r>
            <a:endParaRPr lang="en-US" sz="3200" dirty="0">
              <a:latin typeface="Arial Narrow" panose="020B0606020202030204" pitchFamily="34" charset="0"/>
            </a:endParaRPr>
          </a:p>
        </p:txBody>
      </p:sp>
      <p:sp>
        <p:nvSpPr>
          <p:cNvPr id="8" name="TextBox 7"/>
          <p:cNvSpPr txBox="1"/>
          <p:nvPr/>
        </p:nvSpPr>
        <p:spPr>
          <a:xfrm>
            <a:off x="1371600" y="2057400"/>
            <a:ext cx="7772400" cy="236988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a:pPr>
            <a:r>
              <a:rPr lang="en-US" sz="3200" i="1" dirty="0">
                <a:solidFill>
                  <a:schemeClr val="bg1"/>
                </a:solidFill>
                <a:latin typeface="Arial Narrow" panose="020B0606020202030204" pitchFamily="34" charset="0"/>
              </a:rPr>
              <a:t>Superiority of Christ’s Person </a:t>
            </a:r>
            <a:r>
              <a:rPr lang="en-US" sz="3200" dirty="0">
                <a:solidFill>
                  <a:schemeClr val="bg1"/>
                </a:solidFill>
                <a:latin typeface="Arial Narrow" panose="020B0606020202030204" pitchFamily="34" charset="0"/>
              </a:rPr>
              <a:t>(1:1 – 4:13)</a:t>
            </a:r>
          </a:p>
          <a:p>
            <a:pPr marL="1428750" lvl="2" indent="-514350">
              <a:buFont typeface="+mj-lt"/>
              <a:buAutoNum type="arabicPeriod"/>
            </a:pPr>
            <a:r>
              <a:rPr lang="en-US" sz="2800" dirty="0">
                <a:solidFill>
                  <a:schemeClr val="bg1"/>
                </a:solidFill>
                <a:latin typeface="Arial Narrow" panose="020B0606020202030204" pitchFamily="34" charset="0"/>
              </a:rPr>
              <a:t>Superiority over prophets (1:1-3)</a:t>
            </a:r>
          </a:p>
          <a:p>
            <a:pPr marL="1428750" lvl="2" indent="-514350">
              <a:buFont typeface="+mj-lt"/>
              <a:buAutoNum type="arabicPeriod"/>
            </a:pPr>
            <a:r>
              <a:rPr lang="en-US" sz="2800" dirty="0">
                <a:solidFill>
                  <a:schemeClr val="bg1"/>
                </a:solidFill>
                <a:latin typeface="Arial Narrow" panose="020B0606020202030204" pitchFamily="34" charset="0"/>
              </a:rPr>
              <a:t>Superiority over angels (1:4 – 2:18)</a:t>
            </a:r>
          </a:p>
          <a:p>
            <a:pPr marL="1428750" lvl="2" indent="-514350">
              <a:buFont typeface="+mj-lt"/>
              <a:buAutoNum type="arabicPeriod"/>
            </a:pPr>
            <a:r>
              <a:rPr lang="en-US" sz="2800" dirty="0">
                <a:solidFill>
                  <a:schemeClr val="bg1"/>
                </a:solidFill>
                <a:latin typeface="Arial Narrow" panose="020B0606020202030204" pitchFamily="34" charset="0"/>
              </a:rPr>
              <a:t>Superiority over Moses (3:1 – 4:13)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51364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9</a:t>
            </a:r>
            <a:endParaRPr lang="en-US" sz="3200" dirty="0">
              <a:latin typeface="Arial Narrow" panose="020B0606020202030204" pitchFamily="34" charset="0"/>
            </a:endParaRPr>
          </a:p>
        </p:txBody>
      </p:sp>
      <p:sp>
        <p:nvSpPr>
          <p:cNvPr id="8" name="TextBox 7"/>
          <p:cNvSpPr txBox="1"/>
          <p:nvPr/>
        </p:nvSpPr>
        <p:spPr>
          <a:xfrm>
            <a:off x="1371600" y="2057400"/>
            <a:ext cx="7772400" cy="2800767"/>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startAt="2"/>
            </a:pPr>
            <a:r>
              <a:rPr lang="en-US" sz="3200" i="1" dirty="0">
                <a:solidFill>
                  <a:schemeClr val="bg1"/>
                </a:solidFill>
                <a:latin typeface="Arial Narrow" panose="020B0606020202030204" pitchFamily="34" charset="0"/>
              </a:rPr>
              <a:t>Superiority of Christ’s Work </a:t>
            </a:r>
            <a:r>
              <a:rPr lang="en-US" sz="3200" dirty="0">
                <a:solidFill>
                  <a:schemeClr val="bg1"/>
                </a:solidFill>
                <a:latin typeface="Arial Narrow" panose="020B0606020202030204" pitchFamily="34" charset="0"/>
              </a:rPr>
              <a:t>( 4:14 – 10:18)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priesthood (4:14 – 7:28)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covenant (8)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sanctuary (9:1-14)</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sacrifice (9:15 – 10:18)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2345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9</a:t>
            </a:r>
            <a:endParaRPr lang="en-US" sz="3200" dirty="0">
              <a:latin typeface="Arial Narrow" panose="020B0606020202030204" pitchFamily="34" charset="0"/>
            </a:endParaRPr>
          </a:p>
        </p:txBody>
      </p:sp>
      <p:sp>
        <p:nvSpPr>
          <p:cNvPr id="8" name="TextBox 7"/>
          <p:cNvSpPr txBox="1"/>
          <p:nvPr/>
        </p:nvSpPr>
        <p:spPr>
          <a:xfrm>
            <a:off x="1371600" y="2057400"/>
            <a:ext cx="7772400" cy="2677656"/>
          </a:xfrm>
          <a:prstGeom prst="rect">
            <a:avLst/>
          </a:prstGeom>
          <a:noFill/>
        </p:spPr>
        <p:txBody>
          <a:bodyPr wrap="square" rtlCol="0">
            <a:spAutoFit/>
          </a:bodyPr>
          <a:lstStyle/>
          <a:p>
            <a:pPr marL="857250" indent="-857250">
              <a:buFont typeface="+mj-lt"/>
              <a:buAutoNum type="romanUcPeriod" startAt="2"/>
            </a:pPr>
            <a:r>
              <a:rPr lang="en-US" sz="3200" u="sng" dirty="0">
                <a:solidFill>
                  <a:schemeClr val="bg1"/>
                </a:solidFill>
                <a:latin typeface="Arial Narrow" panose="020B0606020202030204" pitchFamily="34" charset="0"/>
              </a:rPr>
              <a:t>Don’t Give Up</a:t>
            </a:r>
            <a:r>
              <a:rPr lang="en-US" sz="3200" dirty="0">
                <a:solidFill>
                  <a:schemeClr val="bg1"/>
                </a:solidFill>
                <a:latin typeface="Arial Narrow" panose="020B0606020202030204" pitchFamily="34" charset="0"/>
              </a:rPr>
              <a:t> (10:19-13:28)</a:t>
            </a: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971550" lvl="1" indent="-514350">
              <a:buFont typeface="+mj-lt"/>
              <a:buAutoNum type="alphaUcPeriod"/>
            </a:pPr>
            <a:r>
              <a:rPr lang="en-US" sz="2800" i="1" dirty="0">
                <a:solidFill>
                  <a:schemeClr val="bg1"/>
                </a:solidFill>
                <a:latin typeface="Arial Narrow" panose="020B0606020202030204" pitchFamily="34" charset="0"/>
              </a:rPr>
              <a:t>Keeping the faith (10:19-39)</a:t>
            </a:r>
          </a:p>
          <a:p>
            <a:pPr marL="971550" lvl="1" indent="-514350">
              <a:buFont typeface="+mj-lt"/>
              <a:buAutoNum type="alphaUcPeriod"/>
            </a:pPr>
            <a:r>
              <a:rPr lang="en-US" sz="2800" i="1" dirty="0">
                <a:solidFill>
                  <a:schemeClr val="bg1"/>
                </a:solidFill>
                <a:latin typeface="Arial Narrow" panose="020B0606020202030204" pitchFamily="34" charset="0"/>
              </a:rPr>
              <a:t>Examples of faith (11)</a:t>
            </a:r>
          </a:p>
          <a:p>
            <a:pPr marL="971550" lvl="1" indent="-514350">
              <a:buFont typeface="+mj-lt"/>
              <a:buAutoNum type="alphaUcPeriod"/>
            </a:pPr>
            <a:r>
              <a:rPr lang="en-US" sz="2800" i="1" dirty="0">
                <a:solidFill>
                  <a:schemeClr val="bg1"/>
                </a:solidFill>
                <a:latin typeface="Arial Narrow" panose="020B0606020202030204" pitchFamily="34" charset="0"/>
              </a:rPr>
              <a:t>Endurance of faith (12)</a:t>
            </a:r>
          </a:p>
          <a:p>
            <a:pPr marL="971550" lvl="1" indent="-514350">
              <a:buFont typeface="+mj-lt"/>
              <a:buAutoNum type="alphaUcPeriod"/>
            </a:pPr>
            <a:r>
              <a:rPr lang="en-US" sz="2800" i="1" dirty="0">
                <a:solidFill>
                  <a:schemeClr val="bg1"/>
                </a:solidFill>
                <a:latin typeface="Arial Narrow" panose="020B0606020202030204" pitchFamily="34" charset="0"/>
              </a:rPr>
              <a:t>Performance of faith (13)</a:t>
            </a:r>
            <a:endParaRPr lang="en-US" sz="2800" dirty="0">
              <a:solidFill>
                <a:schemeClr val="bg1"/>
              </a:solidFill>
              <a:latin typeface="Arial Narrow" panose="020B0606020202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0313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7696200" cy="4893647"/>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342900" indent="-342900">
              <a:buFont typeface="+mj-lt"/>
              <a:buAutoNum type="arabicPeriod"/>
            </a:pPr>
            <a:r>
              <a:rPr lang="en-US" sz="2800" dirty="0">
                <a:solidFill>
                  <a:schemeClr val="bg1"/>
                </a:solidFill>
                <a:latin typeface="Arial Narrow" pitchFamily="34" charset="0"/>
              </a:rPr>
              <a:t>Christ is Superior to Prophets and Angels</a:t>
            </a:r>
          </a:p>
          <a:p>
            <a:pPr marL="342900" indent="-342900">
              <a:buFont typeface="+mj-lt"/>
              <a:buAutoNum type="arabicPeriod"/>
            </a:pPr>
            <a:r>
              <a:rPr lang="en-US" sz="2800" dirty="0">
                <a:solidFill>
                  <a:schemeClr val="bg1"/>
                </a:solidFill>
                <a:latin typeface="Arial Narrow" pitchFamily="34" charset="0"/>
              </a:rPr>
              <a:t>Giving Heed &amp; Humanity of Christ</a:t>
            </a:r>
          </a:p>
          <a:p>
            <a:pPr marL="342900" indent="-342900">
              <a:buFont typeface="+mj-lt"/>
              <a:buAutoNum type="arabicPeriod"/>
            </a:pPr>
            <a:r>
              <a:rPr lang="en-US" sz="2800" dirty="0">
                <a:solidFill>
                  <a:schemeClr val="bg1"/>
                </a:solidFill>
                <a:latin typeface="Arial Narrow" pitchFamily="34" charset="0"/>
              </a:rPr>
              <a:t>Christ is Superior to Moses &amp; Don’t Harden Heart</a:t>
            </a:r>
          </a:p>
          <a:p>
            <a:pPr marL="342900" indent="-342900">
              <a:buFont typeface="+mj-lt"/>
              <a:buAutoNum type="arabicPeriod"/>
            </a:pPr>
            <a:r>
              <a:rPr lang="en-US" sz="2800" dirty="0">
                <a:solidFill>
                  <a:schemeClr val="bg1"/>
                </a:solidFill>
                <a:latin typeface="Arial Narrow" pitchFamily="34" charset="0"/>
              </a:rPr>
              <a:t>Warning Not to Fail and Hold Fast</a:t>
            </a:r>
          </a:p>
          <a:p>
            <a:pPr marL="342900" indent="-342900">
              <a:buFont typeface="+mj-lt"/>
              <a:buAutoNum type="arabicPeriod"/>
            </a:pPr>
            <a:r>
              <a:rPr lang="en-US" sz="2800" dirty="0">
                <a:solidFill>
                  <a:schemeClr val="bg1"/>
                </a:solidFill>
                <a:latin typeface="Arial Narrow" pitchFamily="34" charset="0"/>
              </a:rPr>
              <a:t>Christ is a Better High Priest</a:t>
            </a:r>
          </a:p>
          <a:p>
            <a:pPr marL="342900" indent="-342900">
              <a:buFont typeface="+mj-lt"/>
              <a:buAutoNum type="arabicPeriod"/>
            </a:pPr>
            <a:r>
              <a:rPr lang="en-US" sz="2800" dirty="0">
                <a:solidFill>
                  <a:schemeClr val="bg1"/>
                </a:solidFill>
                <a:latin typeface="Arial Narrow" pitchFamily="34" charset="0"/>
              </a:rPr>
              <a:t>Encouragement to Go On to </a:t>
            </a:r>
            <a:r>
              <a:rPr lang="en-US" sz="2800" dirty="0" smtClean="0">
                <a:solidFill>
                  <a:schemeClr val="bg1"/>
                </a:solidFill>
                <a:latin typeface="Arial Narrow" pitchFamily="34" charset="0"/>
              </a:rPr>
              <a:t>Maturity</a:t>
            </a:r>
          </a:p>
          <a:p>
            <a:pPr marL="342900" indent="-342900">
              <a:buFont typeface="+mj-lt"/>
              <a:buAutoNum type="arabicPeriod"/>
            </a:pPr>
            <a:r>
              <a:rPr lang="en-US" sz="2800" dirty="0">
                <a:solidFill>
                  <a:schemeClr val="bg1"/>
                </a:solidFill>
                <a:latin typeface="Arial Narrow" pitchFamily="34" charset="0"/>
              </a:rPr>
              <a:t>The Priesthood of Christ is Superior to the </a:t>
            </a:r>
            <a:r>
              <a:rPr lang="en-US" sz="2800" dirty="0" smtClean="0">
                <a:solidFill>
                  <a:schemeClr val="bg1"/>
                </a:solidFill>
                <a:latin typeface="Arial Narrow" pitchFamily="34" charset="0"/>
              </a:rPr>
              <a:t>Levitical</a:t>
            </a:r>
          </a:p>
          <a:p>
            <a:pPr marL="342900" indent="-342900">
              <a:buFont typeface="+mj-lt"/>
              <a:buAutoNum type="arabicPeriod"/>
            </a:pPr>
            <a:r>
              <a:rPr lang="en-US" sz="2800" dirty="0">
                <a:solidFill>
                  <a:schemeClr val="bg1"/>
                </a:solidFill>
                <a:latin typeface="Arial Narrow" pitchFamily="34" charset="0"/>
              </a:rPr>
              <a:t>A Better Ministry &amp; Priesthood</a:t>
            </a:r>
          </a:p>
          <a:p>
            <a:pPr marL="342900" indent="-342900">
              <a:buFont typeface="+mj-lt"/>
              <a:buAutoNum type="arabicPeriod"/>
            </a:pPr>
            <a:endParaRPr lang="en-US" sz="2800" dirty="0">
              <a:solidFill>
                <a:schemeClr val="bg1"/>
              </a:solidFill>
              <a:latin typeface="Arial Narrow" pitchFamily="34" charset="0"/>
            </a:endParaRPr>
          </a:p>
          <a:p>
            <a:pPr marL="342900" indent="-342900">
              <a:buFont typeface="+mj-lt"/>
              <a:buAutoNum type="arabicPeriod"/>
            </a:pPr>
            <a:endParaRPr lang="en-US" sz="2800" dirty="0">
              <a:solidFill>
                <a:schemeClr val="bg1"/>
              </a:solidFill>
              <a:latin typeface="Arial Narrow" pitchFamily="34" charset="0"/>
            </a:endParaRP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9</a:t>
            </a:r>
            <a:endParaRPr lang="en-US" sz="3200" dirty="0">
              <a:latin typeface="Arial Narrow" panose="020B0606020202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36623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38200" y="1219200"/>
            <a:ext cx="7848600" cy="3970318"/>
          </a:xfrm>
          <a:prstGeom prst="rect">
            <a:avLst/>
          </a:prstGeom>
          <a:noFill/>
          <a:ln w="9525">
            <a:noFill/>
            <a:miter lim="800000"/>
            <a:headEnd/>
            <a:tailEnd/>
          </a:ln>
          <a:effectLst/>
        </p:spPr>
        <p:txBody>
          <a:bodyPr wrap="square">
            <a:spAutoFit/>
          </a:bodyPr>
          <a:lstStyle/>
          <a:p>
            <a:pPr marL="514350" indent="-514350">
              <a:buFont typeface="+mj-lt"/>
              <a:buAutoNum type="romanUcPeriod"/>
            </a:pPr>
            <a:r>
              <a:rPr lang="en-US" sz="2800" u="sng" dirty="0" smtClean="0">
                <a:latin typeface="Arial Narrow" pitchFamily="34" charset="0"/>
              </a:rPr>
              <a:t>The Tabernacle of the First Covenant Pointed to the Better</a:t>
            </a:r>
            <a:r>
              <a:rPr lang="en-US" sz="2800" dirty="0" smtClean="0">
                <a:latin typeface="Arial Narrow" pitchFamily="34" charset="0"/>
              </a:rPr>
              <a:t> (vv. 1-10)</a:t>
            </a:r>
          </a:p>
          <a:p>
            <a:pPr marL="514350" indent="-514350">
              <a:buFont typeface="+mj-lt"/>
              <a:buAutoNum type="romanUcPeriod"/>
            </a:pPr>
            <a:endParaRPr lang="en-US" sz="2800" dirty="0" smtClean="0">
              <a:latin typeface="Arial Narrow" pitchFamily="34" charset="0"/>
            </a:endParaRPr>
          </a:p>
          <a:p>
            <a:pPr marL="514350" indent="-514350">
              <a:buFont typeface="+mj-lt"/>
              <a:buAutoNum type="romanUcPeriod"/>
            </a:pPr>
            <a:r>
              <a:rPr lang="en-US" sz="2800" u="sng" dirty="0" smtClean="0">
                <a:latin typeface="Arial Narrow" pitchFamily="34" charset="0"/>
              </a:rPr>
              <a:t>Eternal Redemption by a Greater High Priest and Tabernacle</a:t>
            </a:r>
            <a:r>
              <a:rPr lang="en-US" sz="2800" dirty="0" smtClean="0">
                <a:latin typeface="Arial Narrow" pitchFamily="34" charset="0"/>
              </a:rPr>
              <a:t> (vv. 11-14)</a:t>
            </a:r>
          </a:p>
          <a:p>
            <a:pPr marL="514350" indent="-514350">
              <a:buFont typeface="+mj-lt"/>
              <a:buAutoNum type="romanUcPeriod"/>
            </a:pPr>
            <a:endParaRPr lang="en-US" sz="2800" dirty="0" smtClean="0">
              <a:latin typeface="Arial Narrow" pitchFamily="34" charset="0"/>
            </a:endParaRPr>
          </a:p>
          <a:p>
            <a:pPr marL="514350" indent="-514350">
              <a:buFont typeface="+mj-lt"/>
              <a:buAutoNum type="romanUcPeriod"/>
            </a:pPr>
            <a:r>
              <a:rPr lang="en-US" sz="2800" u="sng" dirty="0" smtClean="0">
                <a:latin typeface="Arial Narrow" pitchFamily="34" charset="0"/>
              </a:rPr>
              <a:t>Christ is the Mediator of the New Covenant</a:t>
            </a:r>
            <a:r>
              <a:rPr lang="en-US" sz="2800" dirty="0" smtClean="0">
                <a:latin typeface="Arial Narrow" pitchFamily="34" charset="0"/>
              </a:rPr>
              <a:t> (vv. 15-22)</a:t>
            </a:r>
          </a:p>
          <a:p>
            <a:pPr marL="514350" indent="-514350">
              <a:buFont typeface="+mj-lt"/>
              <a:buAutoNum type="romanUcPeriod"/>
            </a:pPr>
            <a:endParaRPr lang="en-US" sz="2800" dirty="0" smtClean="0">
              <a:latin typeface="Arial Narrow" pitchFamily="34" charset="0"/>
            </a:endParaRPr>
          </a:p>
          <a:p>
            <a:pPr marL="514350" indent="-514350">
              <a:buFont typeface="+mj-lt"/>
              <a:buAutoNum type="romanUcPeriod"/>
            </a:pPr>
            <a:r>
              <a:rPr lang="en-US" sz="2800" u="sng" dirty="0" smtClean="0">
                <a:latin typeface="Arial Narrow" pitchFamily="34" charset="0"/>
              </a:rPr>
              <a:t>The Better and Perfect High Priest</a:t>
            </a:r>
            <a:r>
              <a:rPr lang="en-US" sz="2800" dirty="0" smtClean="0">
                <a:latin typeface="Arial Narrow" pitchFamily="34" charset="0"/>
              </a:rPr>
              <a:t> (vv. 23-28)</a:t>
            </a: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9</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49174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912" y="1149658"/>
            <a:ext cx="7972887" cy="3539430"/>
          </a:xfrm>
          <a:prstGeom prst="rect">
            <a:avLst/>
          </a:prstGeom>
          <a:noFill/>
        </p:spPr>
        <p:txBody>
          <a:bodyPr wrap="square" rtlCol="0">
            <a:spAutoFit/>
          </a:bodyPr>
          <a:lstStyle/>
          <a:p>
            <a:pPr marL="571500" indent="-571500">
              <a:buFont typeface="+mj-lt"/>
              <a:buAutoNum type="romanUcPeriod" startAt="2"/>
            </a:pPr>
            <a:r>
              <a:rPr lang="en-US" sz="2800" b="1" u="sng" dirty="0" smtClean="0">
                <a:latin typeface="Arial Narrow" panose="020B0606020202030204" pitchFamily="34" charset="0"/>
              </a:rPr>
              <a:t>The Author</a:t>
            </a:r>
          </a:p>
          <a:p>
            <a:pPr marL="1028700" lvl="1" indent="-571500">
              <a:buFont typeface="+mj-lt"/>
              <a:buAutoNum type="alphaUcPeriod" startAt="4"/>
            </a:pPr>
            <a:r>
              <a:rPr lang="en-US" sz="2800" dirty="0" smtClean="0">
                <a:latin typeface="Arial Narrow" panose="020B0606020202030204" pitchFamily="34" charset="0"/>
              </a:rPr>
              <a:t>Arguments that it was not Paul</a:t>
            </a:r>
          </a:p>
          <a:p>
            <a:pPr marL="1485900" lvl="2" indent="-571500">
              <a:buFont typeface="+mj-lt"/>
              <a:buAutoNum type="arabicPeriod" startAt="3"/>
            </a:pPr>
            <a:r>
              <a:rPr lang="en-US" sz="2800" i="1" dirty="0" smtClean="0">
                <a:latin typeface="Arial Narrow" panose="020B0606020202030204" pitchFamily="34" charset="0"/>
              </a:rPr>
              <a:t>Paul was an apostle to Gentiles – this was to Hebrews</a:t>
            </a:r>
          </a:p>
          <a:p>
            <a:pPr marL="1943100" lvl="3" indent="-571500">
              <a:buFont typeface="Arial" panose="020B0604020202020204" pitchFamily="34" charset="0"/>
              <a:buChar char="•"/>
            </a:pPr>
            <a:r>
              <a:rPr lang="en-US" sz="2800" dirty="0" smtClean="0">
                <a:latin typeface="Arial Narrow" panose="020B0606020202030204" pitchFamily="34" charset="0"/>
              </a:rPr>
              <a:t>Work was not confined to Gentiles                   (cf. Acts 9:15)</a:t>
            </a:r>
          </a:p>
          <a:p>
            <a:pPr marL="1943100" lvl="3" indent="-571500">
              <a:buFont typeface="Arial" panose="020B0604020202020204" pitchFamily="34" charset="0"/>
              <a:buChar char="•"/>
            </a:pPr>
            <a:r>
              <a:rPr lang="en-US" sz="2800" dirty="0" smtClean="0">
                <a:latin typeface="Arial Narrow" panose="020B0606020202030204" pitchFamily="34" charset="0"/>
              </a:rPr>
              <a:t>Paul preached to Jews and Gentles                  (Acts 13)</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6" name="Rectangle 5"/>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457200" y="4876800"/>
            <a:ext cx="83058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Narrow" panose="020B0606020202030204" pitchFamily="34" charset="0"/>
                <a:cs typeface="Times New Roman" panose="02020603050405020304" pitchFamily="18" charset="0"/>
              </a:rPr>
              <a:t>Arthur Pink cited 2 Pet. 3:15 and concluded:</a:t>
            </a:r>
          </a:p>
          <a:p>
            <a:pPr algn="ctr"/>
            <a:r>
              <a:rPr lang="en-US" sz="2800" dirty="0">
                <a:solidFill>
                  <a:schemeClr val="bg1"/>
                </a:solidFill>
                <a:latin typeface="Arial Narrow" panose="020B0606020202030204" pitchFamily="34" charset="0"/>
                <a:cs typeface="Times New Roman" panose="02020603050405020304" pitchFamily="18" charset="0"/>
              </a:rPr>
              <a:t>“</a:t>
            </a:r>
            <a:r>
              <a:rPr lang="en-US" sz="2800" i="1" dirty="0">
                <a:solidFill>
                  <a:schemeClr val="bg1"/>
                </a:solidFill>
                <a:latin typeface="Arial Narrow" panose="020B0606020202030204" pitchFamily="34" charset="0"/>
                <a:cs typeface="Times New Roman" panose="02020603050405020304" pitchFamily="18" charset="0"/>
              </a:rPr>
              <a:t>If the Epistle to the Hebrews be not that writing, where is it?” </a:t>
            </a:r>
          </a:p>
        </p:txBody>
      </p:sp>
    </p:spTree>
    <p:extLst>
      <p:ext uri="{BB962C8B-B14F-4D97-AF65-F5344CB8AC3E}">
        <p14:creationId xmlns:p14="http://schemas.microsoft.com/office/powerpoint/2010/main" val="35073815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38200" y="1219200"/>
            <a:ext cx="7848600" cy="2831544"/>
          </a:xfrm>
          <a:prstGeom prst="rect">
            <a:avLst/>
          </a:prstGeom>
          <a:noFill/>
          <a:ln w="9525">
            <a:noFill/>
            <a:miter lim="800000"/>
            <a:headEnd/>
            <a:tailEnd/>
          </a:ln>
          <a:effectLst/>
        </p:spPr>
        <p:txBody>
          <a:bodyPr wrap="square">
            <a:spAutoFit/>
          </a:bodyPr>
          <a:lstStyle/>
          <a:p>
            <a:pPr marL="514350" indent="-514350">
              <a:buFont typeface="+mj-lt"/>
              <a:buAutoNum type="romanUcPeriod"/>
            </a:pPr>
            <a:r>
              <a:rPr lang="en-US" sz="2800" b="1" u="sng" dirty="0" smtClean="0">
                <a:latin typeface="Arial Narrow" pitchFamily="34" charset="0"/>
              </a:rPr>
              <a:t>The Tabernacle of the First Covenant Pointed to the Better</a:t>
            </a:r>
            <a:r>
              <a:rPr lang="en-US" sz="2800" b="1" dirty="0" smtClean="0">
                <a:latin typeface="Arial Narrow" pitchFamily="34" charset="0"/>
              </a:rPr>
              <a:t> (vv. 1-10)</a:t>
            </a:r>
          </a:p>
          <a:p>
            <a:pPr marL="514350" indent="-514350">
              <a:buFont typeface="+mj-lt"/>
              <a:buAutoNum type="romanUcPeriod"/>
            </a:pPr>
            <a:endParaRPr lang="en-US" sz="1000" b="1" dirty="0">
              <a:latin typeface="Arial Narrow" pitchFamily="34" charset="0"/>
            </a:endParaRPr>
          </a:p>
          <a:p>
            <a:pPr marL="971550" lvl="1" indent="-514350">
              <a:buFont typeface="+mj-lt"/>
              <a:buAutoNum type="alphaUcPeriod"/>
            </a:pPr>
            <a:r>
              <a:rPr lang="en-US" sz="2800" i="1" dirty="0" smtClean="0">
                <a:latin typeface="Arial Narrow" pitchFamily="34" charset="0"/>
              </a:rPr>
              <a:t>The tabernacle of the first covenant </a:t>
            </a:r>
            <a:r>
              <a:rPr lang="en-US" sz="2800" dirty="0" smtClean="0">
                <a:latin typeface="Arial Narrow" pitchFamily="34" charset="0"/>
              </a:rPr>
              <a:t>(vv. 1-5)</a:t>
            </a:r>
          </a:p>
          <a:p>
            <a:pPr marL="1428750" lvl="2" indent="-514350">
              <a:buFont typeface="+mj-lt"/>
              <a:buAutoNum type="arabicPeriod"/>
            </a:pPr>
            <a:r>
              <a:rPr lang="en-US" sz="2800" dirty="0" smtClean="0">
                <a:latin typeface="Arial Narrow" pitchFamily="34" charset="0"/>
              </a:rPr>
              <a:t>First covenant had ordinances (</a:t>
            </a:r>
            <a:r>
              <a:rPr lang="en-US" sz="2800" dirty="0" err="1" smtClean="0">
                <a:latin typeface="Arial Narrow" pitchFamily="34" charset="0"/>
              </a:rPr>
              <a:t>v.</a:t>
            </a:r>
            <a:r>
              <a:rPr lang="en-US" sz="2800" dirty="0" smtClean="0">
                <a:latin typeface="Arial Narrow" pitchFamily="34" charset="0"/>
              </a:rPr>
              <a:t> 1)</a:t>
            </a:r>
          </a:p>
          <a:p>
            <a:pPr marL="1428750" lvl="2" indent="-514350">
              <a:buFont typeface="+mj-lt"/>
              <a:buAutoNum type="arabicPeriod"/>
            </a:pPr>
            <a:r>
              <a:rPr lang="en-US" sz="2800" dirty="0" smtClean="0">
                <a:latin typeface="Arial Narrow" pitchFamily="34" charset="0"/>
              </a:rPr>
              <a:t>The sanctuary (</a:t>
            </a:r>
            <a:r>
              <a:rPr lang="en-US" sz="2800" dirty="0" err="1" smtClean="0">
                <a:latin typeface="Arial Narrow" pitchFamily="34" charset="0"/>
              </a:rPr>
              <a:t>v.</a:t>
            </a:r>
            <a:r>
              <a:rPr lang="en-US" sz="2800" dirty="0">
                <a:latin typeface="Arial Narrow" pitchFamily="34" charset="0"/>
              </a:rPr>
              <a:t> </a:t>
            </a:r>
            <a:r>
              <a:rPr lang="en-US" sz="2800" dirty="0" smtClean="0">
                <a:latin typeface="Arial Narrow" pitchFamily="34" charset="0"/>
              </a:rPr>
              <a:t>2)</a:t>
            </a:r>
          </a:p>
          <a:p>
            <a:pPr marL="1428750" lvl="2" indent="-514350">
              <a:buFont typeface="+mj-lt"/>
              <a:buAutoNum type="arabicPeriod"/>
            </a:pPr>
            <a:r>
              <a:rPr lang="en-US" sz="2800" dirty="0" smtClean="0">
                <a:latin typeface="Arial Narrow" pitchFamily="34" charset="0"/>
              </a:rPr>
              <a:t>The Holiest of all (vv. 3-5)</a:t>
            </a: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9</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83081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38200" y="1219200"/>
            <a:ext cx="7848600" cy="3693319"/>
          </a:xfrm>
          <a:prstGeom prst="rect">
            <a:avLst/>
          </a:prstGeom>
          <a:noFill/>
          <a:ln w="9525">
            <a:noFill/>
            <a:miter lim="800000"/>
            <a:headEnd/>
            <a:tailEnd/>
          </a:ln>
          <a:effectLst/>
        </p:spPr>
        <p:txBody>
          <a:bodyPr wrap="square">
            <a:spAutoFit/>
          </a:bodyPr>
          <a:lstStyle/>
          <a:p>
            <a:pPr marL="514350" indent="-514350">
              <a:buFont typeface="+mj-lt"/>
              <a:buAutoNum type="romanUcPeriod"/>
            </a:pPr>
            <a:r>
              <a:rPr lang="en-US" sz="2800" b="1" u="sng" dirty="0" smtClean="0">
                <a:latin typeface="Arial Narrow" pitchFamily="34" charset="0"/>
              </a:rPr>
              <a:t>The Tabernacle of the First Covenant Pointed to the Better</a:t>
            </a:r>
            <a:r>
              <a:rPr lang="en-US" sz="2800" b="1" dirty="0" smtClean="0">
                <a:latin typeface="Arial Narrow" pitchFamily="34" charset="0"/>
              </a:rPr>
              <a:t> (vv. 1-10)</a:t>
            </a:r>
          </a:p>
          <a:p>
            <a:pPr marL="514350" indent="-514350">
              <a:buFont typeface="+mj-lt"/>
              <a:buAutoNum type="romanUcPeriod"/>
            </a:pPr>
            <a:endParaRPr lang="en-US" sz="1000" b="1" dirty="0">
              <a:latin typeface="Arial Narrow" pitchFamily="34" charset="0"/>
            </a:endParaRPr>
          </a:p>
          <a:p>
            <a:pPr marL="971550" lvl="1" indent="-514350">
              <a:buFont typeface="+mj-lt"/>
              <a:buAutoNum type="alphaUcPeriod" startAt="2"/>
            </a:pPr>
            <a:r>
              <a:rPr lang="en-US" sz="2800" i="1" dirty="0" smtClean="0">
                <a:latin typeface="Arial Narrow" pitchFamily="34" charset="0"/>
              </a:rPr>
              <a:t>Services of the first pointed to the better </a:t>
            </a:r>
            <a:r>
              <a:rPr lang="en-US" sz="2800" dirty="0" smtClean="0">
                <a:latin typeface="Arial Narrow" pitchFamily="34" charset="0"/>
              </a:rPr>
              <a:t>(vv. 6-10)</a:t>
            </a:r>
          </a:p>
          <a:p>
            <a:pPr marL="1428750" lvl="2" indent="-514350">
              <a:buFont typeface="+mj-lt"/>
              <a:buAutoNum type="arabicPeriod"/>
            </a:pPr>
            <a:r>
              <a:rPr lang="en-US" sz="2800" dirty="0" smtClean="0">
                <a:latin typeface="Arial Narrow" pitchFamily="34" charset="0"/>
              </a:rPr>
              <a:t>Services of the first (vv. 6-7)</a:t>
            </a:r>
          </a:p>
          <a:p>
            <a:pPr marL="1885950" lvl="3" indent="-514350">
              <a:buFont typeface="+mj-lt"/>
              <a:buAutoNum type="alphaLcPeriod"/>
            </a:pPr>
            <a:r>
              <a:rPr lang="en-US" sz="2800" dirty="0" smtClean="0">
                <a:latin typeface="Arial Narrow" pitchFamily="34" charset="0"/>
              </a:rPr>
              <a:t>Priests’ function (</a:t>
            </a:r>
            <a:r>
              <a:rPr lang="en-US" sz="2800" dirty="0" err="1" smtClean="0">
                <a:latin typeface="Arial Narrow" pitchFamily="34" charset="0"/>
              </a:rPr>
              <a:t>v.</a:t>
            </a:r>
            <a:r>
              <a:rPr lang="en-US" sz="2800" dirty="0" smtClean="0">
                <a:latin typeface="Arial Narrow" pitchFamily="34" charset="0"/>
              </a:rPr>
              <a:t> 6)</a:t>
            </a:r>
          </a:p>
          <a:p>
            <a:pPr marL="1885950" lvl="3" indent="-514350">
              <a:buFont typeface="+mj-lt"/>
              <a:buAutoNum type="alphaLcPeriod"/>
            </a:pPr>
            <a:r>
              <a:rPr lang="en-US" sz="2800" dirty="0" smtClean="0">
                <a:latin typeface="Arial Narrow" pitchFamily="34" charset="0"/>
              </a:rPr>
              <a:t>High priest’s function (</a:t>
            </a:r>
            <a:r>
              <a:rPr lang="en-US" sz="2800" dirty="0" err="1" smtClean="0">
                <a:latin typeface="Arial Narrow" pitchFamily="34" charset="0"/>
              </a:rPr>
              <a:t>v.</a:t>
            </a:r>
            <a:r>
              <a:rPr lang="en-US" sz="2800" dirty="0" smtClean="0">
                <a:latin typeface="Arial Narrow" pitchFamily="34" charset="0"/>
              </a:rPr>
              <a:t> 7)</a:t>
            </a:r>
          </a:p>
          <a:p>
            <a:pPr marL="1428750" lvl="2" indent="-514350">
              <a:buFont typeface="+mj-lt"/>
              <a:buAutoNum type="arabicPeriod"/>
            </a:pPr>
            <a:r>
              <a:rPr lang="en-US" sz="2800" dirty="0" smtClean="0">
                <a:latin typeface="Arial Narrow" pitchFamily="34" charset="0"/>
              </a:rPr>
              <a:t>The first was a figure of the better to come               (vv. 8-10)</a:t>
            </a: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9</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34511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38200" y="1219199"/>
            <a:ext cx="7848600" cy="2400657"/>
          </a:xfrm>
          <a:prstGeom prst="rect">
            <a:avLst/>
          </a:prstGeom>
          <a:noFill/>
          <a:ln w="9525">
            <a:noFill/>
            <a:miter lim="800000"/>
            <a:headEnd/>
            <a:tailEnd/>
          </a:ln>
          <a:effectLst/>
        </p:spPr>
        <p:txBody>
          <a:bodyPr wrap="square">
            <a:spAutoFit/>
          </a:bodyPr>
          <a:lstStyle/>
          <a:p>
            <a:pPr marL="514350" indent="-514350">
              <a:buFont typeface="+mj-lt"/>
              <a:buAutoNum type="romanUcPeriod" startAt="2"/>
            </a:pPr>
            <a:r>
              <a:rPr lang="en-US" sz="2800" b="1" u="sng" dirty="0" smtClean="0">
                <a:latin typeface="Arial Narrow" pitchFamily="34" charset="0"/>
              </a:rPr>
              <a:t>Eternal Redemption by a Greater High Priest and Tabernacle</a:t>
            </a:r>
            <a:r>
              <a:rPr lang="en-US" sz="2800" b="1" dirty="0" smtClean="0">
                <a:latin typeface="Arial Narrow" pitchFamily="34" charset="0"/>
              </a:rPr>
              <a:t> (vv. 11-14)</a:t>
            </a:r>
          </a:p>
          <a:p>
            <a:pPr marL="514350" indent="-514350">
              <a:buFont typeface="+mj-lt"/>
              <a:buAutoNum type="romanUcPeriod" startAt="2"/>
            </a:pPr>
            <a:endParaRPr lang="en-US" sz="1000" b="1" dirty="0" smtClean="0">
              <a:latin typeface="Arial Narrow" pitchFamily="34" charset="0"/>
            </a:endParaRPr>
          </a:p>
          <a:p>
            <a:pPr marL="971550" lvl="1" indent="-514350">
              <a:buFont typeface="+mj-lt"/>
              <a:buAutoNum type="alphaUcPeriod"/>
            </a:pPr>
            <a:r>
              <a:rPr lang="en-US" sz="2800" i="1" dirty="0" smtClean="0">
                <a:latin typeface="Arial Narrow" pitchFamily="34" charset="0"/>
              </a:rPr>
              <a:t>Christ is the High Priest of a greater tabernacle              </a:t>
            </a:r>
            <a:r>
              <a:rPr lang="en-US" sz="2800" dirty="0" smtClean="0">
                <a:latin typeface="Arial Narrow" pitchFamily="34" charset="0"/>
              </a:rPr>
              <a:t>(v. 11)</a:t>
            </a:r>
          </a:p>
          <a:p>
            <a:pPr marL="971550" lvl="1" indent="-514350">
              <a:buFont typeface="+mj-lt"/>
              <a:buAutoNum type="alphaUcPeriod"/>
            </a:pPr>
            <a:r>
              <a:rPr lang="en-US" sz="2800" i="1" dirty="0" smtClean="0">
                <a:latin typeface="Arial Narrow" pitchFamily="34" charset="0"/>
              </a:rPr>
              <a:t>Eternal redemption </a:t>
            </a:r>
            <a:r>
              <a:rPr lang="en-US" sz="2800" dirty="0" smtClean="0">
                <a:latin typeface="Arial Narrow" pitchFamily="34" charset="0"/>
              </a:rPr>
              <a:t>(vv. 12-14)</a:t>
            </a: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8</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35152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1219200"/>
            <a:ext cx="7848600" cy="3262432"/>
          </a:xfrm>
          <a:prstGeom prst="rect">
            <a:avLst/>
          </a:prstGeom>
          <a:noFill/>
          <a:ln w="9525">
            <a:noFill/>
            <a:miter lim="800000"/>
            <a:headEnd/>
            <a:tailEnd/>
          </a:ln>
          <a:effectLst/>
        </p:spPr>
        <p:txBody>
          <a:bodyPr wrap="square">
            <a:spAutoFit/>
          </a:bodyPr>
          <a:lstStyle/>
          <a:p>
            <a:pPr marL="571500" indent="-571500">
              <a:buFont typeface="+mj-lt"/>
              <a:buAutoNum type="romanUcPeriod" startAt="3"/>
            </a:pPr>
            <a:r>
              <a:rPr lang="en-US" sz="2800" b="1" u="sng" dirty="0" smtClean="0">
                <a:latin typeface="Arial Narrow" pitchFamily="34" charset="0"/>
              </a:rPr>
              <a:t>Christ is the Mediator of the New Covenant</a:t>
            </a:r>
            <a:r>
              <a:rPr lang="en-US" sz="2800" b="1" dirty="0" smtClean="0">
                <a:latin typeface="Arial Narrow" pitchFamily="34" charset="0"/>
              </a:rPr>
              <a:t>            (vv. 15-22)</a:t>
            </a:r>
          </a:p>
          <a:p>
            <a:pPr marL="514350" indent="-514350">
              <a:buFont typeface="+mj-lt"/>
              <a:buAutoNum type="romanUcPeriod" startAt="3"/>
            </a:pPr>
            <a:endParaRPr lang="en-US" sz="1000" b="1" dirty="0">
              <a:latin typeface="Arial Narrow" pitchFamily="34" charset="0"/>
            </a:endParaRPr>
          </a:p>
          <a:p>
            <a:pPr marL="971550" lvl="1" indent="-514350">
              <a:buFont typeface="+mj-lt"/>
              <a:buAutoNum type="alphaUcPeriod"/>
            </a:pPr>
            <a:r>
              <a:rPr lang="en-US" sz="2800" i="1" dirty="0" smtClean="0">
                <a:latin typeface="Arial Narrow" pitchFamily="34" charset="0"/>
              </a:rPr>
              <a:t>By his death </a:t>
            </a:r>
            <a:r>
              <a:rPr lang="en-US" sz="2800" dirty="0" smtClean="0">
                <a:latin typeface="Arial Narrow" pitchFamily="34" charset="0"/>
              </a:rPr>
              <a:t>(vv. 15a, 16-17)</a:t>
            </a:r>
          </a:p>
          <a:p>
            <a:pPr marL="971550" lvl="1" indent="-514350">
              <a:buFont typeface="+mj-lt"/>
              <a:buAutoNum type="alphaUcPeriod"/>
            </a:pPr>
            <a:r>
              <a:rPr lang="en-US" sz="2800" i="1" dirty="0" smtClean="0">
                <a:latin typeface="Arial Narrow" pitchFamily="34" charset="0"/>
              </a:rPr>
              <a:t>Obtained redemption for those under the first covenant </a:t>
            </a:r>
            <a:r>
              <a:rPr lang="en-US" sz="2800" dirty="0" smtClean="0">
                <a:latin typeface="Arial Narrow" pitchFamily="34" charset="0"/>
              </a:rPr>
              <a:t>(</a:t>
            </a:r>
            <a:r>
              <a:rPr lang="en-US" sz="2800" dirty="0" err="1" smtClean="0">
                <a:latin typeface="Arial Narrow" pitchFamily="34" charset="0"/>
              </a:rPr>
              <a:t>v.</a:t>
            </a:r>
            <a:r>
              <a:rPr lang="en-US" sz="2800" dirty="0">
                <a:latin typeface="Arial Narrow" pitchFamily="34" charset="0"/>
              </a:rPr>
              <a:t> </a:t>
            </a:r>
            <a:r>
              <a:rPr lang="en-US" sz="2800" dirty="0" smtClean="0">
                <a:latin typeface="Arial Narrow" pitchFamily="34" charset="0"/>
              </a:rPr>
              <a:t>15b)</a:t>
            </a:r>
          </a:p>
          <a:p>
            <a:pPr marL="971550" lvl="1" indent="-514350">
              <a:buFont typeface="+mj-lt"/>
              <a:buAutoNum type="alphaUcPeriod"/>
            </a:pPr>
            <a:r>
              <a:rPr lang="en-US" sz="2800" i="1" dirty="0" smtClean="0">
                <a:latin typeface="Arial Narrow" pitchFamily="34" charset="0"/>
              </a:rPr>
              <a:t>New covenant dedicated by blood like the first                </a:t>
            </a:r>
            <a:r>
              <a:rPr lang="en-US" sz="2800" dirty="0" smtClean="0">
                <a:latin typeface="Arial Narrow" pitchFamily="34" charset="0"/>
              </a:rPr>
              <a:t>(vv. 18-22)</a:t>
            </a: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8</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10541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2000" y="1219199"/>
            <a:ext cx="7848600" cy="3970318"/>
          </a:xfrm>
          <a:prstGeom prst="rect">
            <a:avLst/>
          </a:prstGeom>
          <a:noFill/>
          <a:ln w="9525">
            <a:noFill/>
            <a:miter lim="800000"/>
            <a:headEnd/>
            <a:tailEnd/>
          </a:ln>
          <a:effectLst/>
        </p:spPr>
        <p:txBody>
          <a:bodyPr wrap="square">
            <a:spAutoFit/>
          </a:bodyPr>
          <a:lstStyle/>
          <a:p>
            <a:pPr marL="514350" indent="-514350">
              <a:buFont typeface="+mj-lt"/>
              <a:buAutoNum type="romanUcPeriod" startAt="4"/>
            </a:pPr>
            <a:r>
              <a:rPr lang="en-US" sz="2800" b="1" u="sng" dirty="0" smtClean="0">
                <a:latin typeface="Arial Narrow" pitchFamily="34" charset="0"/>
              </a:rPr>
              <a:t>The Better and Perfect High Priest</a:t>
            </a:r>
            <a:r>
              <a:rPr lang="en-US" sz="2800" b="1" dirty="0" smtClean="0">
                <a:latin typeface="Arial Narrow" pitchFamily="34" charset="0"/>
              </a:rPr>
              <a:t> (vv. 23-28)</a:t>
            </a:r>
          </a:p>
          <a:p>
            <a:pPr marL="514350" indent="-514350">
              <a:buFont typeface="+mj-lt"/>
              <a:buAutoNum type="romanUcPeriod" startAt="4"/>
            </a:pPr>
            <a:endParaRPr lang="en-US" sz="2800" b="1" dirty="0" smtClean="0">
              <a:latin typeface="Arial Narrow" pitchFamily="34" charset="0"/>
            </a:endParaRPr>
          </a:p>
          <a:p>
            <a:pPr marL="971550" lvl="1" indent="-514350">
              <a:buFont typeface="+mj-lt"/>
              <a:buAutoNum type="alphaUcPeriod"/>
            </a:pPr>
            <a:r>
              <a:rPr lang="en-US" sz="2800" i="1" dirty="0" smtClean="0">
                <a:latin typeface="Arial Narrow" pitchFamily="34" charset="0"/>
              </a:rPr>
              <a:t>Christ entered into heaven (Holiest of all) for us    </a:t>
            </a:r>
            <a:r>
              <a:rPr lang="en-US" sz="2800" dirty="0" smtClean="0">
                <a:latin typeface="Arial Narrow" pitchFamily="34" charset="0"/>
              </a:rPr>
              <a:t>(vv. 23-24)</a:t>
            </a:r>
          </a:p>
          <a:p>
            <a:pPr marL="971550" lvl="1" indent="-514350">
              <a:buFont typeface="+mj-lt"/>
              <a:buAutoNum type="alphaUcPeriod"/>
            </a:pPr>
            <a:r>
              <a:rPr lang="en-US" sz="2800" i="1" dirty="0" smtClean="0">
                <a:latin typeface="Arial Narrow" pitchFamily="34" charset="0"/>
              </a:rPr>
              <a:t>Christ offered a one-time sacrifice </a:t>
            </a:r>
            <a:r>
              <a:rPr lang="en-US" sz="2800" dirty="0" smtClean="0">
                <a:latin typeface="Arial Narrow" pitchFamily="34" charset="0"/>
              </a:rPr>
              <a:t>(vv. 25-28)</a:t>
            </a:r>
          </a:p>
          <a:p>
            <a:pPr marL="1428750" lvl="2" indent="-514350">
              <a:buFont typeface="+mj-lt"/>
              <a:buAutoNum type="arabicPeriod"/>
            </a:pPr>
            <a:r>
              <a:rPr lang="en-US" sz="2800" dirty="0" smtClean="0">
                <a:latin typeface="Arial Narrow" pitchFamily="34" charset="0"/>
              </a:rPr>
              <a:t>Sacrifice of the Old </a:t>
            </a:r>
            <a:r>
              <a:rPr lang="en-US" sz="2800" dirty="0">
                <a:latin typeface="Arial Narrow" pitchFamily="34" charset="0"/>
              </a:rPr>
              <a:t>C</a:t>
            </a:r>
            <a:r>
              <a:rPr lang="en-US" sz="2800" dirty="0" smtClean="0">
                <a:latin typeface="Arial Narrow" pitchFamily="34" charset="0"/>
              </a:rPr>
              <a:t>ovenant –                      often and with the blood of another (v. 25)</a:t>
            </a:r>
          </a:p>
          <a:p>
            <a:pPr marL="1428750" lvl="2" indent="-514350">
              <a:buFont typeface="+mj-lt"/>
              <a:buAutoNum type="arabicPeriod"/>
            </a:pPr>
            <a:r>
              <a:rPr lang="en-US" sz="2800" dirty="0" smtClean="0">
                <a:latin typeface="Arial Narrow" pitchFamily="34" charset="0"/>
              </a:rPr>
              <a:t>Sacrifice of Christ –                                              once with the sacrifice of himself (vv. 26-28)</a:t>
            </a: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8</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4782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371600"/>
            <a:ext cx="2286000" cy="2308324"/>
          </a:xfrm>
          <a:prstGeom prst="rect">
            <a:avLst/>
          </a:prstGeom>
          <a:noFill/>
        </p:spPr>
        <p:txBody>
          <a:bodyPr wrap="square" rtlCol="0">
            <a:spAutoFit/>
          </a:bodyPr>
          <a:lstStyle/>
          <a:p>
            <a:pPr algn="ctr"/>
            <a:r>
              <a:rPr lang="en-US" sz="3600" dirty="0" smtClean="0">
                <a:solidFill>
                  <a:prstClr val="black"/>
                </a:solidFill>
                <a:latin typeface="Arial Narrow" panose="020B0606020202030204" pitchFamily="34" charset="0"/>
                <a:cs typeface="Times New Roman" panose="02020603050405020304" pitchFamily="18" charset="0"/>
              </a:rPr>
              <a:t>Old</a:t>
            </a:r>
          </a:p>
          <a:p>
            <a:pPr algn="ctr"/>
            <a:r>
              <a:rPr lang="en-US" sz="3600" dirty="0" smtClean="0">
                <a:solidFill>
                  <a:prstClr val="black"/>
                </a:solidFill>
                <a:latin typeface="Arial Narrow" panose="020B0606020202030204" pitchFamily="34" charset="0"/>
                <a:cs typeface="Times New Roman" panose="02020603050405020304" pitchFamily="18" charset="0"/>
              </a:rPr>
              <a:t>Testament</a:t>
            </a:r>
          </a:p>
          <a:p>
            <a:pPr algn="ctr"/>
            <a:r>
              <a:rPr lang="en-US" sz="3600" dirty="0" smtClean="0">
                <a:solidFill>
                  <a:prstClr val="black"/>
                </a:solidFill>
                <a:latin typeface="Arial Narrow" panose="020B0606020202030204" pitchFamily="34" charset="0"/>
                <a:cs typeface="Times New Roman" panose="02020603050405020304" pitchFamily="18" charset="0"/>
              </a:rPr>
              <a:t>In This</a:t>
            </a:r>
          </a:p>
          <a:p>
            <a:pPr algn="ctr"/>
            <a:r>
              <a:rPr lang="en-US" sz="3600" dirty="0" smtClean="0">
                <a:solidFill>
                  <a:prstClr val="black"/>
                </a:solidFill>
                <a:latin typeface="Arial Narrow" panose="020B0606020202030204" pitchFamily="34" charset="0"/>
                <a:cs typeface="Times New Roman" panose="02020603050405020304" pitchFamily="18" charset="0"/>
              </a:rPr>
              <a:t>Chapter</a:t>
            </a:r>
          </a:p>
        </p:txBody>
      </p:sp>
      <p:graphicFrame>
        <p:nvGraphicFramePr>
          <p:cNvPr id="7" name="Table 6"/>
          <p:cNvGraphicFramePr>
            <a:graphicFrameLocks noGrp="1"/>
          </p:cNvGraphicFramePr>
          <p:nvPr>
            <p:extLst>
              <p:ext uri="{D42A27DB-BD31-4B8C-83A1-F6EECF244321}">
                <p14:modId xmlns:p14="http://schemas.microsoft.com/office/powerpoint/2010/main" val="526302362"/>
              </p:ext>
            </p:extLst>
          </p:nvPr>
        </p:nvGraphicFramePr>
        <p:xfrm>
          <a:off x="2590800" y="2011680"/>
          <a:ext cx="6248400" cy="1036320"/>
        </p:xfrm>
        <a:graphic>
          <a:graphicData uri="http://schemas.openxmlformats.org/drawingml/2006/table">
            <a:tbl>
              <a:tblPr firstRow="1" bandRow="1">
                <a:tableStyleId>{5940675A-B579-460E-94D1-54222C63F5DA}</a:tableStyleId>
              </a:tblPr>
              <a:tblGrid>
                <a:gridCol w="2743200"/>
                <a:gridCol w="3505200"/>
              </a:tblGrid>
              <a:tr h="370840">
                <a:tc>
                  <a:txBody>
                    <a:bodyPr/>
                    <a:lstStyle/>
                    <a:p>
                      <a:pPr algn="ctr"/>
                      <a:r>
                        <a:rPr lang="en-US" sz="2800" dirty="0" smtClean="0">
                          <a:solidFill>
                            <a:schemeClr val="bg1"/>
                          </a:solidFill>
                          <a:latin typeface="Arial Narrow" panose="020B0606020202030204" pitchFamily="34" charset="0"/>
                        </a:rPr>
                        <a:t>Verse in</a:t>
                      </a:r>
                      <a:r>
                        <a:rPr lang="en-US" sz="2800" baseline="0" dirty="0" smtClean="0">
                          <a:solidFill>
                            <a:schemeClr val="bg1"/>
                          </a:solidFill>
                          <a:latin typeface="Arial Narrow" panose="020B0606020202030204" pitchFamily="34" charset="0"/>
                        </a:rPr>
                        <a:t> Chapter 9</a:t>
                      </a:r>
                      <a:endParaRPr lang="en-US" sz="2800" dirty="0">
                        <a:solidFill>
                          <a:schemeClr val="bg1"/>
                        </a:solidFill>
                        <a:latin typeface="Arial Narrow" panose="020B0606020202030204" pitchFamily="34" charset="0"/>
                      </a:endParaRPr>
                    </a:p>
                  </a:txBody>
                  <a:tcPr>
                    <a:solidFill>
                      <a:srgbClr val="000000"/>
                    </a:solidFill>
                  </a:tcPr>
                </a:tc>
                <a:tc>
                  <a:txBody>
                    <a:bodyPr/>
                    <a:lstStyle/>
                    <a:p>
                      <a:pPr algn="ctr"/>
                      <a:r>
                        <a:rPr lang="en-US" sz="2800" dirty="0" smtClean="0">
                          <a:solidFill>
                            <a:schemeClr val="bg1"/>
                          </a:solidFill>
                          <a:latin typeface="Arial Narrow" panose="020B0606020202030204" pitchFamily="34" charset="0"/>
                        </a:rPr>
                        <a:t>Old Testament Reference</a:t>
                      </a:r>
                      <a:endParaRPr lang="en-US" sz="2800" dirty="0">
                        <a:solidFill>
                          <a:schemeClr val="bg1"/>
                        </a:solidFill>
                        <a:latin typeface="Arial Narrow" panose="020B0606020202030204" pitchFamily="34" charset="0"/>
                      </a:endParaRPr>
                    </a:p>
                  </a:txBody>
                  <a:tcPr>
                    <a:solidFill>
                      <a:srgbClr val="000000"/>
                    </a:solidFill>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20</a:t>
                      </a:r>
                    </a:p>
                  </a:txBody>
                  <a:tcPr/>
                </a:tc>
                <a:tc>
                  <a:txBody>
                    <a:bodyPr/>
                    <a:lstStyle/>
                    <a:p>
                      <a:pPr algn="ctr"/>
                      <a:r>
                        <a:rPr lang="en-US" sz="2800" dirty="0" err="1" smtClean="0">
                          <a:solidFill>
                            <a:schemeClr val="tx1"/>
                          </a:solidFill>
                          <a:latin typeface="Arial Narrow" panose="020B0606020202030204" pitchFamily="34" charset="0"/>
                        </a:rPr>
                        <a:t>Exo</a:t>
                      </a:r>
                      <a:r>
                        <a:rPr lang="en-US" sz="2800" dirty="0" smtClean="0">
                          <a:solidFill>
                            <a:schemeClr val="tx1"/>
                          </a:solidFill>
                          <a:latin typeface="Arial Narrow" panose="020B0606020202030204" pitchFamily="34" charset="0"/>
                        </a:rPr>
                        <a:t>. 24:8</a:t>
                      </a:r>
                      <a:endParaRPr lang="en-US" sz="2800" dirty="0">
                        <a:solidFill>
                          <a:schemeClr val="tx1"/>
                        </a:solidFill>
                        <a:latin typeface="Arial Narrow" panose="020B0606020202030204" pitchFamily="34" charset="0"/>
                      </a:endParaRPr>
                    </a:p>
                  </a:txBody>
                  <a:tcPr/>
                </a:tc>
              </a:tr>
            </a:tbl>
          </a:graphicData>
        </a:graphic>
      </p:graphicFrame>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9</a:t>
            </a:r>
            <a:endParaRPr lang="en-US" sz="2800" dirty="0">
              <a:latin typeface="Arial Narrow" panose="020B0606020202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00214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rkblord.files.wordpress.com/2011/06/illustration-tabernacle-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7458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4" name="Rectangle 3"/>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9</a:t>
            </a:r>
            <a:endParaRPr lang="en-US" sz="2800" dirty="0">
              <a:latin typeface="Arial Narrow" panose="020B0606020202030204" pitchFamily="34" charset="0"/>
            </a:endParaRPr>
          </a:p>
        </p:txBody>
      </p:sp>
    </p:spTree>
    <p:extLst>
      <p:ext uri="{BB962C8B-B14F-4D97-AF65-F5344CB8AC3E}">
        <p14:creationId xmlns:p14="http://schemas.microsoft.com/office/powerpoint/2010/main" val="8243440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4754643" y="3273516"/>
            <a:ext cx="2895600" cy="1622425"/>
            <a:chOff x="4754643" y="3273516"/>
            <a:chExt cx="2895600" cy="1622425"/>
          </a:xfrm>
        </p:grpSpPr>
        <p:pic>
          <p:nvPicPr>
            <p:cNvPr id="1153" name="Picture 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754643" y="3273516"/>
              <a:ext cx="28956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ight Arrow 19"/>
            <p:cNvSpPr/>
            <p:nvPr/>
          </p:nvSpPr>
          <p:spPr>
            <a:xfrm>
              <a:off x="4757602" y="3790950"/>
              <a:ext cx="2024198" cy="9144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066800" y="3273516"/>
            <a:ext cx="3505199" cy="1622334"/>
            <a:chOff x="1066800" y="3273516"/>
            <a:chExt cx="3505199" cy="1622334"/>
          </a:xfrm>
        </p:grpSpPr>
        <p:sp>
          <p:nvSpPr>
            <p:cNvPr id="22" name="Flowchart: Manual Input 21"/>
            <p:cNvSpPr/>
            <p:nvPr/>
          </p:nvSpPr>
          <p:spPr>
            <a:xfrm>
              <a:off x="1066800" y="3273516"/>
              <a:ext cx="3505199" cy="1622334"/>
            </a:xfrm>
            <a:prstGeom prst="flowChartManualIn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2362199" y="3790950"/>
              <a:ext cx="2024198" cy="9144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6710362" y="2895600"/>
            <a:ext cx="2362200" cy="2259300"/>
            <a:chOff x="6710362" y="4522500"/>
            <a:chExt cx="2362200" cy="2259300"/>
          </a:xfrm>
        </p:grpSpPr>
        <p:graphicFrame>
          <p:nvGraphicFramePr>
            <p:cNvPr id="5" name="Object 7"/>
            <p:cNvGraphicFramePr>
              <a:graphicFrameLocks noChangeAspect="1"/>
            </p:cNvGraphicFramePr>
            <p:nvPr>
              <p:extLst>
                <p:ext uri="{D42A27DB-BD31-4B8C-83A1-F6EECF244321}">
                  <p14:modId xmlns:p14="http://schemas.microsoft.com/office/powerpoint/2010/main" val="36193484"/>
                </p:ext>
              </p:extLst>
            </p:nvPr>
          </p:nvGraphicFramePr>
          <p:xfrm>
            <a:off x="6710362" y="4522500"/>
            <a:ext cx="2362200" cy="2259300"/>
          </p:xfrm>
          <a:graphic>
            <a:graphicData uri="http://schemas.openxmlformats.org/presentationml/2006/ole">
              <mc:AlternateContent xmlns:mc="http://schemas.openxmlformats.org/markup-compatibility/2006">
                <mc:Choice xmlns:v="urn:schemas-microsoft-com:vml" Requires="v">
                  <p:oleObj spid="_x0000_s1174" name="Drawing" r:id="rId4" imgW="3067200" imgH="2933640" progId="WPDraw30.Drawing">
                    <p:embed/>
                  </p:oleObj>
                </mc:Choice>
                <mc:Fallback>
                  <p:oleObj name="Drawing" r:id="rId4" imgW="3067200" imgH="2933640"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0362" y="4522500"/>
                          <a:ext cx="2362200" cy="2259300"/>
                        </a:xfrm>
                        <a:prstGeom prst="rect">
                          <a:avLst/>
                        </a:prstGeom>
                        <a:noFill/>
                        <a:ln>
                          <a:noFill/>
                        </a:ln>
                        <a:effectLst/>
                        <a:extLst/>
                      </p:spPr>
                    </p:pic>
                  </p:oleObj>
                </mc:Fallback>
              </mc:AlternateContent>
            </a:graphicData>
          </a:graphic>
        </p:graphicFrame>
        <p:sp>
          <p:nvSpPr>
            <p:cNvPr id="7" name="Rectangle 6"/>
            <p:cNvSpPr/>
            <p:nvPr/>
          </p:nvSpPr>
          <p:spPr>
            <a:xfrm>
              <a:off x="7010400" y="5334000"/>
              <a:ext cx="18288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0" y="2895600"/>
            <a:ext cx="2362200" cy="2259300"/>
            <a:chOff x="0" y="4579650"/>
            <a:chExt cx="2362200" cy="2259300"/>
          </a:xfrm>
        </p:grpSpPr>
        <p:graphicFrame>
          <p:nvGraphicFramePr>
            <p:cNvPr id="4" name="Object 7"/>
            <p:cNvGraphicFramePr>
              <a:graphicFrameLocks noChangeAspect="1"/>
            </p:cNvGraphicFramePr>
            <p:nvPr>
              <p:extLst>
                <p:ext uri="{D42A27DB-BD31-4B8C-83A1-F6EECF244321}">
                  <p14:modId xmlns:p14="http://schemas.microsoft.com/office/powerpoint/2010/main" val="2813731940"/>
                </p:ext>
              </p:extLst>
            </p:nvPr>
          </p:nvGraphicFramePr>
          <p:xfrm>
            <a:off x="0" y="4579650"/>
            <a:ext cx="2362200" cy="2259300"/>
          </p:xfrm>
          <a:graphic>
            <a:graphicData uri="http://schemas.openxmlformats.org/presentationml/2006/ole">
              <mc:AlternateContent xmlns:mc="http://schemas.openxmlformats.org/markup-compatibility/2006">
                <mc:Choice xmlns:v="urn:schemas-microsoft-com:vml" Requires="v">
                  <p:oleObj spid="_x0000_s1175" name="Drawing" r:id="rId6" imgW="3067200" imgH="2933640" progId="WPDraw30.Drawing">
                    <p:embed/>
                  </p:oleObj>
                </mc:Choice>
                <mc:Fallback>
                  <p:oleObj name="Drawing" r:id="rId6" imgW="3067200" imgH="2933640"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9650"/>
                          <a:ext cx="2362200" cy="2259300"/>
                        </a:xfrm>
                        <a:prstGeom prst="rect">
                          <a:avLst/>
                        </a:prstGeom>
                        <a:noFill/>
                        <a:ln>
                          <a:noFill/>
                        </a:ln>
                        <a:effectLst/>
                        <a:extLst/>
                      </p:spPr>
                    </p:pic>
                  </p:oleObj>
                </mc:Fallback>
              </mc:AlternateContent>
            </a:graphicData>
          </a:graphic>
        </p:graphicFrame>
        <p:sp>
          <p:nvSpPr>
            <p:cNvPr id="8" name="Rectangle 7"/>
            <p:cNvSpPr/>
            <p:nvPr/>
          </p:nvSpPr>
          <p:spPr>
            <a:xfrm>
              <a:off x="285750" y="5384981"/>
              <a:ext cx="18288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Box 1031"/>
          <p:cNvSpPr txBox="1">
            <a:spLocks noChangeArrowheads="1"/>
          </p:cNvSpPr>
          <p:nvPr/>
        </p:nvSpPr>
        <p:spPr bwMode="auto">
          <a:xfrm>
            <a:off x="0" y="1219200"/>
            <a:ext cx="9144000" cy="646331"/>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n-US" sz="3600" b="1" u="sng" dirty="0" smtClean="0">
                <a:latin typeface="Arial Narrow" panose="020B0606020202030204" pitchFamily="34" charset="0"/>
              </a:rPr>
              <a:t>Blood For Those Under The Old Test.</a:t>
            </a:r>
            <a:endParaRPr lang="en-US" sz="3600" b="1" dirty="0" smtClean="0">
              <a:latin typeface="Arial Narrow" panose="020B0606020202030204" pitchFamily="34" charset="0"/>
            </a:endParaRPr>
          </a:p>
        </p:txBody>
      </p:sp>
      <p:sp>
        <p:nvSpPr>
          <p:cNvPr id="13" name="TextBox 12"/>
          <p:cNvSpPr txBox="1"/>
          <p:nvPr/>
        </p:nvSpPr>
        <p:spPr>
          <a:xfrm>
            <a:off x="533400" y="1792069"/>
            <a:ext cx="4572000" cy="646331"/>
          </a:xfrm>
          <a:prstGeom prst="rect">
            <a:avLst/>
          </a:prstGeom>
          <a:noFill/>
        </p:spPr>
        <p:txBody>
          <a:bodyPr wrap="square" rtlCol="0">
            <a:spAutoFit/>
          </a:bodyPr>
          <a:lstStyle/>
          <a:p>
            <a:pPr algn="ctr"/>
            <a:r>
              <a:rPr lang="en-US" sz="3600" dirty="0" smtClean="0">
                <a:solidFill>
                  <a:schemeClr val="tx1">
                    <a:lumMod val="75000"/>
                    <a:lumOff val="25000"/>
                  </a:schemeClr>
                </a:solidFill>
                <a:latin typeface="Arial Narrow" pitchFamily="34" charset="0"/>
              </a:rPr>
              <a:t>Rom. 3:25</a:t>
            </a:r>
            <a:endParaRPr lang="en-US" sz="3600" dirty="0">
              <a:solidFill>
                <a:schemeClr val="tx1">
                  <a:lumMod val="75000"/>
                  <a:lumOff val="25000"/>
                </a:schemeClr>
              </a:solidFill>
              <a:latin typeface="Arial Narrow" pitchFamily="34" charset="0"/>
            </a:endParaRPr>
          </a:p>
        </p:txBody>
      </p:sp>
      <p:sp>
        <p:nvSpPr>
          <p:cNvPr id="14" name="TextBox 13"/>
          <p:cNvSpPr txBox="1"/>
          <p:nvPr/>
        </p:nvSpPr>
        <p:spPr>
          <a:xfrm>
            <a:off x="4038600" y="1792069"/>
            <a:ext cx="4572000" cy="646331"/>
          </a:xfrm>
          <a:prstGeom prst="rect">
            <a:avLst/>
          </a:prstGeom>
          <a:noFill/>
        </p:spPr>
        <p:txBody>
          <a:bodyPr wrap="square" rtlCol="0">
            <a:spAutoFit/>
          </a:bodyPr>
          <a:lstStyle/>
          <a:p>
            <a:pPr algn="ctr"/>
            <a:r>
              <a:rPr lang="en-US" sz="3600" dirty="0" smtClean="0">
                <a:solidFill>
                  <a:schemeClr val="tx1">
                    <a:lumMod val="75000"/>
                    <a:lumOff val="25000"/>
                  </a:schemeClr>
                </a:solidFill>
                <a:latin typeface="Arial Narrow" pitchFamily="34" charset="0"/>
              </a:rPr>
              <a:t>Heb. 9:15</a:t>
            </a:r>
            <a:endParaRPr lang="en-US" sz="3600" dirty="0">
              <a:solidFill>
                <a:schemeClr val="tx1">
                  <a:lumMod val="75000"/>
                  <a:lumOff val="25000"/>
                </a:schemeClr>
              </a:solidFill>
              <a:latin typeface="Arial Narrow" pitchFamily="34" charset="0"/>
            </a:endParaRPr>
          </a:p>
        </p:txBody>
      </p:sp>
      <p:sp>
        <p:nvSpPr>
          <p:cNvPr id="15" name="TextBox 14"/>
          <p:cNvSpPr txBox="1"/>
          <p:nvPr/>
        </p:nvSpPr>
        <p:spPr>
          <a:xfrm>
            <a:off x="161925" y="3352800"/>
            <a:ext cx="1981200" cy="1200329"/>
          </a:xfrm>
          <a:prstGeom prst="rect">
            <a:avLst/>
          </a:prstGeom>
          <a:noFill/>
        </p:spPr>
        <p:txBody>
          <a:bodyPr wrap="square" rtlCol="0">
            <a:spAutoFit/>
          </a:bodyPr>
          <a:lstStyle/>
          <a:p>
            <a:pPr algn="ctr"/>
            <a:r>
              <a:rPr lang="en-US" sz="2400" dirty="0" smtClean="0">
                <a:solidFill>
                  <a:schemeClr val="bg1"/>
                </a:solidFill>
              </a:rPr>
              <a:t>People Under</a:t>
            </a:r>
          </a:p>
          <a:p>
            <a:pPr algn="ctr"/>
            <a:r>
              <a:rPr lang="en-US" sz="2400" dirty="0" smtClean="0">
                <a:solidFill>
                  <a:schemeClr val="bg1"/>
                </a:solidFill>
              </a:rPr>
              <a:t>Old </a:t>
            </a:r>
            <a:endParaRPr lang="en-US" sz="2400" dirty="0" smtClean="0">
              <a:solidFill>
                <a:schemeClr val="bg1"/>
              </a:solidFill>
            </a:endParaRPr>
          </a:p>
          <a:p>
            <a:pPr algn="ctr"/>
            <a:r>
              <a:rPr lang="en-US" sz="2400" dirty="0" smtClean="0">
                <a:solidFill>
                  <a:schemeClr val="bg1"/>
                </a:solidFill>
              </a:rPr>
              <a:t>Testament</a:t>
            </a:r>
            <a:endParaRPr lang="en-US" sz="2400" dirty="0">
              <a:solidFill>
                <a:schemeClr val="bg1"/>
              </a:solidFill>
            </a:endParaRPr>
          </a:p>
        </p:txBody>
      </p:sp>
      <p:sp>
        <p:nvSpPr>
          <p:cNvPr id="16" name="TextBox 15"/>
          <p:cNvSpPr txBox="1"/>
          <p:nvPr/>
        </p:nvSpPr>
        <p:spPr>
          <a:xfrm>
            <a:off x="6934200" y="3352800"/>
            <a:ext cx="1981200" cy="1200329"/>
          </a:xfrm>
          <a:prstGeom prst="rect">
            <a:avLst/>
          </a:prstGeom>
          <a:noFill/>
        </p:spPr>
        <p:txBody>
          <a:bodyPr wrap="square" rtlCol="0">
            <a:spAutoFit/>
          </a:bodyPr>
          <a:lstStyle/>
          <a:p>
            <a:pPr algn="ctr"/>
            <a:r>
              <a:rPr lang="en-US" sz="2400" dirty="0" smtClean="0">
                <a:solidFill>
                  <a:schemeClr val="bg1"/>
                </a:solidFill>
              </a:rPr>
              <a:t>People Under</a:t>
            </a:r>
          </a:p>
          <a:p>
            <a:pPr algn="ctr"/>
            <a:r>
              <a:rPr lang="en-US" sz="2400" dirty="0" smtClean="0">
                <a:solidFill>
                  <a:schemeClr val="bg1"/>
                </a:solidFill>
              </a:rPr>
              <a:t>New Testament</a:t>
            </a:r>
            <a:endParaRPr lang="en-US" sz="2400" dirty="0">
              <a:solidFill>
                <a:schemeClr val="bg1"/>
              </a:solidFill>
            </a:endParaRPr>
          </a:p>
        </p:txBody>
      </p:sp>
      <p:sp>
        <p:nvSpPr>
          <p:cNvPr id="17" name="Rectangle 16"/>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18" name="Rectangle 1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9</a:t>
            </a:r>
            <a:endParaRPr lang="en-US" sz="2800" dirty="0">
              <a:latin typeface="Arial Narrow" panose="020B0606020202030204" pitchFamily="34"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p:cNvGrpSpPr/>
          <p:nvPr/>
        </p:nvGrpSpPr>
        <p:grpSpPr>
          <a:xfrm>
            <a:off x="3848100" y="2429146"/>
            <a:ext cx="1447800" cy="3282769"/>
            <a:chOff x="3810000" y="2965630"/>
            <a:chExt cx="1447800" cy="3282769"/>
          </a:xfrm>
        </p:grpSpPr>
        <p:sp>
          <p:nvSpPr>
            <p:cNvPr id="2" name="Rectangle 1"/>
            <p:cNvSpPr/>
            <p:nvPr/>
          </p:nvSpPr>
          <p:spPr>
            <a:xfrm>
              <a:off x="3810000" y="3505200"/>
              <a:ext cx="1447800" cy="304800"/>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5400000">
              <a:off x="2892515" y="4421413"/>
              <a:ext cx="3282769" cy="37120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47512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10 </a:t>
            </a:r>
            <a:endParaRPr lang="en-US" sz="3200" dirty="0">
              <a:latin typeface="Arial Narrow" panose="020B0606020202030204" pitchFamily="34" charset="0"/>
            </a:endParaRPr>
          </a:p>
        </p:txBody>
      </p:sp>
      <p:sp>
        <p:nvSpPr>
          <p:cNvPr id="8" name="TextBox 7"/>
          <p:cNvSpPr txBox="1"/>
          <p:nvPr/>
        </p:nvSpPr>
        <p:spPr>
          <a:xfrm>
            <a:off x="1371600" y="2057400"/>
            <a:ext cx="7772400" cy="156966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400050" indent="-400050">
              <a:buFont typeface="+mj-lt"/>
              <a:buAutoNum type="romanUcPeriod"/>
            </a:pPr>
            <a:endParaRPr lang="en-US" sz="3200" dirty="0" smtClean="0">
              <a:solidFill>
                <a:schemeClr val="bg1"/>
              </a:solidFill>
              <a:latin typeface="Arial Narrow" panose="020B0606020202030204" pitchFamily="34" charset="0"/>
            </a:endParaRPr>
          </a:p>
          <a:p>
            <a:pPr marL="400050" indent="-400050">
              <a:buFont typeface="+mj-lt"/>
              <a:buAutoNum type="romanUcPeriod"/>
            </a:pPr>
            <a:r>
              <a:rPr lang="en-US" sz="3200" u="sng" dirty="0" smtClean="0">
                <a:solidFill>
                  <a:schemeClr val="bg1"/>
                </a:solidFill>
                <a:latin typeface="Arial Narrow" panose="020B0606020202030204" pitchFamily="34" charset="0"/>
              </a:rPr>
              <a:t>Don’t Give Up</a:t>
            </a:r>
            <a:r>
              <a:rPr lang="en-US" sz="3200" dirty="0" smtClean="0">
                <a:solidFill>
                  <a:schemeClr val="bg1"/>
                </a:solidFill>
                <a:latin typeface="Arial Narrow" panose="020B0606020202030204" pitchFamily="34" charset="0"/>
              </a:rPr>
              <a:t> (10:19-13:28)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32379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10</a:t>
            </a:r>
            <a:endParaRPr lang="en-US" sz="3200" dirty="0">
              <a:latin typeface="Arial Narrow" panose="020B0606020202030204" pitchFamily="34" charset="0"/>
            </a:endParaRPr>
          </a:p>
        </p:txBody>
      </p:sp>
      <p:sp>
        <p:nvSpPr>
          <p:cNvPr id="8" name="TextBox 7"/>
          <p:cNvSpPr txBox="1"/>
          <p:nvPr/>
        </p:nvSpPr>
        <p:spPr>
          <a:xfrm>
            <a:off x="1371600" y="2057400"/>
            <a:ext cx="7772400" cy="236988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a:pPr>
            <a:r>
              <a:rPr lang="en-US" sz="3200" i="1" dirty="0">
                <a:solidFill>
                  <a:schemeClr val="bg1"/>
                </a:solidFill>
                <a:latin typeface="Arial Narrow" panose="020B0606020202030204" pitchFamily="34" charset="0"/>
              </a:rPr>
              <a:t>Superiority of Christ’s Person </a:t>
            </a:r>
            <a:r>
              <a:rPr lang="en-US" sz="3200" dirty="0">
                <a:solidFill>
                  <a:schemeClr val="bg1"/>
                </a:solidFill>
                <a:latin typeface="Arial Narrow" panose="020B0606020202030204" pitchFamily="34" charset="0"/>
              </a:rPr>
              <a:t>(1:1 – 4:13)</a:t>
            </a:r>
          </a:p>
          <a:p>
            <a:pPr marL="1428750" lvl="2" indent="-514350">
              <a:buFont typeface="+mj-lt"/>
              <a:buAutoNum type="arabicPeriod"/>
            </a:pPr>
            <a:r>
              <a:rPr lang="en-US" sz="2800" dirty="0">
                <a:solidFill>
                  <a:schemeClr val="bg1"/>
                </a:solidFill>
                <a:latin typeface="Arial Narrow" panose="020B0606020202030204" pitchFamily="34" charset="0"/>
              </a:rPr>
              <a:t>Superiority over prophets (1:1-3)</a:t>
            </a:r>
          </a:p>
          <a:p>
            <a:pPr marL="1428750" lvl="2" indent="-514350">
              <a:buFont typeface="+mj-lt"/>
              <a:buAutoNum type="arabicPeriod"/>
            </a:pPr>
            <a:r>
              <a:rPr lang="en-US" sz="2800" dirty="0">
                <a:solidFill>
                  <a:schemeClr val="bg1"/>
                </a:solidFill>
                <a:latin typeface="Arial Narrow" panose="020B0606020202030204" pitchFamily="34" charset="0"/>
              </a:rPr>
              <a:t>Superiority over angels (1:4 – 2:18)</a:t>
            </a:r>
          </a:p>
          <a:p>
            <a:pPr marL="1428750" lvl="2" indent="-514350">
              <a:buFont typeface="+mj-lt"/>
              <a:buAutoNum type="arabicPeriod"/>
            </a:pPr>
            <a:r>
              <a:rPr lang="en-US" sz="2800" dirty="0">
                <a:solidFill>
                  <a:schemeClr val="bg1"/>
                </a:solidFill>
                <a:latin typeface="Arial Narrow" panose="020B0606020202030204" pitchFamily="34" charset="0"/>
              </a:rPr>
              <a:t>Superiority over Moses (3:1 – 4:13)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26814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143000"/>
            <a:ext cx="7620000" cy="2677656"/>
          </a:xfrm>
          <a:prstGeom prst="rect">
            <a:avLst/>
          </a:prstGeom>
          <a:noFill/>
        </p:spPr>
        <p:txBody>
          <a:bodyPr wrap="square" rtlCol="0">
            <a:spAutoFit/>
          </a:bodyPr>
          <a:lstStyle/>
          <a:p>
            <a:pPr marL="571500" indent="-571500">
              <a:buFont typeface="+mj-lt"/>
              <a:buAutoNum type="romanUcPeriod" startAt="3"/>
            </a:pPr>
            <a:r>
              <a:rPr lang="en-US" sz="2800" b="1" u="sng" dirty="0" smtClean="0">
                <a:latin typeface="Arial Narrow" panose="020B0606020202030204" pitchFamily="34" charset="0"/>
              </a:rPr>
              <a:t>The Recipients</a:t>
            </a:r>
          </a:p>
          <a:p>
            <a:pPr marL="1028700" lvl="1" indent="-571500">
              <a:buFont typeface="+mj-lt"/>
              <a:buAutoNum type="alphaUcPeriod"/>
            </a:pPr>
            <a:r>
              <a:rPr lang="en-US" sz="2800" dirty="0" smtClean="0">
                <a:latin typeface="Arial Narrow" panose="020B0606020202030204" pitchFamily="34" charset="0"/>
              </a:rPr>
              <a:t>Perhaps the second biggest question</a:t>
            </a:r>
          </a:p>
          <a:p>
            <a:pPr marL="1485900" lvl="2" indent="-571500">
              <a:buFont typeface="+mj-lt"/>
              <a:buAutoNum type="arabicPeriod"/>
            </a:pPr>
            <a:r>
              <a:rPr lang="en-US" sz="2800" i="1" dirty="0" smtClean="0">
                <a:latin typeface="Arial Narrow" panose="020B0606020202030204" pitchFamily="34" charset="0"/>
              </a:rPr>
              <a:t>“On this question, the critics are still much divided” (Milligan, 26)</a:t>
            </a:r>
          </a:p>
          <a:p>
            <a:pPr marL="1485900" lvl="2" indent="-571500">
              <a:buFont typeface="+mj-lt"/>
              <a:buAutoNum type="arabicPeriod"/>
            </a:pPr>
            <a:r>
              <a:rPr lang="en-US" sz="2800" i="1" dirty="0" smtClean="0">
                <a:latin typeface="Arial Narrow" panose="020B0606020202030204" pitchFamily="34" charset="0"/>
              </a:rPr>
              <a:t>Agreed that it is to Jewish brethren – but where?</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21024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10</a:t>
            </a:r>
            <a:endParaRPr lang="en-US" sz="3200" dirty="0">
              <a:latin typeface="Arial Narrow" panose="020B0606020202030204" pitchFamily="34" charset="0"/>
            </a:endParaRPr>
          </a:p>
        </p:txBody>
      </p:sp>
      <p:sp>
        <p:nvSpPr>
          <p:cNvPr id="8" name="TextBox 7"/>
          <p:cNvSpPr txBox="1"/>
          <p:nvPr/>
        </p:nvSpPr>
        <p:spPr>
          <a:xfrm>
            <a:off x="1371600" y="2057400"/>
            <a:ext cx="7772400" cy="2800767"/>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startAt="2"/>
            </a:pPr>
            <a:r>
              <a:rPr lang="en-US" sz="3200" i="1" dirty="0">
                <a:solidFill>
                  <a:schemeClr val="bg1"/>
                </a:solidFill>
                <a:latin typeface="Arial Narrow" panose="020B0606020202030204" pitchFamily="34" charset="0"/>
              </a:rPr>
              <a:t>Superiority of Christ’s Work </a:t>
            </a:r>
            <a:r>
              <a:rPr lang="en-US" sz="3200" dirty="0">
                <a:solidFill>
                  <a:schemeClr val="bg1"/>
                </a:solidFill>
                <a:latin typeface="Arial Narrow" panose="020B0606020202030204" pitchFamily="34" charset="0"/>
              </a:rPr>
              <a:t>( 4:14 – 10:18)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priesthood (4:14 – 7:28)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covenant (8)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sanctuary (9:1-14)</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sacrifice (9:15 – 10:18)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42511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10</a:t>
            </a:r>
            <a:endParaRPr lang="en-US" sz="3200" dirty="0">
              <a:latin typeface="Arial Narrow" panose="020B0606020202030204" pitchFamily="34" charset="0"/>
            </a:endParaRPr>
          </a:p>
        </p:txBody>
      </p:sp>
      <p:sp>
        <p:nvSpPr>
          <p:cNvPr id="8" name="TextBox 7"/>
          <p:cNvSpPr txBox="1"/>
          <p:nvPr/>
        </p:nvSpPr>
        <p:spPr>
          <a:xfrm>
            <a:off x="1371600" y="2057400"/>
            <a:ext cx="7772400" cy="2677656"/>
          </a:xfrm>
          <a:prstGeom prst="rect">
            <a:avLst/>
          </a:prstGeom>
          <a:noFill/>
        </p:spPr>
        <p:txBody>
          <a:bodyPr wrap="square" rtlCol="0">
            <a:spAutoFit/>
          </a:bodyPr>
          <a:lstStyle/>
          <a:p>
            <a:pPr marL="857250" indent="-857250">
              <a:buFont typeface="+mj-lt"/>
              <a:buAutoNum type="romanUcPeriod" startAt="2"/>
            </a:pPr>
            <a:r>
              <a:rPr lang="en-US" sz="3200" u="sng" dirty="0">
                <a:solidFill>
                  <a:schemeClr val="bg1"/>
                </a:solidFill>
                <a:latin typeface="Arial Narrow" panose="020B0606020202030204" pitchFamily="34" charset="0"/>
              </a:rPr>
              <a:t>Don’t Give Up</a:t>
            </a:r>
            <a:r>
              <a:rPr lang="en-US" sz="3200" dirty="0">
                <a:solidFill>
                  <a:schemeClr val="bg1"/>
                </a:solidFill>
                <a:latin typeface="Arial Narrow" panose="020B0606020202030204" pitchFamily="34" charset="0"/>
              </a:rPr>
              <a:t> (10:19-13:28)</a:t>
            </a: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971550" lvl="1" indent="-514350">
              <a:buFont typeface="+mj-lt"/>
              <a:buAutoNum type="alphaUcPeriod"/>
            </a:pPr>
            <a:r>
              <a:rPr lang="en-US" sz="2800" i="1" dirty="0">
                <a:solidFill>
                  <a:schemeClr val="bg1"/>
                </a:solidFill>
                <a:latin typeface="Arial Narrow" panose="020B0606020202030204" pitchFamily="34" charset="0"/>
              </a:rPr>
              <a:t>Keeping the faith (10:19-39)</a:t>
            </a:r>
          </a:p>
          <a:p>
            <a:pPr marL="971550" lvl="1" indent="-514350">
              <a:buFont typeface="+mj-lt"/>
              <a:buAutoNum type="alphaUcPeriod"/>
            </a:pPr>
            <a:r>
              <a:rPr lang="en-US" sz="2800" i="1" dirty="0">
                <a:solidFill>
                  <a:schemeClr val="bg1"/>
                </a:solidFill>
                <a:latin typeface="Arial Narrow" panose="020B0606020202030204" pitchFamily="34" charset="0"/>
              </a:rPr>
              <a:t>Examples of faith (11)</a:t>
            </a:r>
          </a:p>
          <a:p>
            <a:pPr marL="971550" lvl="1" indent="-514350">
              <a:buFont typeface="+mj-lt"/>
              <a:buAutoNum type="alphaUcPeriod"/>
            </a:pPr>
            <a:r>
              <a:rPr lang="en-US" sz="2800" i="1" dirty="0">
                <a:solidFill>
                  <a:schemeClr val="bg1"/>
                </a:solidFill>
                <a:latin typeface="Arial Narrow" panose="020B0606020202030204" pitchFamily="34" charset="0"/>
              </a:rPr>
              <a:t>Endurance of faith (12)</a:t>
            </a:r>
          </a:p>
          <a:p>
            <a:pPr marL="971550" lvl="1" indent="-514350">
              <a:buFont typeface="+mj-lt"/>
              <a:buAutoNum type="alphaUcPeriod"/>
            </a:pPr>
            <a:r>
              <a:rPr lang="en-US" sz="2800" i="1" dirty="0">
                <a:solidFill>
                  <a:schemeClr val="bg1"/>
                </a:solidFill>
                <a:latin typeface="Arial Narrow" panose="020B0606020202030204" pitchFamily="34" charset="0"/>
              </a:rPr>
              <a:t>Performance of faith (13)</a:t>
            </a:r>
            <a:endParaRPr lang="en-US" sz="2800" dirty="0">
              <a:solidFill>
                <a:schemeClr val="bg1"/>
              </a:solidFill>
              <a:latin typeface="Arial Narrow" panose="020B0606020202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34273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7696200" cy="4462760"/>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342900" indent="-342900">
              <a:buFont typeface="+mj-lt"/>
              <a:buAutoNum type="arabicPeriod"/>
            </a:pPr>
            <a:r>
              <a:rPr lang="en-US" sz="2800" dirty="0">
                <a:solidFill>
                  <a:schemeClr val="bg1"/>
                </a:solidFill>
                <a:latin typeface="Arial Narrow" pitchFamily="34" charset="0"/>
              </a:rPr>
              <a:t>Christ is Superior to Prophets and Angels</a:t>
            </a:r>
          </a:p>
          <a:p>
            <a:pPr marL="342900" indent="-342900">
              <a:buFont typeface="+mj-lt"/>
              <a:buAutoNum type="arabicPeriod"/>
            </a:pPr>
            <a:r>
              <a:rPr lang="en-US" sz="2800" dirty="0">
                <a:solidFill>
                  <a:schemeClr val="bg1"/>
                </a:solidFill>
                <a:latin typeface="Arial Narrow" pitchFamily="34" charset="0"/>
              </a:rPr>
              <a:t>Giving Heed &amp; Humanity of Christ</a:t>
            </a:r>
          </a:p>
          <a:p>
            <a:pPr marL="342900" indent="-342900">
              <a:buFont typeface="+mj-lt"/>
              <a:buAutoNum type="arabicPeriod"/>
            </a:pPr>
            <a:r>
              <a:rPr lang="en-US" sz="2800" dirty="0">
                <a:solidFill>
                  <a:schemeClr val="bg1"/>
                </a:solidFill>
                <a:latin typeface="Arial Narrow" pitchFamily="34" charset="0"/>
              </a:rPr>
              <a:t>Christ is Superior to Moses &amp; Don’t Harden Heart</a:t>
            </a:r>
          </a:p>
          <a:p>
            <a:pPr marL="342900" indent="-342900">
              <a:buFont typeface="+mj-lt"/>
              <a:buAutoNum type="arabicPeriod"/>
            </a:pPr>
            <a:r>
              <a:rPr lang="en-US" sz="2800" dirty="0">
                <a:solidFill>
                  <a:schemeClr val="bg1"/>
                </a:solidFill>
                <a:latin typeface="Arial Narrow" pitchFamily="34" charset="0"/>
              </a:rPr>
              <a:t>Warning Not to Fail and Hold Fast</a:t>
            </a:r>
          </a:p>
          <a:p>
            <a:pPr marL="342900" indent="-342900">
              <a:buFont typeface="+mj-lt"/>
              <a:buAutoNum type="arabicPeriod"/>
            </a:pPr>
            <a:r>
              <a:rPr lang="en-US" sz="2800" dirty="0">
                <a:solidFill>
                  <a:schemeClr val="bg1"/>
                </a:solidFill>
                <a:latin typeface="Arial Narrow" pitchFamily="34" charset="0"/>
              </a:rPr>
              <a:t>Christ is a Better High </a:t>
            </a:r>
            <a:r>
              <a:rPr lang="en-US" sz="2800" dirty="0" smtClean="0">
                <a:solidFill>
                  <a:schemeClr val="bg1"/>
                </a:solidFill>
                <a:latin typeface="Arial Narrow" pitchFamily="34" charset="0"/>
              </a:rPr>
              <a:t>Priest</a:t>
            </a:r>
          </a:p>
          <a:p>
            <a:pPr marL="342900" indent="-342900">
              <a:buFont typeface="+mj-lt"/>
              <a:buAutoNum type="arabicPeriod"/>
            </a:pPr>
            <a:r>
              <a:rPr lang="en-US" sz="2800" dirty="0">
                <a:solidFill>
                  <a:schemeClr val="bg1"/>
                </a:solidFill>
                <a:latin typeface="Arial Narrow" pitchFamily="34" charset="0"/>
              </a:rPr>
              <a:t>Encouragement to Go On to Maturity</a:t>
            </a:r>
          </a:p>
          <a:p>
            <a:pPr marL="342900" indent="-342900">
              <a:buFont typeface="+mj-lt"/>
              <a:buAutoNum type="arabicPeriod"/>
            </a:pPr>
            <a:endParaRPr lang="en-US" sz="2800" dirty="0">
              <a:solidFill>
                <a:schemeClr val="bg1"/>
              </a:solidFill>
              <a:latin typeface="Arial Narrow" pitchFamily="34" charset="0"/>
            </a:endParaRPr>
          </a:p>
          <a:p>
            <a:pPr marL="342900" indent="-342900">
              <a:buFont typeface="+mj-lt"/>
              <a:buAutoNum type="arabicPeriod"/>
            </a:pPr>
            <a:endParaRPr lang="en-US" sz="2800" dirty="0">
              <a:solidFill>
                <a:schemeClr val="bg1"/>
              </a:solidFill>
              <a:latin typeface="Arial Narrow" pitchFamily="34" charset="0"/>
            </a:endParaRPr>
          </a:p>
          <a:p>
            <a:pPr marL="342900" indent="-342900">
              <a:buFont typeface="+mj-lt"/>
              <a:buAutoNum type="arabicPeriod"/>
            </a:pPr>
            <a:endParaRPr lang="en-US" sz="2800" dirty="0">
              <a:solidFill>
                <a:schemeClr val="bg1"/>
              </a:solidFill>
              <a:latin typeface="Arial Narrow" pitchFamily="34" charset="0"/>
            </a:endParaRP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10</a:t>
            </a:r>
            <a:endParaRPr lang="en-US" sz="3200" dirty="0">
              <a:latin typeface="Arial Narrow" panose="020B0606020202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2747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7696200" cy="2739211"/>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514350" indent="-514350">
              <a:buFont typeface="+mj-lt"/>
              <a:buAutoNum type="arabicPeriod" startAt="7"/>
            </a:pPr>
            <a:r>
              <a:rPr lang="en-US" sz="2800" dirty="0" smtClean="0">
                <a:solidFill>
                  <a:schemeClr val="bg1"/>
                </a:solidFill>
                <a:latin typeface="Arial Narrow" pitchFamily="34" charset="0"/>
              </a:rPr>
              <a:t>The </a:t>
            </a:r>
            <a:r>
              <a:rPr lang="en-US" sz="2800" dirty="0">
                <a:solidFill>
                  <a:schemeClr val="bg1"/>
                </a:solidFill>
                <a:latin typeface="Arial Narrow" pitchFamily="34" charset="0"/>
              </a:rPr>
              <a:t>Priesthood of Christ is Superior to the </a:t>
            </a:r>
            <a:r>
              <a:rPr lang="en-US" sz="2800" dirty="0" smtClean="0">
                <a:solidFill>
                  <a:schemeClr val="bg1"/>
                </a:solidFill>
                <a:latin typeface="Arial Narrow" pitchFamily="34" charset="0"/>
              </a:rPr>
              <a:t>Levitical</a:t>
            </a:r>
          </a:p>
          <a:p>
            <a:pPr marL="342900" indent="-342900">
              <a:buFont typeface="+mj-lt"/>
              <a:buAutoNum type="arabicPeriod" startAt="7"/>
            </a:pPr>
            <a:r>
              <a:rPr lang="en-US" sz="2800" dirty="0" smtClean="0">
                <a:solidFill>
                  <a:schemeClr val="bg1"/>
                </a:solidFill>
                <a:latin typeface="Arial Narrow" pitchFamily="34" charset="0"/>
              </a:rPr>
              <a:t>  A </a:t>
            </a:r>
            <a:r>
              <a:rPr lang="en-US" sz="2800" dirty="0">
                <a:solidFill>
                  <a:schemeClr val="bg1"/>
                </a:solidFill>
                <a:latin typeface="Arial Narrow" pitchFamily="34" charset="0"/>
              </a:rPr>
              <a:t>Better Ministry &amp; </a:t>
            </a:r>
            <a:r>
              <a:rPr lang="en-US" sz="2800" dirty="0" smtClean="0">
                <a:solidFill>
                  <a:schemeClr val="bg1"/>
                </a:solidFill>
                <a:latin typeface="Arial Narrow" pitchFamily="34" charset="0"/>
              </a:rPr>
              <a:t>Priesthood</a:t>
            </a:r>
          </a:p>
          <a:p>
            <a:pPr marL="342900" indent="-342900">
              <a:buFont typeface="+mj-lt"/>
              <a:buAutoNum type="arabicPeriod" startAt="7"/>
            </a:pPr>
            <a:r>
              <a:rPr lang="en-US" sz="2800" dirty="0" smtClean="0">
                <a:solidFill>
                  <a:schemeClr val="bg1"/>
                </a:solidFill>
                <a:latin typeface="Arial Narrow" pitchFamily="34" charset="0"/>
              </a:rPr>
              <a:t>  The </a:t>
            </a:r>
            <a:r>
              <a:rPr lang="en-US" sz="2800" dirty="0">
                <a:solidFill>
                  <a:schemeClr val="bg1"/>
                </a:solidFill>
                <a:latin typeface="Arial Narrow" pitchFamily="34" charset="0"/>
              </a:rPr>
              <a:t>First Covenant – A Type of the </a:t>
            </a:r>
            <a:r>
              <a:rPr lang="en-US" sz="2800" dirty="0" smtClean="0">
                <a:solidFill>
                  <a:schemeClr val="bg1"/>
                </a:solidFill>
                <a:latin typeface="Arial Narrow" pitchFamily="34" charset="0"/>
              </a:rPr>
              <a:t>New</a:t>
            </a:r>
            <a:endParaRPr lang="en-US" sz="2800" dirty="0">
              <a:solidFill>
                <a:schemeClr val="bg1"/>
              </a:solidFill>
              <a:latin typeface="Arial Narrow" pitchFamily="34" charset="0"/>
            </a:endParaRPr>
          </a:p>
          <a:p>
            <a:pPr marL="342900" indent="-342900">
              <a:buFont typeface="+mj-lt"/>
              <a:buAutoNum type="arabicPeriod" startAt="7"/>
            </a:pPr>
            <a:endParaRPr lang="en-US" sz="2800" dirty="0">
              <a:solidFill>
                <a:schemeClr val="bg1"/>
              </a:solidFill>
              <a:latin typeface="Arial Narrow" pitchFamily="34" charset="0"/>
            </a:endParaRPr>
          </a:p>
          <a:p>
            <a:pPr marL="342900" indent="-342900">
              <a:buFont typeface="+mj-lt"/>
              <a:buAutoNum type="arabicPeriod" startAt="7"/>
            </a:pPr>
            <a:endParaRPr lang="en-US" sz="2800" dirty="0">
              <a:solidFill>
                <a:schemeClr val="bg1"/>
              </a:solidFill>
              <a:latin typeface="Arial Narrow" pitchFamily="34" charset="0"/>
            </a:endParaRP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10</a:t>
            </a:r>
            <a:endParaRPr lang="en-US" sz="3200" dirty="0">
              <a:latin typeface="Arial Narrow" panose="020B0606020202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18959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1219198"/>
            <a:ext cx="7239000" cy="1384995"/>
          </a:xfrm>
          <a:prstGeom prst="rect">
            <a:avLst/>
          </a:prstGeom>
          <a:noFill/>
          <a:ln w="9525">
            <a:noFill/>
            <a:miter lim="800000"/>
            <a:headEnd/>
            <a:tailEnd/>
          </a:ln>
          <a:effectLst/>
        </p:spPr>
        <p:txBody>
          <a:bodyPr wrap="square">
            <a:spAutoFit/>
          </a:bodyPr>
          <a:lstStyle/>
          <a:p>
            <a:pPr marL="514350" indent="-514350">
              <a:buFont typeface="+mj-lt"/>
              <a:buAutoNum type="romanUcPeriod"/>
            </a:pPr>
            <a:r>
              <a:rPr lang="en-US" sz="2800" u="sng" dirty="0" smtClean="0">
                <a:latin typeface="Arial Narrow" pitchFamily="34" charset="0"/>
              </a:rPr>
              <a:t>The Sacrifices Contrasted</a:t>
            </a:r>
            <a:r>
              <a:rPr lang="en-US" sz="2800" dirty="0" smtClean="0">
                <a:latin typeface="Arial Narrow" pitchFamily="34" charset="0"/>
              </a:rPr>
              <a:t> (vv. 1-18)</a:t>
            </a:r>
          </a:p>
          <a:p>
            <a:pPr marL="514350" indent="-514350">
              <a:buFont typeface="+mj-lt"/>
              <a:buAutoNum type="romanUcPeriod"/>
            </a:pPr>
            <a:endParaRPr lang="en-US" sz="2800" dirty="0" smtClean="0">
              <a:latin typeface="Arial Narrow" pitchFamily="34" charset="0"/>
            </a:endParaRPr>
          </a:p>
          <a:p>
            <a:pPr marL="514350" indent="-514350">
              <a:buFont typeface="+mj-lt"/>
              <a:buAutoNum type="romanUcPeriod"/>
            </a:pPr>
            <a:r>
              <a:rPr lang="en-US" sz="2800" u="sng" dirty="0" smtClean="0">
                <a:latin typeface="Arial Narrow" pitchFamily="34" charset="0"/>
              </a:rPr>
              <a:t>Exhortation to Steadfastness </a:t>
            </a:r>
            <a:r>
              <a:rPr lang="en-US" sz="2800" dirty="0" smtClean="0">
                <a:latin typeface="Arial Narrow" pitchFamily="34" charset="0"/>
              </a:rPr>
              <a:t>(vv. 19-39)</a:t>
            </a: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10</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6175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1219199"/>
            <a:ext cx="7239000" cy="4401205"/>
          </a:xfrm>
          <a:prstGeom prst="rect">
            <a:avLst/>
          </a:prstGeom>
          <a:noFill/>
          <a:ln w="9525">
            <a:noFill/>
            <a:miter lim="800000"/>
            <a:headEnd/>
            <a:tailEnd/>
          </a:ln>
          <a:effectLst/>
        </p:spPr>
        <p:txBody>
          <a:bodyPr wrap="square">
            <a:spAutoFit/>
          </a:bodyPr>
          <a:lstStyle/>
          <a:p>
            <a:pPr marL="514350" indent="-514350">
              <a:buFont typeface="+mj-lt"/>
              <a:buAutoNum type="romanUcPeriod"/>
            </a:pPr>
            <a:r>
              <a:rPr lang="en-US" sz="2800" b="1" u="sng" dirty="0" smtClean="0">
                <a:latin typeface="Arial Narrow" pitchFamily="34" charset="0"/>
              </a:rPr>
              <a:t>The Sacrifices Contrasted</a:t>
            </a:r>
            <a:r>
              <a:rPr lang="en-US" sz="2800" b="1" dirty="0" smtClean="0">
                <a:latin typeface="Arial Narrow" pitchFamily="34" charset="0"/>
              </a:rPr>
              <a:t> (vv. 1-18)</a:t>
            </a:r>
          </a:p>
          <a:p>
            <a:pPr marL="514350" indent="-514350">
              <a:buFont typeface="+mj-lt"/>
              <a:buAutoNum type="romanUcPeriod"/>
            </a:pPr>
            <a:endParaRPr lang="en-US" sz="2800" b="1" dirty="0" smtClean="0">
              <a:latin typeface="Arial Narrow" pitchFamily="34" charset="0"/>
            </a:endParaRPr>
          </a:p>
          <a:p>
            <a:pPr marL="914400" lvl="1" indent="-457200">
              <a:buFont typeface="+mj-lt"/>
              <a:buAutoNum type="alphaUcPeriod"/>
            </a:pPr>
            <a:r>
              <a:rPr lang="en-US" sz="2800" i="1" dirty="0" smtClean="0">
                <a:latin typeface="Arial Narrow" pitchFamily="34" charset="0"/>
              </a:rPr>
              <a:t>The </a:t>
            </a:r>
            <a:r>
              <a:rPr lang="en-US" sz="2800" i="1" dirty="0" err="1" smtClean="0">
                <a:latin typeface="Arial Narrow" pitchFamily="34" charset="0"/>
              </a:rPr>
              <a:t>Levitical</a:t>
            </a:r>
            <a:r>
              <a:rPr lang="en-US" sz="2800" i="1" dirty="0" smtClean="0">
                <a:latin typeface="Arial Narrow" pitchFamily="34" charset="0"/>
              </a:rPr>
              <a:t> system was not sufficient </a:t>
            </a:r>
            <a:r>
              <a:rPr lang="en-US" sz="2800" dirty="0" smtClean="0">
                <a:latin typeface="Arial Narrow" pitchFamily="34" charset="0"/>
              </a:rPr>
              <a:t>(vv. 1-4)</a:t>
            </a:r>
          </a:p>
          <a:p>
            <a:pPr marL="1371600" lvl="2" indent="-457200">
              <a:buFont typeface="+mj-lt"/>
              <a:buAutoNum type="arabicPeriod"/>
            </a:pPr>
            <a:r>
              <a:rPr lang="en-US" sz="2800" dirty="0" smtClean="0">
                <a:latin typeface="Arial Narrow" pitchFamily="34" charset="0"/>
              </a:rPr>
              <a:t>Not the image, but the shadow (v. 1)</a:t>
            </a:r>
          </a:p>
          <a:p>
            <a:pPr marL="1371600" lvl="2" indent="-457200">
              <a:buFont typeface="+mj-lt"/>
              <a:buAutoNum type="arabicPeriod"/>
            </a:pPr>
            <a:r>
              <a:rPr lang="en-US" sz="2800" dirty="0" smtClean="0">
                <a:latin typeface="Arial Narrow" pitchFamily="34" charset="0"/>
              </a:rPr>
              <a:t>Remembrance made of sin every year (v. 3)</a:t>
            </a:r>
          </a:p>
          <a:p>
            <a:pPr marL="1371600" lvl="2" indent="-457200">
              <a:buFont typeface="+mj-lt"/>
              <a:buAutoNum type="arabicPeriod"/>
            </a:pPr>
            <a:r>
              <a:rPr lang="en-US" sz="2800" dirty="0" smtClean="0">
                <a:latin typeface="Arial Narrow" pitchFamily="34" charset="0"/>
              </a:rPr>
              <a:t>Could not forgive sin (vv. 1, 2, 4)</a:t>
            </a:r>
          </a:p>
          <a:p>
            <a:pPr marL="1371600" lvl="2" indent="-457200">
              <a:buFont typeface="+mj-lt"/>
              <a:buAutoNum type="arabicPeriod"/>
            </a:pPr>
            <a:endParaRPr lang="en-US" sz="2800" i="1" dirty="0" smtClean="0">
              <a:latin typeface="Arial Narrow" pitchFamily="34" charset="0"/>
            </a:endParaRPr>
          </a:p>
          <a:p>
            <a:pPr marL="914400" lvl="1" indent="-457200">
              <a:buFont typeface="+mj-lt"/>
              <a:buAutoNum type="alphaUcPeriod"/>
            </a:pPr>
            <a:r>
              <a:rPr lang="en-US" sz="2800" i="1" dirty="0" smtClean="0">
                <a:latin typeface="Arial Narrow" pitchFamily="34" charset="0"/>
              </a:rPr>
              <a:t>Christ’s offering is all sufficient </a:t>
            </a:r>
            <a:r>
              <a:rPr lang="en-US" sz="2800" dirty="0" smtClean="0">
                <a:latin typeface="Arial Narrow" pitchFamily="34" charset="0"/>
              </a:rPr>
              <a:t>(vv. 5-18)</a:t>
            </a:r>
          </a:p>
          <a:p>
            <a:pPr marL="1371600" lvl="2" indent="-457200">
              <a:buFont typeface="+mj-lt"/>
              <a:buAutoNum type="arabicPeriod"/>
            </a:pPr>
            <a:r>
              <a:rPr lang="en-US" sz="2800" dirty="0" smtClean="0">
                <a:latin typeface="Arial Narrow" pitchFamily="34" charset="0"/>
              </a:rPr>
              <a:t>Fulfills the will of God (vv. 5-10a)</a:t>
            </a:r>
          </a:p>
          <a:p>
            <a:pPr marL="1371600" lvl="2" indent="-457200">
              <a:buFont typeface="+mj-lt"/>
              <a:buAutoNum type="arabicPeriod"/>
            </a:pPr>
            <a:r>
              <a:rPr lang="en-US" sz="2800" dirty="0" smtClean="0">
                <a:latin typeface="Arial Narrow" pitchFamily="34" charset="0"/>
              </a:rPr>
              <a:t>Absolute forgiveness obtained (vv. 10b-18)</a:t>
            </a: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10</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3523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anim calcmode="lin" valueType="num">
                                      <p:cBhvr>
                                        <p:cTn id="3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fade">
                                      <p:cBhvr>
                                        <p:cTn id="49" dur="1000"/>
                                        <p:tgtEl>
                                          <p:spTgt spid="5">
                                            <p:txEl>
                                              <p:pRg st="9" end="9"/>
                                            </p:txEl>
                                          </p:spTgt>
                                        </p:tgtEl>
                                      </p:cBhvr>
                                    </p:animEffect>
                                    <p:anim calcmode="lin" valueType="num">
                                      <p:cBhvr>
                                        <p:cTn id="5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38200" y="1219199"/>
            <a:ext cx="7620000" cy="3539430"/>
          </a:xfrm>
          <a:prstGeom prst="rect">
            <a:avLst/>
          </a:prstGeom>
          <a:noFill/>
          <a:ln w="9525">
            <a:noFill/>
            <a:miter lim="800000"/>
            <a:headEnd/>
            <a:tailEnd/>
          </a:ln>
          <a:effectLst/>
        </p:spPr>
        <p:txBody>
          <a:bodyPr wrap="square">
            <a:spAutoFit/>
          </a:bodyPr>
          <a:lstStyle/>
          <a:p>
            <a:pPr marL="571500" indent="-571500">
              <a:buFont typeface="+mj-lt"/>
              <a:buAutoNum type="romanUcPeriod" startAt="2"/>
            </a:pPr>
            <a:r>
              <a:rPr lang="en-US" sz="2800" b="1" u="sng" dirty="0" smtClean="0">
                <a:latin typeface="Arial Narrow" pitchFamily="34" charset="0"/>
              </a:rPr>
              <a:t>Exhortation to Steadfastness </a:t>
            </a:r>
            <a:r>
              <a:rPr lang="en-US" sz="2800" b="1" dirty="0" smtClean="0">
                <a:latin typeface="Arial Narrow" pitchFamily="34" charset="0"/>
              </a:rPr>
              <a:t>(vv. 19-39)</a:t>
            </a:r>
          </a:p>
          <a:p>
            <a:pPr marL="514350" indent="-514350">
              <a:buFont typeface="+mj-lt"/>
              <a:buAutoNum type="romanUcPeriod" startAt="2"/>
            </a:pPr>
            <a:endParaRPr lang="en-US" sz="2800" b="1" dirty="0" smtClean="0">
              <a:latin typeface="Arial Narrow" pitchFamily="34" charset="0"/>
            </a:endParaRPr>
          </a:p>
          <a:p>
            <a:pPr marL="971550" lvl="1" indent="-514350">
              <a:buFont typeface="+mj-lt"/>
              <a:buAutoNum type="alphaUcPeriod"/>
            </a:pPr>
            <a:r>
              <a:rPr lang="en-US" sz="2800" i="1" dirty="0" smtClean="0">
                <a:latin typeface="Arial Narrow" pitchFamily="34" charset="0"/>
              </a:rPr>
              <a:t>Exhortation to greater diligence</a:t>
            </a:r>
            <a:r>
              <a:rPr lang="en-US" sz="2800" dirty="0" smtClean="0">
                <a:latin typeface="Arial Narrow" pitchFamily="34" charset="0"/>
              </a:rPr>
              <a:t> (vv. 19-25)</a:t>
            </a:r>
          </a:p>
          <a:p>
            <a:pPr marL="1428750" lvl="2" indent="-514350">
              <a:buFont typeface="+mj-lt"/>
              <a:buAutoNum type="arabicPeriod"/>
            </a:pPr>
            <a:r>
              <a:rPr lang="en-US" sz="2800" dirty="0" smtClean="0">
                <a:latin typeface="Arial Narrow" pitchFamily="34" charset="0"/>
              </a:rPr>
              <a:t>Based on cleansing through Christ (vv. 19-22)</a:t>
            </a:r>
          </a:p>
          <a:p>
            <a:pPr marL="1428750" lvl="2" indent="-514350">
              <a:buFont typeface="+mj-lt"/>
              <a:buAutoNum type="arabicPeriod"/>
            </a:pPr>
            <a:r>
              <a:rPr lang="en-US" sz="2800" dirty="0" smtClean="0">
                <a:latin typeface="Arial Narrow" pitchFamily="34" charset="0"/>
              </a:rPr>
              <a:t>What greater diligence involves (vv. 23-25)</a:t>
            </a:r>
          </a:p>
          <a:p>
            <a:pPr marL="1428750" lvl="2" indent="-514350">
              <a:buFont typeface="+mj-lt"/>
              <a:buAutoNum type="arabicPeriod"/>
            </a:pPr>
            <a:endParaRPr lang="en-US" sz="2800" i="1" dirty="0" smtClean="0">
              <a:latin typeface="Arial Narrow" pitchFamily="34" charset="0"/>
            </a:endParaRPr>
          </a:p>
          <a:p>
            <a:pPr marL="971550" lvl="1" indent="-514350">
              <a:buFont typeface="+mj-lt"/>
              <a:buAutoNum type="alphaUcPeriod"/>
            </a:pPr>
            <a:r>
              <a:rPr lang="en-US" sz="2800" i="1" dirty="0" smtClean="0">
                <a:latin typeface="Arial Narrow" pitchFamily="34" charset="0"/>
              </a:rPr>
              <a:t>Exhortation based upon the danger of apostasy</a:t>
            </a:r>
            <a:r>
              <a:rPr lang="en-US" sz="2800" dirty="0" smtClean="0">
                <a:latin typeface="Arial Narrow" pitchFamily="34" charset="0"/>
              </a:rPr>
              <a:t> (vv. 26-31)</a:t>
            </a: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10</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5310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38200" y="1219199"/>
            <a:ext cx="7620000" cy="3477875"/>
          </a:xfrm>
          <a:prstGeom prst="rect">
            <a:avLst/>
          </a:prstGeom>
          <a:noFill/>
          <a:ln w="9525">
            <a:noFill/>
            <a:miter lim="800000"/>
            <a:headEnd/>
            <a:tailEnd/>
          </a:ln>
          <a:effectLst/>
        </p:spPr>
        <p:txBody>
          <a:bodyPr wrap="square">
            <a:spAutoFit/>
          </a:bodyPr>
          <a:lstStyle/>
          <a:p>
            <a:pPr marL="571500" indent="-571500">
              <a:buFont typeface="+mj-lt"/>
              <a:buAutoNum type="romanUcPeriod" startAt="2"/>
            </a:pPr>
            <a:r>
              <a:rPr lang="en-US" sz="2800" b="1" u="sng" dirty="0" smtClean="0">
                <a:latin typeface="Arial Narrow" pitchFamily="34" charset="0"/>
              </a:rPr>
              <a:t>Exhortation to Steadfastness </a:t>
            </a:r>
            <a:r>
              <a:rPr lang="en-US" sz="2800" b="1" dirty="0" smtClean="0">
                <a:latin typeface="Arial Narrow" pitchFamily="34" charset="0"/>
              </a:rPr>
              <a:t>(vv. 19-39)</a:t>
            </a:r>
          </a:p>
          <a:p>
            <a:pPr marL="514350" indent="-514350">
              <a:buFont typeface="+mj-lt"/>
              <a:buAutoNum type="romanUcPeriod" startAt="2"/>
            </a:pPr>
            <a:endParaRPr lang="en-US" sz="2800" b="1" dirty="0" smtClean="0">
              <a:latin typeface="Arial Narrow" pitchFamily="34" charset="0"/>
            </a:endParaRPr>
          </a:p>
          <a:p>
            <a:pPr marL="971550" lvl="1" indent="-514350">
              <a:buFont typeface="+mj-lt"/>
              <a:buAutoNum type="alphaUcPeriod" startAt="3"/>
            </a:pPr>
            <a:r>
              <a:rPr lang="en-US" sz="2800" i="1" dirty="0" smtClean="0">
                <a:latin typeface="Arial Narrow" pitchFamily="34" charset="0"/>
              </a:rPr>
              <a:t>Exhortation based upon past endurance</a:t>
            </a:r>
            <a:r>
              <a:rPr lang="en-US" sz="2800" dirty="0" smtClean="0">
                <a:latin typeface="Arial Narrow" pitchFamily="34" charset="0"/>
              </a:rPr>
              <a:t>                   (vv. 32-34)</a:t>
            </a:r>
          </a:p>
          <a:p>
            <a:pPr marL="971550" lvl="1" indent="-514350">
              <a:buFont typeface="+mj-lt"/>
              <a:buAutoNum type="alphaUcPeriod" startAt="3"/>
            </a:pPr>
            <a:endParaRPr lang="en-US" sz="2800" dirty="0" smtClean="0">
              <a:latin typeface="Arial Narrow" pitchFamily="34" charset="0"/>
            </a:endParaRPr>
          </a:p>
          <a:p>
            <a:pPr marL="971550" lvl="1" indent="-514350">
              <a:buFont typeface="+mj-lt"/>
              <a:buAutoNum type="alphaUcPeriod" startAt="3"/>
            </a:pPr>
            <a:r>
              <a:rPr lang="en-US" sz="2800" i="1" dirty="0" smtClean="0">
                <a:latin typeface="Arial Narrow" pitchFamily="34" charset="0"/>
              </a:rPr>
              <a:t>Exhortation based upon receiving the promise</a:t>
            </a:r>
            <a:r>
              <a:rPr lang="en-US" sz="2800" dirty="0" smtClean="0">
                <a:latin typeface="Arial Narrow" pitchFamily="34" charset="0"/>
              </a:rPr>
              <a:t>    (vv. 35-39</a:t>
            </a:r>
            <a:r>
              <a:rPr lang="en-US" sz="2800" dirty="0" smtClean="0">
                <a:latin typeface="Arial Narrow" pitchFamily="34" charset="0"/>
              </a:rPr>
              <a:t>)</a:t>
            </a:r>
            <a:endParaRPr lang="en-US" sz="2800" dirty="0" smtClean="0">
              <a:latin typeface="Arial Narrow" pitchFamily="34" charset="0"/>
            </a:endParaRPr>
          </a:p>
          <a:p>
            <a:pPr marL="971550" lvl="1" indent="-514350">
              <a:buFont typeface="+mj-lt"/>
              <a:buAutoNum type="romanUcPeriod"/>
            </a:pPr>
            <a:endParaRPr lang="en-US" sz="2400" b="1" dirty="0" smtClean="0">
              <a:latin typeface="Arial Narrow" pitchFamily="34" charset="0"/>
            </a:endParaRP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10</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93691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02832163"/>
              </p:ext>
            </p:extLst>
          </p:nvPr>
        </p:nvGraphicFramePr>
        <p:xfrm>
          <a:off x="1447800" y="335343"/>
          <a:ext cx="7162800" cy="6096000"/>
        </p:xfrm>
        <a:graphic>
          <a:graphicData uri="http://schemas.openxmlformats.org/drawingml/2006/table">
            <a:tbl>
              <a:tblPr firstRow="1" bandRow="1">
                <a:tableStyleId>{5940675A-B579-460E-94D1-54222C63F5DA}</a:tableStyleId>
              </a:tblPr>
              <a:tblGrid>
                <a:gridCol w="609600"/>
                <a:gridCol w="3581400"/>
                <a:gridCol w="2971800"/>
              </a:tblGrid>
              <a:tr h="503767">
                <a:tc>
                  <a:txBody>
                    <a:bodyPr/>
                    <a:lstStyle/>
                    <a:p>
                      <a:pPr algn="ct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Doctrine</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Warning</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r>
              <a:tr h="503767">
                <a:tc>
                  <a:txBody>
                    <a:bodyPr/>
                    <a:lstStyle/>
                    <a:p>
                      <a:pPr algn="ctr"/>
                      <a:r>
                        <a:rPr lang="en-US" sz="4400" dirty="0" smtClean="0">
                          <a:latin typeface="Arial" panose="020B0604020202020204" pitchFamily="34" charset="0"/>
                          <a:cs typeface="Arial" panose="020B0604020202020204" pitchFamily="34" charset="0"/>
                        </a:rPr>
                        <a:t>1</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1:4-14</a:t>
                      </a:r>
                    </a:p>
                    <a:p>
                      <a:pPr algn="ctr"/>
                      <a:r>
                        <a:rPr lang="en-US" sz="2400" dirty="0" smtClean="0">
                          <a:latin typeface="Arial" panose="020B0604020202020204" pitchFamily="34" charset="0"/>
                          <a:cs typeface="Arial" panose="020B0604020202020204" pitchFamily="34" charset="0"/>
                        </a:rPr>
                        <a:t>Superior</a:t>
                      </a:r>
                      <a:r>
                        <a:rPr lang="en-US" sz="2400" baseline="0" dirty="0" smtClean="0">
                          <a:latin typeface="Arial" panose="020B0604020202020204" pitchFamily="34" charset="0"/>
                          <a:cs typeface="Arial" panose="020B0604020202020204" pitchFamily="34" charset="0"/>
                        </a:rPr>
                        <a:t> to </a:t>
                      </a:r>
                      <a:r>
                        <a:rPr lang="en-US" sz="2400" dirty="0" smtClean="0">
                          <a:latin typeface="Arial" panose="020B0604020202020204" pitchFamily="34" charset="0"/>
                          <a:cs typeface="Arial" panose="020B0604020202020204" pitchFamily="34" charset="0"/>
                        </a:rPr>
                        <a:t>Prophets</a:t>
                      </a:r>
                      <a:r>
                        <a:rPr lang="en-US" sz="2400" baseline="0" dirty="0" smtClean="0">
                          <a:latin typeface="Arial" panose="020B0604020202020204" pitchFamily="34" charset="0"/>
                          <a:cs typeface="Arial" panose="020B0604020202020204" pitchFamily="34" charset="0"/>
                        </a:rPr>
                        <a:t> &amp; Angels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2:1-4</a:t>
                      </a:r>
                    </a:p>
                    <a:p>
                      <a:pPr algn="ctr"/>
                      <a:r>
                        <a:rPr lang="en-US" sz="2400" i="1" dirty="0" smtClean="0">
                          <a:solidFill>
                            <a:srgbClr val="C00000"/>
                          </a:solidFill>
                          <a:latin typeface="Arial" panose="020B0604020202020204" pitchFamily="34" charset="0"/>
                          <a:cs typeface="Arial" panose="020B0604020202020204" pitchFamily="34" charset="0"/>
                        </a:rPr>
                        <a:t>Give heed to things heard</a:t>
                      </a:r>
                    </a:p>
                  </a:txBody>
                  <a:tcPr/>
                </a:tc>
              </a:tr>
              <a:tr h="503767">
                <a:tc>
                  <a:txBody>
                    <a:bodyPr/>
                    <a:lstStyle/>
                    <a:p>
                      <a:pPr algn="ctr"/>
                      <a:r>
                        <a:rPr lang="en-US" sz="44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2:5</a:t>
                      </a:r>
                      <a:r>
                        <a:rPr lang="en-US" sz="2400" baseline="0" dirty="0" smtClean="0">
                          <a:latin typeface="Arial" panose="020B0604020202020204" pitchFamily="34" charset="0"/>
                          <a:cs typeface="Arial" panose="020B0604020202020204" pitchFamily="34" charset="0"/>
                        </a:rPr>
                        <a:t> – 3:6</a:t>
                      </a:r>
                    </a:p>
                    <a:p>
                      <a:pPr algn="ctr"/>
                      <a:r>
                        <a:rPr lang="en-US" sz="2400" baseline="0" dirty="0" smtClean="0">
                          <a:latin typeface="Arial" panose="020B0604020202020204" pitchFamily="34" charset="0"/>
                          <a:cs typeface="Arial" panose="020B0604020202020204" pitchFamily="34" charset="0"/>
                        </a:rPr>
                        <a:t>Superior to Angels &amp; Moses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3:7 – 4:16</a:t>
                      </a:r>
                    </a:p>
                    <a:p>
                      <a:pPr algn="ctr"/>
                      <a:r>
                        <a:rPr lang="en-US" sz="2400" i="1" dirty="0" smtClean="0">
                          <a:solidFill>
                            <a:srgbClr val="C00000"/>
                          </a:solidFill>
                          <a:latin typeface="Arial" panose="020B0604020202020204" pitchFamily="34" charset="0"/>
                          <a:cs typeface="Arial" panose="020B0604020202020204" pitchFamily="34" charset="0"/>
                        </a:rPr>
                        <a:t>Don’t harden </a:t>
                      </a:r>
                      <a:r>
                        <a:rPr lang="en-US" sz="2400" i="1" baseline="0" dirty="0" smtClean="0">
                          <a:solidFill>
                            <a:srgbClr val="C00000"/>
                          </a:solidFill>
                          <a:latin typeface="Arial" panose="020B0604020202020204" pitchFamily="34" charset="0"/>
                          <a:cs typeface="Arial" panose="020B0604020202020204" pitchFamily="34" charset="0"/>
                        </a:rPr>
                        <a:t>heart</a:t>
                      </a:r>
                    </a:p>
                    <a:p>
                      <a:pPr algn="ctr"/>
                      <a:r>
                        <a:rPr lang="en-US" sz="2400" i="1" baseline="0" dirty="0" smtClean="0">
                          <a:solidFill>
                            <a:srgbClr val="C00000"/>
                          </a:solidFill>
                          <a:latin typeface="Arial" panose="020B0604020202020204" pitchFamily="34" charset="0"/>
                          <a:cs typeface="Arial" panose="020B0604020202020204" pitchFamily="34" charset="0"/>
                        </a:rPr>
                        <a:t>as Israel did</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3</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5:1-10</a:t>
                      </a:r>
                    </a:p>
                    <a:p>
                      <a:pPr algn="ctr"/>
                      <a:r>
                        <a:rPr lang="en-US" sz="2400" dirty="0" smtClean="0">
                          <a:latin typeface="Arial" panose="020B0604020202020204" pitchFamily="34" charset="0"/>
                          <a:cs typeface="Arial" panose="020B0604020202020204" pitchFamily="34" charset="0"/>
                        </a:rPr>
                        <a:t>Better</a:t>
                      </a:r>
                      <a:r>
                        <a:rPr lang="en-US" sz="2400" baseline="0" dirty="0" smtClean="0">
                          <a:latin typeface="Arial" panose="020B0604020202020204" pitchFamily="34" charset="0"/>
                          <a:cs typeface="Arial" panose="020B0604020202020204" pitchFamily="34" charset="0"/>
                        </a:rPr>
                        <a:t> High Priest</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5:11 - 6:20</a:t>
                      </a:r>
                    </a:p>
                    <a:p>
                      <a:pPr algn="ctr"/>
                      <a:r>
                        <a:rPr lang="en-US" sz="2400" i="1" dirty="0" smtClean="0">
                          <a:solidFill>
                            <a:srgbClr val="C00000"/>
                          </a:solidFill>
                          <a:latin typeface="Arial" panose="020B0604020202020204" pitchFamily="34" charset="0"/>
                          <a:cs typeface="Arial" panose="020B0604020202020204" pitchFamily="34" charset="0"/>
                        </a:rPr>
                        <a:t>Not maturing</a:t>
                      </a:r>
                    </a:p>
                  </a:txBody>
                  <a:tcPr/>
                </a:tc>
              </a:tr>
              <a:tr h="503767">
                <a:tc>
                  <a:txBody>
                    <a:bodyPr/>
                    <a:lstStyle/>
                    <a:p>
                      <a:pPr algn="ctr"/>
                      <a:r>
                        <a:rPr lang="en-US" sz="44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7:1 – 10:18</a:t>
                      </a:r>
                    </a:p>
                    <a:p>
                      <a:pPr algn="ctr"/>
                      <a:r>
                        <a:rPr lang="en-US" sz="2400" dirty="0" smtClean="0">
                          <a:latin typeface="Arial" panose="020B0604020202020204" pitchFamily="34" charset="0"/>
                          <a:cs typeface="Arial" panose="020B0604020202020204" pitchFamily="34" charset="0"/>
                        </a:rPr>
                        <a:t>Better Covenant</a:t>
                      </a:r>
                      <a:r>
                        <a:rPr lang="en-US" sz="2400" baseline="0" dirty="0" smtClean="0">
                          <a:latin typeface="Arial" panose="020B0604020202020204" pitchFamily="34" charset="0"/>
                          <a:cs typeface="Arial" panose="020B0604020202020204" pitchFamily="34" charset="0"/>
                        </a:rPr>
                        <a:t> &amp; Sacrifice</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10:19-39</a:t>
                      </a:r>
                    </a:p>
                    <a:p>
                      <a:pPr algn="ctr"/>
                      <a:r>
                        <a:rPr lang="en-US" sz="2400" i="1" dirty="0" smtClean="0">
                          <a:solidFill>
                            <a:srgbClr val="C00000"/>
                          </a:solidFill>
                          <a:latin typeface="Arial" panose="020B0604020202020204" pitchFamily="34" charset="0"/>
                          <a:cs typeface="Arial" panose="020B0604020202020204" pitchFamily="34" charset="0"/>
                        </a:rPr>
                        <a:t>Exhortation to steadfastness</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5</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11:1-40</a:t>
                      </a:r>
                    </a:p>
                    <a:p>
                      <a:pPr algn="ctr"/>
                      <a:r>
                        <a:rPr lang="en-US" sz="2400" dirty="0" smtClean="0">
                          <a:latin typeface="Arial" panose="020B0604020202020204" pitchFamily="34" charset="0"/>
                          <a:cs typeface="Arial" panose="020B0604020202020204" pitchFamily="34" charset="0"/>
                        </a:rPr>
                        <a:t>Examples of Faith</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12:1-29</a:t>
                      </a:r>
                    </a:p>
                    <a:p>
                      <a:pPr algn="ctr"/>
                      <a:r>
                        <a:rPr lang="en-US" sz="2400" i="1" dirty="0" smtClean="0">
                          <a:solidFill>
                            <a:srgbClr val="C00000"/>
                          </a:solidFill>
                          <a:latin typeface="Arial" panose="020B0604020202020204" pitchFamily="34" charset="0"/>
                          <a:cs typeface="Arial" panose="020B0604020202020204" pitchFamily="34" charset="0"/>
                        </a:rPr>
                        <a:t>Exhortation to have the same</a:t>
                      </a:r>
                      <a:r>
                        <a:rPr lang="en-US" sz="2400" i="1" baseline="0" dirty="0" smtClean="0">
                          <a:solidFill>
                            <a:srgbClr val="C00000"/>
                          </a:solidFill>
                          <a:latin typeface="Arial" panose="020B0604020202020204" pitchFamily="34" charset="0"/>
                          <a:cs typeface="Arial" panose="020B0604020202020204" pitchFamily="34" charset="0"/>
                        </a:rPr>
                        <a:t> faith</a:t>
                      </a:r>
                      <a:endParaRPr lang="en-US" sz="2400" i="1" dirty="0">
                        <a:solidFill>
                          <a:srgbClr val="C00000"/>
                        </a:solidFill>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rot="16200000">
            <a:off x="-3040579" y="3047980"/>
            <a:ext cx="6850602" cy="769441"/>
          </a:xfrm>
          <a:prstGeom prst="rect">
            <a:avLst/>
          </a:prstGeom>
          <a:noFill/>
        </p:spPr>
        <p:txBody>
          <a:bodyPr wrap="square" rtlCol="0">
            <a:spAutoFit/>
          </a:bodyPr>
          <a:lstStyle/>
          <a:p>
            <a:pPr algn="ctr"/>
            <a:r>
              <a:rPr lang="en-US" sz="4400" b="1" dirty="0" smtClean="0">
                <a:latin typeface="Arial Narrow" panose="020B0606020202030204" pitchFamily="34" charset="0"/>
              </a:rPr>
              <a:t>Five Warnings</a:t>
            </a:r>
            <a:endParaRPr lang="en-US" sz="4400" b="1" dirty="0">
              <a:latin typeface="Arial Narrow" panose="020B0606020202030204" pitchFamily="34" charset="0"/>
            </a:endParaRPr>
          </a:p>
        </p:txBody>
      </p:sp>
    </p:spTree>
    <p:extLst>
      <p:ext uri="{BB962C8B-B14F-4D97-AF65-F5344CB8AC3E}">
        <p14:creationId xmlns:p14="http://schemas.microsoft.com/office/powerpoint/2010/main" val="31154618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2015758"/>
            <a:ext cx="2286000" cy="2308324"/>
          </a:xfrm>
          <a:prstGeom prst="rect">
            <a:avLst/>
          </a:prstGeom>
          <a:noFill/>
        </p:spPr>
        <p:txBody>
          <a:bodyPr wrap="square" rtlCol="0">
            <a:spAutoFit/>
          </a:bodyPr>
          <a:lstStyle/>
          <a:p>
            <a:pPr algn="ctr"/>
            <a:r>
              <a:rPr lang="en-US" sz="3600" dirty="0" smtClean="0">
                <a:solidFill>
                  <a:prstClr val="black"/>
                </a:solidFill>
                <a:latin typeface="Arial Narrow" panose="020B0606020202030204" pitchFamily="34" charset="0"/>
                <a:cs typeface="Times New Roman" panose="02020603050405020304" pitchFamily="18" charset="0"/>
              </a:rPr>
              <a:t>Old</a:t>
            </a:r>
          </a:p>
          <a:p>
            <a:pPr algn="ctr"/>
            <a:r>
              <a:rPr lang="en-US" sz="3600" dirty="0" smtClean="0">
                <a:solidFill>
                  <a:prstClr val="black"/>
                </a:solidFill>
                <a:latin typeface="Arial Narrow" panose="020B0606020202030204" pitchFamily="34" charset="0"/>
                <a:cs typeface="Times New Roman" panose="02020603050405020304" pitchFamily="18" charset="0"/>
              </a:rPr>
              <a:t>Testament</a:t>
            </a:r>
          </a:p>
          <a:p>
            <a:pPr algn="ctr"/>
            <a:r>
              <a:rPr lang="en-US" sz="3600" dirty="0" smtClean="0">
                <a:solidFill>
                  <a:prstClr val="black"/>
                </a:solidFill>
                <a:latin typeface="Arial Narrow" panose="020B0606020202030204" pitchFamily="34" charset="0"/>
                <a:cs typeface="Times New Roman" panose="02020603050405020304" pitchFamily="18" charset="0"/>
              </a:rPr>
              <a:t>In This</a:t>
            </a:r>
          </a:p>
          <a:p>
            <a:pPr algn="ctr"/>
            <a:r>
              <a:rPr lang="en-US" sz="3600" dirty="0" smtClean="0">
                <a:solidFill>
                  <a:prstClr val="black"/>
                </a:solidFill>
                <a:latin typeface="Arial Narrow" panose="020B0606020202030204" pitchFamily="34" charset="0"/>
                <a:cs typeface="Times New Roman" panose="02020603050405020304" pitchFamily="18" charset="0"/>
              </a:rPr>
              <a:t>Chapter</a:t>
            </a:r>
          </a:p>
        </p:txBody>
      </p:sp>
      <p:graphicFrame>
        <p:nvGraphicFramePr>
          <p:cNvPr id="7" name="Table 6"/>
          <p:cNvGraphicFramePr>
            <a:graphicFrameLocks noGrp="1"/>
          </p:cNvGraphicFramePr>
          <p:nvPr>
            <p:extLst>
              <p:ext uri="{D42A27DB-BD31-4B8C-83A1-F6EECF244321}">
                <p14:modId xmlns:p14="http://schemas.microsoft.com/office/powerpoint/2010/main" val="1043233347"/>
              </p:ext>
            </p:extLst>
          </p:nvPr>
        </p:nvGraphicFramePr>
        <p:xfrm>
          <a:off x="2362200" y="1386840"/>
          <a:ext cx="6248400" cy="3566160"/>
        </p:xfrm>
        <a:graphic>
          <a:graphicData uri="http://schemas.openxmlformats.org/drawingml/2006/table">
            <a:tbl>
              <a:tblPr firstRow="1" bandRow="1">
                <a:tableStyleId>{5940675A-B579-460E-94D1-54222C63F5DA}</a:tableStyleId>
              </a:tblPr>
              <a:tblGrid>
                <a:gridCol w="3124200"/>
                <a:gridCol w="3124200"/>
              </a:tblGrid>
              <a:tr h="370840">
                <a:tc>
                  <a:txBody>
                    <a:bodyPr/>
                    <a:lstStyle/>
                    <a:p>
                      <a:pPr algn="ctr"/>
                      <a:r>
                        <a:rPr lang="en-US" sz="2400" dirty="0" smtClean="0">
                          <a:solidFill>
                            <a:schemeClr val="bg1"/>
                          </a:solidFill>
                          <a:latin typeface="Arial Narrow" panose="020B0606020202030204" pitchFamily="34" charset="0"/>
                        </a:rPr>
                        <a:t>Verse in</a:t>
                      </a:r>
                      <a:r>
                        <a:rPr lang="en-US" sz="2400" baseline="0" dirty="0" smtClean="0">
                          <a:solidFill>
                            <a:schemeClr val="bg1"/>
                          </a:solidFill>
                          <a:latin typeface="Arial Narrow" panose="020B0606020202030204" pitchFamily="34" charset="0"/>
                        </a:rPr>
                        <a:t> Chapter 10</a:t>
                      </a:r>
                      <a:endParaRPr lang="en-US" sz="2400" dirty="0">
                        <a:solidFill>
                          <a:schemeClr val="bg1"/>
                        </a:solidFill>
                        <a:latin typeface="Arial Narrow" panose="020B0606020202030204" pitchFamily="34" charset="0"/>
                      </a:endParaRPr>
                    </a:p>
                  </a:txBody>
                  <a:tcPr>
                    <a:solidFill>
                      <a:srgbClr val="000000"/>
                    </a:solidFill>
                  </a:tcPr>
                </a:tc>
                <a:tc>
                  <a:txBody>
                    <a:bodyPr/>
                    <a:lstStyle/>
                    <a:p>
                      <a:pPr algn="ctr"/>
                      <a:r>
                        <a:rPr lang="en-US" sz="2400" dirty="0" smtClean="0">
                          <a:solidFill>
                            <a:schemeClr val="bg1"/>
                          </a:solidFill>
                          <a:latin typeface="Arial Narrow" panose="020B0606020202030204" pitchFamily="34" charset="0"/>
                        </a:rPr>
                        <a:t>Old Testament Reference</a:t>
                      </a:r>
                      <a:endParaRPr lang="en-US" sz="2400" dirty="0">
                        <a:solidFill>
                          <a:schemeClr val="bg1"/>
                        </a:solidFill>
                        <a:latin typeface="Arial Narrow" panose="020B0606020202030204" pitchFamily="34" charset="0"/>
                      </a:endParaRPr>
                    </a:p>
                  </a:txBody>
                  <a:tcPr>
                    <a:solidFill>
                      <a:srgbClr val="000000"/>
                    </a:solidFill>
                  </a:tcPr>
                </a:tc>
              </a:tr>
              <a:tr h="370840">
                <a:tc>
                  <a:txBody>
                    <a:bodyPr/>
                    <a:lstStyle/>
                    <a:p>
                      <a:pPr algn="ctr"/>
                      <a:r>
                        <a:rPr lang="en-US" sz="2800" dirty="0" smtClean="0">
                          <a:solidFill>
                            <a:schemeClr val="tx1"/>
                          </a:solidFill>
                          <a:latin typeface="Arial Narrow" panose="020B0606020202030204" pitchFamily="34" charset="0"/>
                        </a:rPr>
                        <a:t>vv.</a:t>
                      </a:r>
                      <a:r>
                        <a:rPr lang="en-US" sz="2800" baseline="0" dirty="0" smtClean="0">
                          <a:solidFill>
                            <a:schemeClr val="tx1"/>
                          </a:solidFill>
                          <a:latin typeface="Arial Narrow" panose="020B0606020202030204" pitchFamily="34" charset="0"/>
                        </a:rPr>
                        <a:t> 5-7</a:t>
                      </a:r>
                      <a:endParaRPr lang="en-US" sz="2800" dirty="0" smtClean="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Psa. 40:6-8</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8</a:t>
                      </a:r>
                    </a:p>
                  </a:txBody>
                  <a:tcPr/>
                </a:tc>
                <a:tc>
                  <a:txBody>
                    <a:bodyPr/>
                    <a:lstStyle/>
                    <a:p>
                      <a:pPr algn="ctr"/>
                      <a:r>
                        <a:rPr lang="en-US" sz="2800" dirty="0" smtClean="0">
                          <a:solidFill>
                            <a:schemeClr val="tx1"/>
                          </a:solidFill>
                          <a:latin typeface="Arial Narrow" panose="020B0606020202030204" pitchFamily="34" charset="0"/>
                        </a:rPr>
                        <a:t>Psa. 40:6</a:t>
                      </a: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9</a:t>
                      </a:r>
                    </a:p>
                  </a:txBody>
                  <a:tcPr/>
                </a:tc>
                <a:tc>
                  <a:txBody>
                    <a:bodyPr/>
                    <a:lstStyle/>
                    <a:p>
                      <a:pPr algn="ctr"/>
                      <a:r>
                        <a:rPr lang="en-US" sz="2800" dirty="0" smtClean="0">
                          <a:solidFill>
                            <a:schemeClr val="tx1"/>
                          </a:solidFill>
                          <a:latin typeface="Arial Narrow" panose="020B0606020202030204" pitchFamily="34" charset="0"/>
                        </a:rPr>
                        <a:t>Psa.</a:t>
                      </a:r>
                      <a:r>
                        <a:rPr lang="en-US" sz="2800" baseline="0" dirty="0" smtClean="0">
                          <a:solidFill>
                            <a:schemeClr val="tx1"/>
                          </a:solidFill>
                          <a:latin typeface="Arial Narrow" panose="020B0606020202030204" pitchFamily="34" charset="0"/>
                        </a:rPr>
                        <a:t> </a:t>
                      </a:r>
                      <a:r>
                        <a:rPr lang="en-US" sz="2800" dirty="0" smtClean="0">
                          <a:solidFill>
                            <a:schemeClr val="tx1"/>
                          </a:solidFill>
                          <a:latin typeface="Arial Narrow" panose="020B0606020202030204" pitchFamily="34" charset="0"/>
                        </a:rPr>
                        <a:t>40:7-8</a:t>
                      </a: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baseline="0" dirty="0" smtClean="0">
                          <a:solidFill>
                            <a:schemeClr val="tx1"/>
                          </a:solidFill>
                          <a:latin typeface="Arial Narrow" panose="020B0606020202030204" pitchFamily="34" charset="0"/>
                        </a:rPr>
                        <a:t> 16 </a:t>
                      </a:r>
                      <a:endParaRPr lang="en-US" sz="2800" dirty="0" smtClean="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Jer. 31:33-34</a:t>
                      </a: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30</a:t>
                      </a:r>
                    </a:p>
                  </a:txBody>
                  <a:tcPr/>
                </a:tc>
                <a:tc>
                  <a:txBody>
                    <a:bodyPr/>
                    <a:lstStyle/>
                    <a:p>
                      <a:pPr algn="ctr"/>
                      <a:r>
                        <a:rPr lang="en-US" sz="2800" dirty="0" smtClean="0">
                          <a:solidFill>
                            <a:schemeClr val="tx1"/>
                          </a:solidFill>
                          <a:latin typeface="Arial Narrow" panose="020B0606020202030204" pitchFamily="34" charset="0"/>
                        </a:rPr>
                        <a:t>Deut. 32:35-36</a:t>
                      </a:r>
                    </a:p>
                  </a:txBody>
                  <a:tcPr/>
                </a:tc>
              </a:tr>
              <a:tr h="370840">
                <a:tc>
                  <a:txBody>
                    <a:bodyPr/>
                    <a:lstStyle/>
                    <a:p>
                      <a:pPr algn="ctr"/>
                      <a:r>
                        <a:rPr lang="en-US" sz="2800" dirty="0" smtClean="0">
                          <a:solidFill>
                            <a:schemeClr val="tx1"/>
                          </a:solidFill>
                          <a:latin typeface="Arial Narrow" panose="020B0606020202030204" pitchFamily="34" charset="0"/>
                        </a:rPr>
                        <a:t>vv.</a:t>
                      </a:r>
                      <a:r>
                        <a:rPr lang="en-US" sz="2800" baseline="0" dirty="0" smtClean="0">
                          <a:solidFill>
                            <a:schemeClr val="tx1"/>
                          </a:solidFill>
                          <a:latin typeface="Arial Narrow" panose="020B0606020202030204" pitchFamily="34" charset="0"/>
                        </a:rPr>
                        <a:t> 37-38</a:t>
                      </a:r>
                      <a:endParaRPr lang="en-US" sz="2800" dirty="0" smtClean="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Hab. 2:3-4</a:t>
                      </a:r>
                    </a:p>
                  </a:txBody>
                  <a:tcPr/>
                </a:tc>
              </a:tr>
            </a:tbl>
          </a:graphicData>
        </a:graphic>
      </p:graphicFrame>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10</a:t>
            </a:r>
            <a:endParaRPr lang="en-US" sz="2800" dirty="0">
              <a:latin typeface="Arial Narrow" panose="020B0606020202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11003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143000"/>
            <a:ext cx="7620000" cy="3539430"/>
          </a:xfrm>
          <a:prstGeom prst="rect">
            <a:avLst/>
          </a:prstGeom>
          <a:noFill/>
        </p:spPr>
        <p:txBody>
          <a:bodyPr wrap="square" rtlCol="0">
            <a:spAutoFit/>
          </a:bodyPr>
          <a:lstStyle/>
          <a:p>
            <a:pPr marL="571500" indent="-571500">
              <a:buFont typeface="+mj-lt"/>
              <a:buAutoNum type="romanUcPeriod" startAt="3"/>
            </a:pPr>
            <a:r>
              <a:rPr lang="en-US" sz="2800" b="1" u="sng" dirty="0" smtClean="0">
                <a:latin typeface="Arial Narrow" panose="020B0606020202030204" pitchFamily="34" charset="0"/>
              </a:rPr>
              <a:t>The Recipients</a:t>
            </a:r>
          </a:p>
          <a:p>
            <a:pPr marL="1028700" lvl="1" indent="-571500">
              <a:buFont typeface="+mj-lt"/>
              <a:buAutoNum type="alphaUcPeriod" startAt="2"/>
            </a:pPr>
            <a:r>
              <a:rPr lang="en-US" sz="2800" dirty="0" smtClean="0">
                <a:latin typeface="Arial Narrow" panose="020B0606020202030204" pitchFamily="34" charset="0"/>
              </a:rPr>
              <a:t>Various suggestions</a:t>
            </a:r>
          </a:p>
          <a:p>
            <a:pPr marL="1485900" lvl="2" indent="-571500">
              <a:buFont typeface="+mj-lt"/>
              <a:buAutoNum type="arabicPeriod"/>
            </a:pPr>
            <a:r>
              <a:rPr lang="en-US" sz="2800" i="1" dirty="0" smtClean="0">
                <a:latin typeface="Arial Narrow" panose="020B0606020202030204" pitchFamily="34" charset="0"/>
              </a:rPr>
              <a:t>Italy</a:t>
            </a:r>
          </a:p>
          <a:p>
            <a:pPr marL="1485900" lvl="2" indent="-571500">
              <a:buFont typeface="+mj-lt"/>
              <a:buAutoNum type="arabicPeriod"/>
            </a:pPr>
            <a:r>
              <a:rPr lang="en-US" sz="2800" i="1" dirty="0" smtClean="0">
                <a:latin typeface="Arial Narrow" panose="020B0606020202030204" pitchFamily="34" charset="0"/>
              </a:rPr>
              <a:t>Greece</a:t>
            </a:r>
          </a:p>
          <a:p>
            <a:pPr marL="1485900" lvl="2" indent="-571500">
              <a:buFont typeface="+mj-lt"/>
              <a:buAutoNum type="arabicPeriod"/>
            </a:pPr>
            <a:r>
              <a:rPr lang="en-US" sz="2800" i="1" dirty="0" smtClean="0">
                <a:latin typeface="Arial Narrow" panose="020B0606020202030204" pitchFamily="34" charset="0"/>
              </a:rPr>
              <a:t>Galatia</a:t>
            </a:r>
          </a:p>
          <a:p>
            <a:pPr marL="1485900" lvl="2" indent="-571500">
              <a:buFont typeface="+mj-lt"/>
              <a:buAutoNum type="arabicPeriod"/>
            </a:pPr>
            <a:r>
              <a:rPr lang="en-US" sz="2800" i="1" dirty="0" smtClean="0">
                <a:latin typeface="Arial Narrow" panose="020B0606020202030204" pitchFamily="34" charset="0"/>
              </a:rPr>
              <a:t>Spain</a:t>
            </a:r>
          </a:p>
          <a:p>
            <a:pPr marL="1485900" lvl="2" indent="-571500">
              <a:buFont typeface="+mj-lt"/>
              <a:buAutoNum type="arabicPeriod"/>
            </a:pPr>
            <a:r>
              <a:rPr lang="en-US" sz="2800" i="1" dirty="0" smtClean="0">
                <a:latin typeface="Arial Narrow" panose="020B0606020202030204" pitchFamily="34" charset="0"/>
              </a:rPr>
              <a:t>Egypt</a:t>
            </a:r>
          </a:p>
          <a:p>
            <a:pPr marL="1485900" lvl="2" indent="-571500">
              <a:buFont typeface="+mj-lt"/>
              <a:buAutoNum type="arabicPeriod"/>
            </a:pPr>
            <a:r>
              <a:rPr lang="en-US" sz="2800" i="1" dirty="0" smtClean="0">
                <a:latin typeface="Arial Narrow" panose="020B0606020202030204" pitchFamily="34" charset="0"/>
              </a:rPr>
              <a:t>Most common – Jews living in Palestine</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70815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11 </a:t>
            </a:r>
            <a:endParaRPr lang="en-US" sz="3200" dirty="0">
              <a:latin typeface="Arial Narrow" panose="020B0606020202030204" pitchFamily="34" charset="0"/>
            </a:endParaRPr>
          </a:p>
        </p:txBody>
      </p:sp>
      <p:sp>
        <p:nvSpPr>
          <p:cNvPr id="8" name="TextBox 7"/>
          <p:cNvSpPr txBox="1"/>
          <p:nvPr/>
        </p:nvSpPr>
        <p:spPr>
          <a:xfrm>
            <a:off x="1371600" y="2057400"/>
            <a:ext cx="7772400" cy="156966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400050" indent="-400050">
              <a:buFont typeface="+mj-lt"/>
              <a:buAutoNum type="romanUcPeriod"/>
            </a:pPr>
            <a:endParaRPr lang="en-US" sz="3200" dirty="0" smtClean="0">
              <a:solidFill>
                <a:schemeClr val="bg1"/>
              </a:solidFill>
              <a:latin typeface="Arial Narrow" panose="020B0606020202030204" pitchFamily="34" charset="0"/>
            </a:endParaRPr>
          </a:p>
          <a:p>
            <a:pPr marL="400050" indent="-400050">
              <a:buFont typeface="+mj-lt"/>
              <a:buAutoNum type="romanUcPeriod"/>
            </a:pPr>
            <a:r>
              <a:rPr lang="en-US" sz="3200" u="sng" dirty="0" smtClean="0">
                <a:solidFill>
                  <a:schemeClr val="bg1"/>
                </a:solidFill>
                <a:latin typeface="Arial Narrow" panose="020B0606020202030204" pitchFamily="34" charset="0"/>
              </a:rPr>
              <a:t>Don’t Give Up</a:t>
            </a:r>
            <a:r>
              <a:rPr lang="en-US" sz="3200" dirty="0" smtClean="0">
                <a:solidFill>
                  <a:schemeClr val="bg1"/>
                </a:solidFill>
                <a:latin typeface="Arial Narrow" panose="020B0606020202030204" pitchFamily="34" charset="0"/>
              </a:rPr>
              <a:t> (10:19-13:28)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5269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11</a:t>
            </a:r>
            <a:endParaRPr lang="en-US" sz="3200" dirty="0">
              <a:latin typeface="Arial Narrow" panose="020B0606020202030204" pitchFamily="34" charset="0"/>
            </a:endParaRPr>
          </a:p>
        </p:txBody>
      </p:sp>
      <p:sp>
        <p:nvSpPr>
          <p:cNvPr id="8" name="TextBox 7"/>
          <p:cNvSpPr txBox="1"/>
          <p:nvPr/>
        </p:nvSpPr>
        <p:spPr>
          <a:xfrm>
            <a:off x="1371600" y="2057400"/>
            <a:ext cx="7772400" cy="236988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a:pPr>
            <a:r>
              <a:rPr lang="en-US" sz="3200" i="1" dirty="0">
                <a:solidFill>
                  <a:schemeClr val="bg1"/>
                </a:solidFill>
                <a:latin typeface="Arial Narrow" panose="020B0606020202030204" pitchFamily="34" charset="0"/>
              </a:rPr>
              <a:t>Superiority of Christ’s Person </a:t>
            </a:r>
            <a:r>
              <a:rPr lang="en-US" sz="3200" dirty="0">
                <a:solidFill>
                  <a:schemeClr val="bg1"/>
                </a:solidFill>
                <a:latin typeface="Arial Narrow" panose="020B0606020202030204" pitchFamily="34" charset="0"/>
              </a:rPr>
              <a:t>(1:1 – 4:13)</a:t>
            </a:r>
          </a:p>
          <a:p>
            <a:pPr marL="1428750" lvl="2" indent="-514350">
              <a:buFont typeface="+mj-lt"/>
              <a:buAutoNum type="arabicPeriod"/>
            </a:pPr>
            <a:r>
              <a:rPr lang="en-US" sz="2800" dirty="0">
                <a:solidFill>
                  <a:schemeClr val="bg1"/>
                </a:solidFill>
                <a:latin typeface="Arial Narrow" panose="020B0606020202030204" pitchFamily="34" charset="0"/>
              </a:rPr>
              <a:t>Superiority over prophets (1:1-3)</a:t>
            </a:r>
          </a:p>
          <a:p>
            <a:pPr marL="1428750" lvl="2" indent="-514350">
              <a:buFont typeface="+mj-lt"/>
              <a:buAutoNum type="arabicPeriod"/>
            </a:pPr>
            <a:r>
              <a:rPr lang="en-US" sz="2800" dirty="0">
                <a:solidFill>
                  <a:schemeClr val="bg1"/>
                </a:solidFill>
                <a:latin typeface="Arial Narrow" panose="020B0606020202030204" pitchFamily="34" charset="0"/>
              </a:rPr>
              <a:t>Superiority over angels (1:4 – 2:18)</a:t>
            </a:r>
          </a:p>
          <a:p>
            <a:pPr marL="1428750" lvl="2" indent="-514350">
              <a:buFont typeface="+mj-lt"/>
              <a:buAutoNum type="arabicPeriod"/>
            </a:pPr>
            <a:r>
              <a:rPr lang="en-US" sz="2800" dirty="0">
                <a:solidFill>
                  <a:schemeClr val="bg1"/>
                </a:solidFill>
                <a:latin typeface="Arial Narrow" panose="020B0606020202030204" pitchFamily="34" charset="0"/>
              </a:rPr>
              <a:t>Superiority over Moses (3:1 – 4:13)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59804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11</a:t>
            </a:r>
            <a:endParaRPr lang="en-US" sz="3200" dirty="0">
              <a:latin typeface="Arial Narrow" panose="020B0606020202030204" pitchFamily="34" charset="0"/>
            </a:endParaRPr>
          </a:p>
        </p:txBody>
      </p:sp>
      <p:sp>
        <p:nvSpPr>
          <p:cNvPr id="8" name="TextBox 7"/>
          <p:cNvSpPr txBox="1"/>
          <p:nvPr/>
        </p:nvSpPr>
        <p:spPr>
          <a:xfrm>
            <a:off x="1371600" y="2057400"/>
            <a:ext cx="7772400" cy="2800767"/>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startAt="2"/>
            </a:pPr>
            <a:r>
              <a:rPr lang="en-US" sz="3200" i="1" dirty="0">
                <a:solidFill>
                  <a:schemeClr val="bg1"/>
                </a:solidFill>
                <a:latin typeface="Arial Narrow" panose="020B0606020202030204" pitchFamily="34" charset="0"/>
              </a:rPr>
              <a:t>Superiority of Christ’s Work </a:t>
            </a:r>
            <a:r>
              <a:rPr lang="en-US" sz="3200" dirty="0">
                <a:solidFill>
                  <a:schemeClr val="bg1"/>
                </a:solidFill>
                <a:latin typeface="Arial Narrow" panose="020B0606020202030204" pitchFamily="34" charset="0"/>
              </a:rPr>
              <a:t>( 4:14 – 10:18)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priesthood (4:14 – 7:28)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covenant (8)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sanctuary (9:1-14)</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sacrifice (9:15 – 10:18)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45554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11</a:t>
            </a:r>
            <a:endParaRPr lang="en-US" sz="3200" dirty="0">
              <a:latin typeface="Arial Narrow" panose="020B0606020202030204" pitchFamily="34" charset="0"/>
            </a:endParaRPr>
          </a:p>
        </p:txBody>
      </p:sp>
      <p:sp>
        <p:nvSpPr>
          <p:cNvPr id="8" name="TextBox 7"/>
          <p:cNvSpPr txBox="1"/>
          <p:nvPr/>
        </p:nvSpPr>
        <p:spPr>
          <a:xfrm>
            <a:off x="1371600" y="2057400"/>
            <a:ext cx="7772400" cy="2677656"/>
          </a:xfrm>
          <a:prstGeom prst="rect">
            <a:avLst/>
          </a:prstGeom>
          <a:noFill/>
        </p:spPr>
        <p:txBody>
          <a:bodyPr wrap="square" rtlCol="0">
            <a:spAutoFit/>
          </a:bodyPr>
          <a:lstStyle/>
          <a:p>
            <a:pPr marL="857250" indent="-857250">
              <a:buFont typeface="+mj-lt"/>
              <a:buAutoNum type="romanUcPeriod" startAt="2"/>
            </a:pPr>
            <a:r>
              <a:rPr lang="en-US" sz="3200" u="sng" dirty="0">
                <a:solidFill>
                  <a:schemeClr val="bg1"/>
                </a:solidFill>
                <a:latin typeface="Arial Narrow" panose="020B0606020202030204" pitchFamily="34" charset="0"/>
              </a:rPr>
              <a:t>Don’t Give Up</a:t>
            </a:r>
            <a:r>
              <a:rPr lang="en-US" sz="3200" dirty="0">
                <a:solidFill>
                  <a:schemeClr val="bg1"/>
                </a:solidFill>
                <a:latin typeface="Arial Narrow" panose="020B0606020202030204" pitchFamily="34" charset="0"/>
              </a:rPr>
              <a:t> (10:19-13:28)</a:t>
            </a: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971550" lvl="1" indent="-514350">
              <a:buFont typeface="+mj-lt"/>
              <a:buAutoNum type="alphaUcPeriod"/>
            </a:pPr>
            <a:r>
              <a:rPr lang="en-US" sz="2800" i="1" dirty="0">
                <a:solidFill>
                  <a:schemeClr val="bg1"/>
                </a:solidFill>
                <a:latin typeface="Arial Narrow" panose="020B0606020202030204" pitchFamily="34" charset="0"/>
              </a:rPr>
              <a:t>Keeping the faith (10:19-39)</a:t>
            </a:r>
          </a:p>
          <a:p>
            <a:pPr marL="971550" lvl="1" indent="-514350">
              <a:buFont typeface="+mj-lt"/>
              <a:buAutoNum type="alphaUcPeriod"/>
            </a:pPr>
            <a:r>
              <a:rPr lang="en-US" sz="2800" i="1" dirty="0">
                <a:solidFill>
                  <a:schemeClr val="bg1"/>
                </a:solidFill>
                <a:latin typeface="Arial Narrow" panose="020B0606020202030204" pitchFamily="34" charset="0"/>
              </a:rPr>
              <a:t>Examples of faith (11)</a:t>
            </a:r>
          </a:p>
          <a:p>
            <a:pPr marL="971550" lvl="1" indent="-514350">
              <a:buFont typeface="+mj-lt"/>
              <a:buAutoNum type="alphaUcPeriod"/>
            </a:pPr>
            <a:r>
              <a:rPr lang="en-US" sz="2800" i="1" dirty="0">
                <a:solidFill>
                  <a:schemeClr val="bg1"/>
                </a:solidFill>
                <a:latin typeface="Arial Narrow" panose="020B0606020202030204" pitchFamily="34" charset="0"/>
              </a:rPr>
              <a:t>Endurance of faith (12)</a:t>
            </a:r>
          </a:p>
          <a:p>
            <a:pPr marL="971550" lvl="1" indent="-514350">
              <a:buFont typeface="+mj-lt"/>
              <a:buAutoNum type="alphaUcPeriod"/>
            </a:pPr>
            <a:r>
              <a:rPr lang="en-US" sz="2800" i="1" dirty="0">
                <a:solidFill>
                  <a:schemeClr val="bg1"/>
                </a:solidFill>
                <a:latin typeface="Arial Narrow" panose="020B0606020202030204" pitchFamily="34" charset="0"/>
              </a:rPr>
              <a:t>Performance of faith (13)</a:t>
            </a:r>
            <a:endParaRPr lang="en-US" sz="2800" dirty="0">
              <a:solidFill>
                <a:schemeClr val="bg1"/>
              </a:solidFill>
              <a:latin typeface="Arial Narrow" panose="020B0606020202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65278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7696200" cy="4462760"/>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342900" indent="-342900">
              <a:buFont typeface="+mj-lt"/>
              <a:buAutoNum type="arabicPeriod"/>
            </a:pPr>
            <a:r>
              <a:rPr lang="en-US" sz="2800" dirty="0">
                <a:solidFill>
                  <a:schemeClr val="bg1"/>
                </a:solidFill>
                <a:latin typeface="Arial Narrow" pitchFamily="34" charset="0"/>
              </a:rPr>
              <a:t>Christ is Superior to Prophets and Angels</a:t>
            </a:r>
          </a:p>
          <a:p>
            <a:pPr marL="342900" indent="-342900">
              <a:buFont typeface="+mj-lt"/>
              <a:buAutoNum type="arabicPeriod"/>
            </a:pPr>
            <a:r>
              <a:rPr lang="en-US" sz="2800" dirty="0">
                <a:solidFill>
                  <a:schemeClr val="bg1"/>
                </a:solidFill>
                <a:latin typeface="Arial Narrow" pitchFamily="34" charset="0"/>
              </a:rPr>
              <a:t>Giving Heed &amp; Humanity of Christ</a:t>
            </a:r>
          </a:p>
          <a:p>
            <a:pPr marL="342900" indent="-342900">
              <a:buFont typeface="+mj-lt"/>
              <a:buAutoNum type="arabicPeriod"/>
            </a:pPr>
            <a:r>
              <a:rPr lang="en-US" sz="2800" dirty="0">
                <a:solidFill>
                  <a:schemeClr val="bg1"/>
                </a:solidFill>
                <a:latin typeface="Arial Narrow" pitchFamily="34" charset="0"/>
              </a:rPr>
              <a:t>Christ is Superior to Moses &amp; Don’t Harden Heart</a:t>
            </a:r>
          </a:p>
          <a:p>
            <a:pPr marL="342900" indent="-342900">
              <a:buFont typeface="+mj-lt"/>
              <a:buAutoNum type="arabicPeriod"/>
            </a:pPr>
            <a:r>
              <a:rPr lang="en-US" sz="2800" dirty="0">
                <a:solidFill>
                  <a:schemeClr val="bg1"/>
                </a:solidFill>
                <a:latin typeface="Arial Narrow" pitchFamily="34" charset="0"/>
              </a:rPr>
              <a:t>Warning Not to Fail and Hold Fast</a:t>
            </a:r>
          </a:p>
          <a:p>
            <a:pPr marL="342900" indent="-342900">
              <a:buFont typeface="+mj-lt"/>
              <a:buAutoNum type="arabicPeriod"/>
            </a:pPr>
            <a:r>
              <a:rPr lang="en-US" sz="2800" dirty="0">
                <a:solidFill>
                  <a:schemeClr val="bg1"/>
                </a:solidFill>
                <a:latin typeface="Arial Narrow" pitchFamily="34" charset="0"/>
              </a:rPr>
              <a:t>Christ is a Better High </a:t>
            </a:r>
            <a:r>
              <a:rPr lang="en-US" sz="2800" dirty="0" smtClean="0">
                <a:solidFill>
                  <a:schemeClr val="bg1"/>
                </a:solidFill>
                <a:latin typeface="Arial Narrow" pitchFamily="34" charset="0"/>
              </a:rPr>
              <a:t>Priest</a:t>
            </a:r>
          </a:p>
          <a:p>
            <a:pPr marL="342900" indent="-342900">
              <a:buFont typeface="+mj-lt"/>
              <a:buAutoNum type="arabicPeriod"/>
            </a:pPr>
            <a:r>
              <a:rPr lang="en-US" sz="2800" dirty="0">
                <a:solidFill>
                  <a:schemeClr val="bg1"/>
                </a:solidFill>
                <a:latin typeface="Arial Narrow" pitchFamily="34" charset="0"/>
              </a:rPr>
              <a:t>Encouragement to Go On to Maturity</a:t>
            </a:r>
          </a:p>
          <a:p>
            <a:pPr marL="342900" indent="-342900">
              <a:buFont typeface="+mj-lt"/>
              <a:buAutoNum type="arabicPeriod"/>
            </a:pPr>
            <a:endParaRPr lang="en-US" sz="2800" dirty="0">
              <a:solidFill>
                <a:schemeClr val="bg1"/>
              </a:solidFill>
              <a:latin typeface="Arial Narrow" pitchFamily="34" charset="0"/>
            </a:endParaRPr>
          </a:p>
          <a:p>
            <a:pPr marL="342900" indent="-342900">
              <a:buFont typeface="+mj-lt"/>
              <a:buAutoNum type="arabicPeriod"/>
            </a:pPr>
            <a:endParaRPr lang="en-US" sz="2800" dirty="0">
              <a:solidFill>
                <a:schemeClr val="bg1"/>
              </a:solidFill>
              <a:latin typeface="Arial Narrow" pitchFamily="34" charset="0"/>
            </a:endParaRPr>
          </a:p>
          <a:p>
            <a:pPr marL="342900" indent="-342900">
              <a:buFont typeface="+mj-lt"/>
              <a:buAutoNum type="arabicPeriod"/>
            </a:pPr>
            <a:endParaRPr lang="en-US" sz="2800" dirty="0">
              <a:solidFill>
                <a:schemeClr val="bg1"/>
              </a:solidFill>
              <a:latin typeface="Arial Narrow" pitchFamily="34" charset="0"/>
            </a:endParaRP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11</a:t>
            </a:r>
            <a:endParaRPr lang="en-US" sz="3200" dirty="0">
              <a:latin typeface="Arial Narrow" panose="020B0606020202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91383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7696200" cy="3600986"/>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514350" indent="-514350">
              <a:buFont typeface="+mj-lt"/>
              <a:buAutoNum type="arabicPeriod" startAt="7"/>
            </a:pPr>
            <a:r>
              <a:rPr lang="en-US" sz="2800" dirty="0" smtClean="0">
                <a:solidFill>
                  <a:schemeClr val="bg1"/>
                </a:solidFill>
                <a:latin typeface="Arial Narrow" pitchFamily="34" charset="0"/>
              </a:rPr>
              <a:t>The </a:t>
            </a:r>
            <a:r>
              <a:rPr lang="en-US" sz="2800" dirty="0">
                <a:solidFill>
                  <a:schemeClr val="bg1"/>
                </a:solidFill>
                <a:latin typeface="Arial Narrow" pitchFamily="34" charset="0"/>
              </a:rPr>
              <a:t>Priesthood of Christ is Superior to the </a:t>
            </a:r>
            <a:r>
              <a:rPr lang="en-US" sz="2800" dirty="0" smtClean="0">
                <a:solidFill>
                  <a:schemeClr val="bg1"/>
                </a:solidFill>
                <a:latin typeface="Arial Narrow" pitchFamily="34" charset="0"/>
              </a:rPr>
              <a:t>Levitical</a:t>
            </a:r>
          </a:p>
          <a:p>
            <a:pPr marL="342900" indent="-342900">
              <a:buFont typeface="+mj-lt"/>
              <a:buAutoNum type="arabicPeriod" startAt="7"/>
            </a:pPr>
            <a:r>
              <a:rPr lang="en-US" sz="2800" dirty="0" smtClean="0">
                <a:solidFill>
                  <a:schemeClr val="bg1"/>
                </a:solidFill>
                <a:latin typeface="Arial Narrow" pitchFamily="34" charset="0"/>
              </a:rPr>
              <a:t>  A </a:t>
            </a:r>
            <a:r>
              <a:rPr lang="en-US" sz="2800" dirty="0">
                <a:solidFill>
                  <a:schemeClr val="bg1"/>
                </a:solidFill>
                <a:latin typeface="Arial Narrow" pitchFamily="34" charset="0"/>
              </a:rPr>
              <a:t>Better Ministry &amp; </a:t>
            </a:r>
            <a:r>
              <a:rPr lang="en-US" sz="2800" dirty="0" smtClean="0">
                <a:solidFill>
                  <a:schemeClr val="bg1"/>
                </a:solidFill>
                <a:latin typeface="Arial Narrow" pitchFamily="34" charset="0"/>
              </a:rPr>
              <a:t>Priesthood</a:t>
            </a:r>
          </a:p>
          <a:p>
            <a:pPr marL="342900" indent="-342900">
              <a:buFont typeface="+mj-lt"/>
              <a:buAutoNum type="arabicPeriod" startAt="7"/>
            </a:pPr>
            <a:r>
              <a:rPr lang="en-US" sz="2800" dirty="0" smtClean="0">
                <a:solidFill>
                  <a:schemeClr val="bg1"/>
                </a:solidFill>
                <a:latin typeface="Arial Narrow" pitchFamily="34" charset="0"/>
              </a:rPr>
              <a:t>  The </a:t>
            </a:r>
            <a:r>
              <a:rPr lang="en-US" sz="2800" dirty="0">
                <a:solidFill>
                  <a:schemeClr val="bg1"/>
                </a:solidFill>
                <a:latin typeface="Arial Narrow" pitchFamily="34" charset="0"/>
              </a:rPr>
              <a:t>First Covenant – A Type of the </a:t>
            </a:r>
            <a:r>
              <a:rPr lang="en-US" sz="2800" dirty="0" smtClean="0">
                <a:solidFill>
                  <a:schemeClr val="bg1"/>
                </a:solidFill>
                <a:latin typeface="Arial Narrow" pitchFamily="34" charset="0"/>
              </a:rPr>
              <a:t>New</a:t>
            </a:r>
          </a:p>
          <a:p>
            <a:pPr marL="342900" indent="-342900">
              <a:buFont typeface="+mj-lt"/>
              <a:buAutoNum type="arabicPeriod" startAt="7"/>
            </a:pPr>
            <a:r>
              <a:rPr lang="en-US" sz="2800" dirty="0" smtClean="0">
                <a:solidFill>
                  <a:schemeClr val="bg1"/>
                </a:solidFill>
                <a:latin typeface="Arial Narrow" pitchFamily="34" charset="0"/>
              </a:rPr>
              <a:t> Sacrifices </a:t>
            </a:r>
            <a:r>
              <a:rPr lang="en-US" sz="2800" dirty="0">
                <a:solidFill>
                  <a:schemeClr val="bg1"/>
                </a:solidFill>
                <a:latin typeface="Arial Narrow" pitchFamily="34" charset="0"/>
              </a:rPr>
              <a:t>&amp; Exhortations</a:t>
            </a:r>
          </a:p>
          <a:p>
            <a:pPr marL="342900" indent="-342900">
              <a:buFont typeface="+mj-lt"/>
              <a:buAutoNum type="arabicPeriod" startAt="7"/>
            </a:pPr>
            <a:endParaRPr lang="en-US" sz="2800" dirty="0">
              <a:solidFill>
                <a:schemeClr val="bg1"/>
              </a:solidFill>
              <a:latin typeface="Arial Narrow" pitchFamily="34" charset="0"/>
            </a:endParaRPr>
          </a:p>
          <a:p>
            <a:pPr marL="342900" indent="-342900">
              <a:buFont typeface="+mj-lt"/>
              <a:buAutoNum type="arabicPeriod" startAt="7"/>
            </a:pPr>
            <a:endParaRPr lang="en-US" sz="2800" dirty="0">
              <a:solidFill>
                <a:schemeClr val="bg1"/>
              </a:solidFill>
              <a:latin typeface="Arial Narrow" pitchFamily="34" charset="0"/>
            </a:endParaRPr>
          </a:p>
          <a:p>
            <a:pPr marL="342900" indent="-342900">
              <a:buFont typeface="+mj-lt"/>
              <a:buAutoNum type="arabicPeriod" startAt="7"/>
            </a:pPr>
            <a:endParaRPr lang="en-US" sz="2800" dirty="0">
              <a:solidFill>
                <a:schemeClr val="bg1"/>
              </a:solidFill>
              <a:latin typeface="Arial Narrow" pitchFamily="34" charset="0"/>
            </a:endParaRP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11</a:t>
            </a:r>
            <a:endParaRPr lang="en-US" sz="3200" dirty="0">
              <a:latin typeface="Arial Narrow" panose="020B0606020202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955162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140041" y="1143000"/>
            <a:ext cx="8001000" cy="2227263"/>
          </a:xfrm>
          <a:prstGeom prst="rect">
            <a:avLst/>
          </a:prstGeom>
          <a:noFill/>
          <a:ln w="9525">
            <a:noFill/>
            <a:miter lim="800000"/>
            <a:headEnd/>
            <a:tailEnd/>
          </a:ln>
          <a:effectLst/>
        </p:spPr>
        <p:txBody>
          <a:bodyPr wrap="square">
            <a:spAutoFit/>
          </a:bodyPr>
          <a:lstStyle/>
          <a:p>
            <a:pPr marL="457200" indent="-457200"/>
            <a:r>
              <a:rPr lang="en-US" sz="2800" b="1" dirty="0">
                <a:latin typeface="Arial Narrow" pitchFamily="34" charset="0"/>
              </a:rPr>
              <a:t>I. </a:t>
            </a:r>
            <a:r>
              <a:rPr lang="en-US" sz="2800" b="1" u="sng" dirty="0">
                <a:latin typeface="Arial Narrow" pitchFamily="34" charset="0"/>
              </a:rPr>
              <a:t>The Nature of Faith</a:t>
            </a:r>
            <a:r>
              <a:rPr lang="en-US" sz="2800" b="1" dirty="0">
                <a:latin typeface="Arial Narrow" pitchFamily="34" charset="0"/>
              </a:rPr>
              <a:t> (vv. 1-3)</a:t>
            </a:r>
          </a:p>
          <a:p>
            <a:pPr marL="457200" indent="-457200"/>
            <a:endParaRPr lang="en-US" sz="2800" b="1" dirty="0">
              <a:latin typeface="Arial Narrow" pitchFamily="34" charset="0"/>
            </a:endParaRPr>
          </a:p>
          <a:p>
            <a:pPr marL="457200" indent="-457200"/>
            <a:r>
              <a:rPr lang="en-US" sz="2800" b="1" dirty="0">
                <a:latin typeface="Arial Narrow" pitchFamily="34" charset="0"/>
              </a:rPr>
              <a:t>II. </a:t>
            </a:r>
            <a:r>
              <a:rPr lang="en-US" sz="2800" b="1" u="sng" dirty="0">
                <a:latin typeface="Arial Narrow" pitchFamily="34" charset="0"/>
              </a:rPr>
              <a:t>Examples of Faith </a:t>
            </a:r>
            <a:r>
              <a:rPr lang="en-US" sz="2800" b="1" u="sng" dirty="0" smtClean="0">
                <a:latin typeface="Arial Narrow" pitchFamily="34" charset="0"/>
              </a:rPr>
              <a:t>and </a:t>
            </a:r>
            <a:r>
              <a:rPr lang="en-US" sz="2800" b="1" u="sng" dirty="0">
                <a:latin typeface="Arial Narrow" pitchFamily="34" charset="0"/>
              </a:rPr>
              <a:t>Its Power</a:t>
            </a:r>
            <a:r>
              <a:rPr lang="en-US" sz="2800" b="1" dirty="0">
                <a:latin typeface="Arial Narrow" pitchFamily="34" charset="0"/>
              </a:rPr>
              <a:t> (vv. 4-38)</a:t>
            </a:r>
          </a:p>
          <a:p>
            <a:pPr marL="457200" indent="-457200"/>
            <a:endParaRPr lang="en-US" sz="2800" b="1" dirty="0">
              <a:latin typeface="Arial Narrow" pitchFamily="34" charset="0"/>
            </a:endParaRPr>
          </a:p>
          <a:p>
            <a:pPr marL="457200" indent="-457200"/>
            <a:r>
              <a:rPr lang="en-US" sz="2800" b="1" dirty="0">
                <a:latin typeface="Arial Narrow" pitchFamily="34" charset="0"/>
              </a:rPr>
              <a:t>III. </a:t>
            </a:r>
            <a:r>
              <a:rPr lang="en-US" sz="2800" b="1" u="sng" dirty="0">
                <a:latin typeface="Arial Narrow" pitchFamily="34" charset="0"/>
              </a:rPr>
              <a:t>We Have Something Better</a:t>
            </a:r>
            <a:r>
              <a:rPr lang="en-US" sz="2800" b="1" dirty="0">
                <a:latin typeface="Arial Narrow" pitchFamily="34" charset="0"/>
              </a:rPr>
              <a:t> (vv. 39-40)</a:t>
            </a: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11</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2597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04080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43000" y="1295400"/>
            <a:ext cx="8001000" cy="2246769"/>
          </a:xfrm>
          <a:prstGeom prst="rect">
            <a:avLst/>
          </a:prstGeom>
          <a:noFill/>
          <a:ln w="9525">
            <a:noFill/>
            <a:miter lim="800000"/>
            <a:headEnd/>
            <a:tailEnd/>
          </a:ln>
          <a:effectLst/>
        </p:spPr>
        <p:txBody>
          <a:bodyPr wrap="square">
            <a:spAutoFit/>
          </a:bodyPr>
          <a:lstStyle/>
          <a:p>
            <a:pPr marL="571500" indent="-571500">
              <a:buFont typeface="+mj-lt"/>
              <a:buAutoNum type="romanUcPeriod"/>
            </a:pPr>
            <a:r>
              <a:rPr lang="en-US" sz="2800" b="1" u="sng" dirty="0">
                <a:latin typeface="Arial Narrow" panose="020B0606020202030204" pitchFamily="34" charset="0"/>
              </a:rPr>
              <a:t>The Nature of Faith</a:t>
            </a:r>
            <a:r>
              <a:rPr lang="en-US" sz="2800" b="1" dirty="0">
                <a:latin typeface="Arial Narrow" pitchFamily="34" charset="0"/>
              </a:rPr>
              <a:t> (vv. </a:t>
            </a:r>
            <a:r>
              <a:rPr lang="en-US" sz="2800" b="1" dirty="0" smtClean="0">
                <a:latin typeface="Arial Narrow" pitchFamily="34" charset="0"/>
              </a:rPr>
              <a:t>1-3)</a:t>
            </a:r>
          </a:p>
          <a:p>
            <a:pPr marL="571500" indent="-571500">
              <a:buFont typeface="+mj-lt"/>
              <a:buAutoNum type="romanUcPeriod"/>
            </a:pPr>
            <a:endParaRPr lang="en-US" sz="2800" b="1" dirty="0">
              <a:latin typeface="Arial Narrow" pitchFamily="34" charset="0"/>
            </a:endParaRPr>
          </a:p>
          <a:p>
            <a:pPr marL="1028700" lvl="1" indent="-571500">
              <a:buFont typeface="+mj-lt"/>
              <a:buAutoNum type="alphaUcPeriod"/>
            </a:pPr>
            <a:r>
              <a:rPr lang="en-US" sz="2800" dirty="0" smtClean="0">
                <a:latin typeface="Arial Narrow" pitchFamily="34" charset="0"/>
              </a:rPr>
              <a:t>What </a:t>
            </a:r>
            <a:r>
              <a:rPr lang="en-US" sz="2800" dirty="0">
                <a:latin typeface="Arial Narrow" pitchFamily="34" charset="0"/>
              </a:rPr>
              <a:t>faith is (v. </a:t>
            </a:r>
            <a:r>
              <a:rPr lang="en-US" sz="2800" dirty="0" smtClean="0">
                <a:latin typeface="Arial Narrow" pitchFamily="34" charset="0"/>
              </a:rPr>
              <a:t>1)</a:t>
            </a:r>
          </a:p>
          <a:p>
            <a:pPr marL="1028700" lvl="1" indent="-571500">
              <a:buFont typeface="+mj-lt"/>
              <a:buAutoNum type="alphaUcPeriod"/>
            </a:pPr>
            <a:endParaRPr lang="en-US" sz="2800" dirty="0">
              <a:latin typeface="Arial Narrow" pitchFamily="34" charset="0"/>
            </a:endParaRPr>
          </a:p>
          <a:p>
            <a:pPr marL="1028700" lvl="1" indent="-571500">
              <a:buFont typeface="+mj-lt"/>
              <a:buAutoNum type="alphaUcPeriod"/>
            </a:pPr>
            <a:r>
              <a:rPr lang="en-US" sz="2800" dirty="0" smtClean="0">
                <a:latin typeface="Arial Narrow" pitchFamily="34" charset="0"/>
              </a:rPr>
              <a:t>The </a:t>
            </a:r>
            <a:r>
              <a:rPr lang="en-US" sz="2800" dirty="0">
                <a:latin typeface="Arial Narrow" pitchFamily="34" charset="0"/>
              </a:rPr>
              <a:t>power of faith (vv. </a:t>
            </a:r>
            <a:r>
              <a:rPr lang="en-US" sz="2800" dirty="0" smtClean="0">
                <a:latin typeface="Arial Narrow" pitchFamily="34" charset="0"/>
              </a:rPr>
              <a:t>2-3)</a:t>
            </a:r>
            <a:endParaRPr lang="en-US" sz="2800" b="1" dirty="0">
              <a:latin typeface="Arial Narrow" pitchFamily="34" charset="0"/>
            </a:endParaRP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11</a:t>
            </a:r>
            <a:endParaRPr lang="en-US" sz="2800" dirty="0">
              <a:latin typeface="Arial Narrow" panose="020B0606020202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259785" y="128681"/>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09320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073643" y="1154317"/>
            <a:ext cx="7613157" cy="3539430"/>
          </a:xfrm>
          <a:prstGeom prst="rect">
            <a:avLst/>
          </a:prstGeom>
          <a:noFill/>
          <a:ln w="9525">
            <a:noFill/>
            <a:miter lim="800000"/>
            <a:headEnd/>
            <a:tailEnd/>
          </a:ln>
          <a:effectLst/>
        </p:spPr>
        <p:txBody>
          <a:bodyPr wrap="square">
            <a:spAutoFit/>
          </a:bodyPr>
          <a:lstStyle/>
          <a:p>
            <a:pPr marL="571500" indent="-571500">
              <a:buFont typeface="+mj-lt"/>
              <a:buAutoNum type="romanUcPeriod" startAt="2"/>
            </a:pPr>
            <a:r>
              <a:rPr lang="en-US" sz="2800" b="1" u="sng" dirty="0" smtClean="0">
                <a:latin typeface="Arial Narrow" pitchFamily="34" charset="0"/>
              </a:rPr>
              <a:t>Examples </a:t>
            </a:r>
            <a:r>
              <a:rPr lang="en-US" sz="2800" b="1" u="sng" dirty="0">
                <a:latin typeface="Arial Narrow" pitchFamily="34" charset="0"/>
              </a:rPr>
              <a:t>of F</a:t>
            </a:r>
            <a:r>
              <a:rPr lang="en-US" sz="2800" b="1" u="sng" dirty="0" smtClean="0">
                <a:latin typeface="Arial Narrow" pitchFamily="34" charset="0"/>
              </a:rPr>
              <a:t>aith </a:t>
            </a:r>
            <a:r>
              <a:rPr lang="en-US" sz="2800" b="1" u="sng" dirty="0">
                <a:latin typeface="Arial Narrow" pitchFamily="34" charset="0"/>
              </a:rPr>
              <a:t>a</a:t>
            </a:r>
            <a:r>
              <a:rPr lang="en-US" sz="2800" b="1" u="sng" dirty="0" smtClean="0">
                <a:latin typeface="Arial Narrow" pitchFamily="34" charset="0"/>
              </a:rPr>
              <a:t>nd </a:t>
            </a:r>
            <a:r>
              <a:rPr lang="en-US" sz="2800" b="1" u="sng" dirty="0">
                <a:latin typeface="Arial Narrow" pitchFamily="34" charset="0"/>
              </a:rPr>
              <a:t>Its Power</a:t>
            </a:r>
            <a:r>
              <a:rPr lang="en-US" sz="2800" b="1" dirty="0">
                <a:latin typeface="Arial Narrow" pitchFamily="34" charset="0"/>
              </a:rPr>
              <a:t> (vv. </a:t>
            </a:r>
            <a:r>
              <a:rPr lang="en-US" sz="2800" b="1" dirty="0" smtClean="0">
                <a:latin typeface="Arial Narrow" pitchFamily="34" charset="0"/>
              </a:rPr>
              <a:t>4-38)</a:t>
            </a:r>
          </a:p>
          <a:p>
            <a:pPr marL="1028700" lvl="1" indent="-571500">
              <a:buFont typeface="+mj-lt"/>
              <a:buAutoNum type="alphaUcPeriod"/>
            </a:pPr>
            <a:r>
              <a:rPr lang="en-US" sz="2800" dirty="0" smtClean="0">
                <a:latin typeface="Arial Narrow" pitchFamily="34" charset="0"/>
              </a:rPr>
              <a:t>Abel </a:t>
            </a:r>
            <a:r>
              <a:rPr lang="en-US" sz="2800" dirty="0">
                <a:latin typeface="Arial Narrow" pitchFamily="34" charset="0"/>
              </a:rPr>
              <a:t>(v. </a:t>
            </a:r>
            <a:r>
              <a:rPr lang="en-US" sz="2800" dirty="0" smtClean="0">
                <a:latin typeface="Arial Narrow" pitchFamily="34" charset="0"/>
              </a:rPr>
              <a:t>4)</a:t>
            </a:r>
          </a:p>
          <a:p>
            <a:pPr marL="1028700" lvl="1" indent="-571500">
              <a:buFont typeface="+mj-lt"/>
              <a:buAutoNum type="alphaUcPeriod"/>
            </a:pPr>
            <a:r>
              <a:rPr lang="en-US" sz="2800" dirty="0" smtClean="0">
                <a:latin typeface="Arial Narrow" pitchFamily="34" charset="0"/>
              </a:rPr>
              <a:t>Enoch </a:t>
            </a:r>
            <a:r>
              <a:rPr lang="en-US" sz="2800" dirty="0">
                <a:latin typeface="Arial Narrow" pitchFamily="34" charset="0"/>
              </a:rPr>
              <a:t>(vv. </a:t>
            </a:r>
            <a:r>
              <a:rPr lang="en-US" sz="2800" dirty="0" smtClean="0">
                <a:latin typeface="Arial Narrow" pitchFamily="34" charset="0"/>
              </a:rPr>
              <a:t>5-6)</a:t>
            </a:r>
          </a:p>
          <a:p>
            <a:pPr marL="1028700" lvl="1" indent="-571500">
              <a:buFont typeface="+mj-lt"/>
              <a:buAutoNum type="alphaUcPeriod"/>
            </a:pPr>
            <a:r>
              <a:rPr lang="en-US" sz="2800" dirty="0" smtClean="0">
                <a:latin typeface="Arial Narrow" pitchFamily="34" charset="0"/>
              </a:rPr>
              <a:t>Noah </a:t>
            </a:r>
            <a:r>
              <a:rPr lang="en-US" sz="2800" dirty="0">
                <a:latin typeface="Arial Narrow" pitchFamily="34" charset="0"/>
              </a:rPr>
              <a:t>(v. </a:t>
            </a:r>
            <a:r>
              <a:rPr lang="en-US" sz="2800" dirty="0" smtClean="0">
                <a:latin typeface="Arial Narrow" pitchFamily="34" charset="0"/>
              </a:rPr>
              <a:t>7)</a:t>
            </a:r>
          </a:p>
          <a:p>
            <a:pPr marL="1028700" lvl="1" indent="-571500">
              <a:buFont typeface="+mj-lt"/>
              <a:buAutoNum type="alphaUcPeriod"/>
            </a:pPr>
            <a:r>
              <a:rPr lang="en-US" sz="2800" dirty="0" smtClean="0">
                <a:latin typeface="Arial Narrow" pitchFamily="34" charset="0"/>
              </a:rPr>
              <a:t>Abraham </a:t>
            </a:r>
            <a:r>
              <a:rPr lang="en-US" sz="2800" dirty="0">
                <a:latin typeface="Arial Narrow" pitchFamily="34" charset="0"/>
              </a:rPr>
              <a:t>(vv. 8-10, </a:t>
            </a:r>
            <a:r>
              <a:rPr lang="en-US" sz="2800" dirty="0" smtClean="0">
                <a:latin typeface="Arial Narrow" pitchFamily="34" charset="0"/>
              </a:rPr>
              <a:t>12-19)</a:t>
            </a:r>
          </a:p>
          <a:p>
            <a:pPr marL="1485900" lvl="2" indent="-571500">
              <a:buFont typeface="+mj-lt"/>
              <a:buAutoNum type="arabicPeriod"/>
            </a:pPr>
            <a:r>
              <a:rPr lang="en-US" sz="2800" dirty="0" smtClean="0">
                <a:latin typeface="Arial Narrow" pitchFamily="34" charset="0"/>
              </a:rPr>
              <a:t>Obeyed </a:t>
            </a:r>
            <a:r>
              <a:rPr lang="en-US" sz="2800" dirty="0">
                <a:latin typeface="Arial Narrow" pitchFamily="34" charset="0"/>
              </a:rPr>
              <a:t>– went to a country (vv. </a:t>
            </a:r>
            <a:r>
              <a:rPr lang="en-US" sz="2800" dirty="0" smtClean="0">
                <a:latin typeface="Arial Narrow" pitchFamily="34" charset="0"/>
              </a:rPr>
              <a:t>8-10)</a:t>
            </a:r>
          </a:p>
          <a:p>
            <a:pPr marL="1485900" lvl="2" indent="-571500">
              <a:buFont typeface="+mj-lt"/>
              <a:buAutoNum type="arabicPeriod"/>
            </a:pPr>
            <a:r>
              <a:rPr lang="en-US" sz="2800" dirty="0" smtClean="0">
                <a:latin typeface="Arial Narrow" pitchFamily="34" charset="0"/>
              </a:rPr>
              <a:t>Believed </a:t>
            </a:r>
            <a:r>
              <a:rPr lang="en-US" sz="2800" dirty="0">
                <a:latin typeface="Arial Narrow" pitchFamily="34" charset="0"/>
              </a:rPr>
              <a:t>the promise (vv. </a:t>
            </a:r>
            <a:r>
              <a:rPr lang="en-US" sz="2800" dirty="0" smtClean="0">
                <a:latin typeface="Arial Narrow" pitchFamily="34" charset="0"/>
              </a:rPr>
              <a:t>11-12)</a:t>
            </a:r>
          </a:p>
          <a:p>
            <a:pPr marL="1485900" lvl="2" indent="-571500">
              <a:buFont typeface="+mj-lt"/>
              <a:buAutoNum type="arabicPeriod"/>
            </a:pPr>
            <a:r>
              <a:rPr lang="en-US" sz="2800" dirty="0" smtClean="0">
                <a:latin typeface="Arial Narrow" pitchFamily="34" charset="0"/>
              </a:rPr>
              <a:t>Sacrificed </a:t>
            </a:r>
            <a:r>
              <a:rPr lang="en-US" sz="2800" dirty="0">
                <a:latin typeface="Arial Narrow" pitchFamily="34" charset="0"/>
              </a:rPr>
              <a:t>his son (vv. </a:t>
            </a:r>
            <a:r>
              <a:rPr lang="en-US" sz="2800" dirty="0" smtClean="0">
                <a:latin typeface="Arial Narrow" pitchFamily="34" charset="0"/>
              </a:rPr>
              <a:t>17-19)</a:t>
            </a:r>
          </a:p>
        </p:txBody>
      </p:sp>
      <p:sp>
        <p:nvSpPr>
          <p:cNvPr id="7" name="Rectangle 6"/>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10" name="Rectangle 9"/>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11</a:t>
            </a:r>
            <a:endParaRPr lang="en-US" sz="2800" dirty="0">
              <a:latin typeface="Arial Narrow" panose="020B0606020202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99739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457199" y="1154317"/>
            <a:ext cx="8601327" cy="4832092"/>
          </a:xfrm>
          <a:prstGeom prst="rect">
            <a:avLst/>
          </a:prstGeom>
          <a:noFill/>
          <a:ln w="9525">
            <a:noFill/>
            <a:miter lim="800000"/>
            <a:headEnd/>
            <a:tailEnd/>
          </a:ln>
          <a:effectLst/>
        </p:spPr>
        <p:txBody>
          <a:bodyPr wrap="square">
            <a:spAutoFit/>
          </a:bodyPr>
          <a:lstStyle/>
          <a:p>
            <a:pPr marL="571500" indent="-571500">
              <a:buFont typeface="+mj-lt"/>
              <a:buAutoNum type="romanUcPeriod" startAt="2"/>
            </a:pPr>
            <a:r>
              <a:rPr lang="en-US" sz="2800" b="1" u="sng" dirty="0" smtClean="0">
                <a:latin typeface="Arial Narrow" pitchFamily="34" charset="0"/>
              </a:rPr>
              <a:t>Examples </a:t>
            </a:r>
            <a:r>
              <a:rPr lang="en-US" sz="2800" b="1" u="sng" dirty="0">
                <a:latin typeface="Arial Narrow" pitchFamily="34" charset="0"/>
              </a:rPr>
              <a:t>of F</a:t>
            </a:r>
            <a:r>
              <a:rPr lang="en-US" sz="2800" b="1" u="sng" dirty="0" smtClean="0">
                <a:latin typeface="Arial Narrow" pitchFamily="34" charset="0"/>
              </a:rPr>
              <a:t>aith </a:t>
            </a:r>
            <a:r>
              <a:rPr lang="en-US" sz="2800" b="1" u="sng" dirty="0">
                <a:latin typeface="Arial Narrow" pitchFamily="34" charset="0"/>
              </a:rPr>
              <a:t>a</a:t>
            </a:r>
            <a:r>
              <a:rPr lang="en-US" sz="2800" b="1" u="sng" dirty="0" smtClean="0">
                <a:latin typeface="Arial Narrow" pitchFamily="34" charset="0"/>
              </a:rPr>
              <a:t>nd </a:t>
            </a:r>
            <a:r>
              <a:rPr lang="en-US" sz="2800" b="1" u="sng" dirty="0">
                <a:latin typeface="Arial Narrow" pitchFamily="34" charset="0"/>
              </a:rPr>
              <a:t>Its Power</a:t>
            </a:r>
            <a:r>
              <a:rPr lang="en-US" sz="2800" b="1" dirty="0">
                <a:latin typeface="Arial Narrow" pitchFamily="34" charset="0"/>
              </a:rPr>
              <a:t> (vv. </a:t>
            </a:r>
            <a:r>
              <a:rPr lang="en-US" sz="2800" b="1" dirty="0" smtClean="0">
                <a:latin typeface="Arial Narrow" pitchFamily="34" charset="0"/>
              </a:rPr>
              <a:t>4-38)</a:t>
            </a:r>
          </a:p>
          <a:p>
            <a:pPr marL="1028700" lvl="1" indent="-571500">
              <a:buFont typeface="+mj-lt"/>
              <a:buAutoNum type="alphaUcPeriod" startAt="5"/>
            </a:pPr>
            <a:r>
              <a:rPr lang="en-US" sz="2800" dirty="0" smtClean="0">
                <a:latin typeface="Arial Narrow" pitchFamily="34" charset="0"/>
              </a:rPr>
              <a:t>Sarah </a:t>
            </a:r>
            <a:r>
              <a:rPr lang="en-US" sz="2800" dirty="0">
                <a:latin typeface="Arial Narrow" pitchFamily="34" charset="0"/>
              </a:rPr>
              <a:t>(v. </a:t>
            </a:r>
            <a:r>
              <a:rPr lang="en-US" sz="2800" dirty="0" smtClean="0">
                <a:latin typeface="Arial Narrow" pitchFamily="34" charset="0"/>
              </a:rPr>
              <a:t>11)</a:t>
            </a:r>
          </a:p>
          <a:p>
            <a:pPr marL="1028700" lvl="1" indent="-571500">
              <a:buFont typeface="+mj-lt"/>
              <a:buAutoNum type="alphaUcPeriod" startAt="5"/>
            </a:pPr>
            <a:r>
              <a:rPr lang="en-US" sz="2800" dirty="0" smtClean="0">
                <a:latin typeface="Arial Narrow" pitchFamily="34" charset="0"/>
              </a:rPr>
              <a:t>These </a:t>
            </a:r>
            <a:r>
              <a:rPr lang="en-US" sz="2800" dirty="0">
                <a:latin typeface="Arial Narrow" pitchFamily="34" charset="0"/>
              </a:rPr>
              <a:t>died in faith looking for a better country (vv. </a:t>
            </a:r>
            <a:r>
              <a:rPr lang="en-US" sz="2800" dirty="0" smtClean="0">
                <a:latin typeface="Arial Narrow" pitchFamily="34" charset="0"/>
              </a:rPr>
              <a:t>13-16)</a:t>
            </a:r>
          </a:p>
          <a:p>
            <a:pPr marL="1028700" lvl="1" indent="-571500">
              <a:buFont typeface="+mj-lt"/>
              <a:buAutoNum type="alphaUcPeriod" startAt="5"/>
            </a:pPr>
            <a:r>
              <a:rPr lang="en-US" sz="2800" dirty="0" err="1" smtClean="0">
                <a:latin typeface="Arial Narrow" pitchFamily="34" charset="0"/>
              </a:rPr>
              <a:t>Issac</a:t>
            </a:r>
            <a:r>
              <a:rPr lang="en-US" sz="2800" dirty="0" smtClean="0">
                <a:latin typeface="Arial Narrow" pitchFamily="34" charset="0"/>
              </a:rPr>
              <a:t> </a:t>
            </a:r>
            <a:r>
              <a:rPr lang="en-US" sz="2800" dirty="0">
                <a:latin typeface="Arial Narrow" pitchFamily="34" charset="0"/>
              </a:rPr>
              <a:t>(v. </a:t>
            </a:r>
            <a:r>
              <a:rPr lang="en-US" sz="2800" dirty="0" smtClean="0">
                <a:latin typeface="Arial Narrow" pitchFamily="34" charset="0"/>
              </a:rPr>
              <a:t>20)</a:t>
            </a:r>
          </a:p>
          <a:p>
            <a:pPr marL="1028700" lvl="1" indent="-571500">
              <a:buFont typeface="+mj-lt"/>
              <a:buAutoNum type="alphaUcPeriod" startAt="5"/>
            </a:pPr>
            <a:r>
              <a:rPr lang="en-US" sz="2800" dirty="0" smtClean="0">
                <a:latin typeface="Arial Narrow" pitchFamily="34" charset="0"/>
              </a:rPr>
              <a:t>Jacob </a:t>
            </a:r>
            <a:r>
              <a:rPr lang="en-US" sz="2800" dirty="0">
                <a:latin typeface="Arial Narrow" pitchFamily="34" charset="0"/>
              </a:rPr>
              <a:t>(v. </a:t>
            </a:r>
            <a:r>
              <a:rPr lang="en-US" sz="2800" dirty="0" smtClean="0">
                <a:latin typeface="Arial Narrow" pitchFamily="34" charset="0"/>
              </a:rPr>
              <a:t>21)</a:t>
            </a:r>
          </a:p>
          <a:p>
            <a:pPr marL="1028700" lvl="1" indent="-571500">
              <a:buFont typeface="+mj-lt"/>
              <a:buAutoNum type="alphaUcPeriod" startAt="5"/>
            </a:pPr>
            <a:r>
              <a:rPr lang="en-US" sz="2800" dirty="0" smtClean="0">
                <a:latin typeface="Arial Narrow" pitchFamily="34" charset="0"/>
              </a:rPr>
              <a:t>Joseph </a:t>
            </a:r>
            <a:r>
              <a:rPr lang="en-US" sz="2800" dirty="0">
                <a:latin typeface="Arial Narrow" pitchFamily="34" charset="0"/>
              </a:rPr>
              <a:t>(v. </a:t>
            </a:r>
            <a:r>
              <a:rPr lang="en-US" sz="2800" dirty="0" smtClean="0">
                <a:latin typeface="Arial Narrow" pitchFamily="34" charset="0"/>
              </a:rPr>
              <a:t>22)</a:t>
            </a:r>
          </a:p>
          <a:p>
            <a:pPr marL="1028700" lvl="1" indent="-571500">
              <a:buFont typeface="+mj-lt"/>
              <a:buAutoNum type="alphaUcPeriod" startAt="5"/>
            </a:pPr>
            <a:r>
              <a:rPr lang="en-US" sz="2800" dirty="0" smtClean="0">
                <a:latin typeface="Arial Narrow" pitchFamily="34" charset="0"/>
              </a:rPr>
              <a:t>Moses </a:t>
            </a:r>
            <a:r>
              <a:rPr lang="en-US" sz="2800" dirty="0">
                <a:latin typeface="Arial Narrow" pitchFamily="34" charset="0"/>
              </a:rPr>
              <a:t>(vv. </a:t>
            </a:r>
            <a:r>
              <a:rPr lang="en-US" sz="2800" dirty="0" smtClean="0">
                <a:latin typeface="Arial Narrow" pitchFamily="34" charset="0"/>
              </a:rPr>
              <a:t>23-29)</a:t>
            </a:r>
          </a:p>
          <a:p>
            <a:pPr marL="1028700" lvl="1" indent="-571500">
              <a:buFont typeface="+mj-lt"/>
              <a:buAutoNum type="alphaUcPeriod" startAt="5"/>
            </a:pPr>
            <a:r>
              <a:rPr lang="en-US" sz="2800" dirty="0" smtClean="0">
                <a:latin typeface="Arial Narrow" pitchFamily="34" charset="0"/>
              </a:rPr>
              <a:t>Walls </a:t>
            </a:r>
            <a:r>
              <a:rPr lang="en-US" sz="2800" dirty="0">
                <a:latin typeface="Arial Narrow" pitchFamily="34" charset="0"/>
              </a:rPr>
              <a:t>of Jericho (v. </a:t>
            </a:r>
            <a:r>
              <a:rPr lang="en-US" sz="2800" dirty="0" smtClean="0">
                <a:latin typeface="Arial Narrow" pitchFamily="34" charset="0"/>
              </a:rPr>
              <a:t>30)</a:t>
            </a:r>
          </a:p>
          <a:p>
            <a:pPr marL="1028700" lvl="1" indent="-571500">
              <a:buFont typeface="+mj-lt"/>
              <a:buAutoNum type="alphaUcPeriod" startAt="5"/>
            </a:pPr>
            <a:r>
              <a:rPr lang="en-US" sz="2800" dirty="0" smtClean="0">
                <a:latin typeface="Arial Narrow" pitchFamily="34" charset="0"/>
              </a:rPr>
              <a:t>Rahab </a:t>
            </a:r>
            <a:r>
              <a:rPr lang="en-US" sz="2800" dirty="0">
                <a:latin typeface="Arial Narrow" pitchFamily="34" charset="0"/>
              </a:rPr>
              <a:t>(v. </a:t>
            </a:r>
            <a:r>
              <a:rPr lang="en-US" sz="2800" dirty="0" smtClean="0">
                <a:latin typeface="Arial Narrow" pitchFamily="34" charset="0"/>
              </a:rPr>
              <a:t>31)</a:t>
            </a:r>
          </a:p>
          <a:p>
            <a:pPr marL="1028700" lvl="1" indent="-571500">
              <a:buFont typeface="+mj-lt"/>
              <a:buAutoNum type="alphaUcPeriod" startAt="5"/>
            </a:pPr>
            <a:r>
              <a:rPr lang="en-US" sz="2800" dirty="0" smtClean="0">
                <a:latin typeface="Arial Narrow" pitchFamily="34" charset="0"/>
              </a:rPr>
              <a:t>Other </a:t>
            </a:r>
            <a:r>
              <a:rPr lang="en-US" sz="2800" dirty="0">
                <a:latin typeface="Arial Narrow" pitchFamily="34" charset="0"/>
              </a:rPr>
              <a:t>examples in general (vv. 32-39)</a:t>
            </a:r>
          </a:p>
          <a:p>
            <a:pPr marL="514350" indent="-514350">
              <a:buFont typeface="+mj-lt"/>
              <a:buAutoNum type="alphaUcPeriod"/>
            </a:pPr>
            <a:endParaRPr lang="en-US" sz="2800" b="1" dirty="0">
              <a:latin typeface="Arial Narrow" pitchFamily="34" charset="0"/>
            </a:endParaRPr>
          </a:p>
        </p:txBody>
      </p:sp>
      <p:sp>
        <p:nvSpPr>
          <p:cNvPr id="7" name="Rectangle 6"/>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10" name="Rectangle 9"/>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11</a:t>
            </a:r>
            <a:endParaRPr lang="en-US" sz="2800" dirty="0">
              <a:latin typeface="Arial Narrow" panose="020B0606020202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2751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1000"/>
                                        <p:tgtEl>
                                          <p:spTgt spid="6">
                                            <p:txEl>
                                              <p:pRg st="9" end="9"/>
                                            </p:txEl>
                                          </p:spTgt>
                                        </p:tgtEl>
                                      </p:cBhvr>
                                    </p:animEffect>
                                    <p:anim calcmode="lin" valueType="num">
                                      <p:cBhvr>
                                        <p:cTn id="6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943" y="1143000"/>
            <a:ext cx="7620000" cy="3539430"/>
          </a:xfrm>
          <a:prstGeom prst="rect">
            <a:avLst/>
          </a:prstGeom>
          <a:noFill/>
        </p:spPr>
        <p:txBody>
          <a:bodyPr wrap="square" rtlCol="0">
            <a:spAutoFit/>
          </a:bodyPr>
          <a:lstStyle/>
          <a:p>
            <a:pPr marL="571500" indent="-571500">
              <a:buFont typeface="+mj-lt"/>
              <a:buAutoNum type="romanUcPeriod" startAt="3"/>
            </a:pPr>
            <a:r>
              <a:rPr lang="en-US" sz="2800" b="1" u="sng" dirty="0" smtClean="0">
                <a:latin typeface="Arial Narrow" panose="020B0606020202030204" pitchFamily="34" charset="0"/>
              </a:rPr>
              <a:t>The Recipients</a:t>
            </a:r>
          </a:p>
          <a:p>
            <a:pPr marL="1028700" lvl="1" indent="-571500">
              <a:buFont typeface="+mj-lt"/>
              <a:buAutoNum type="alphaUcPeriod" startAt="3"/>
            </a:pPr>
            <a:r>
              <a:rPr lang="en-US" sz="2800" dirty="0" smtClean="0">
                <a:latin typeface="Arial Narrow" panose="020B0606020202030204" pitchFamily="34" charset="0"/>
              </a:rPr>
              <a:t>Jewish Christian in Palestine </a:t>
            </a:r>
          </a:p>
          <a:p>
            <a:pPr marL="1485900" lvl="2" indent="-571500">
              <a:buFont typeface="+mj-lt"/>
              <a:buAutoNum type="arabicPeriod"/>
            </a:pPr>
            <a:r>
              <a:rPr lang="en-US" sz="2800" i="1" dirty="0" smtClean="0">
                <a:latin typeface="Arial Narrow" panose="020B0606020202030204" pitchFamily="34" charset="0"/>
              </a:rPr>
              <a:t>Harmonizes with Title “to Hebrews”</a:t>
            </a:r>
          </a:p>
          <a:p>
            <a:pPr marL="1485900" lvl="2" indent="-571500">
              <a:buFont typeface="+mj-lt"/>
              <a:buAutoNum type="arabicPeriod"/>
            </a:pPr>
            <a:r>
              <a:rPr lang="en-US" sz="2800" i="1" dirty="0" smtClean="0">
                <a:latin typeface="Arial Narrow" panose="020B0606020202030204" pitchFamily="34" charset="0"/>
              </a:rPr>
              <a:t>Those addressed were familiar with Mosaic economy</a:t>
            </a:r>
          </a:p>
          <a:p>
            <a:pPr marL="1485900" lvl="2" indent="-571500">
              <a:buFont typeface="+mj-lt"/>
              <a:buAutoNum type="arabicPeriod"/>
            </a:pPr>
            <a:r>
              <a:rPr lang="en-US" sz="2800" i="1" dirty="0" smtClean="0">
                <a:latin typeface="Arial Narrow" panose="020B0606020202030204" pitchFamily="34" charset="0"/>
              </a:rPr>
              <a:t>“Church fathers”  suggests this (Milligan, 28)</a:t>
            </a:r>
          </a:p>
          <a:p>
            <a:pPr marL="1485900" lvl="2" indent="-571500">
              <a:buFont typeface="+mj-lt"/>
              <a:buAutoNum type="arabicPeriod"/>
            </a:pPr>
            <a:r>
              <a:rPr lang="en-US" sz="2800" i="1" dirty="0" smtClean="0">
                <a:latin typeface="Arial Narrow" panose="020B0606020202030204" pitchFamily="34" charset="0"/>
              </a:rPr>
              <a:t>No reference to the Jew-Gentile controversy that was prevalent outside of Palestine</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621501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990600" y="1143000"/>
            <a:ext cx="7848600" cy="2246769"/>
          </a:xfrm>
          <a:prstGeom prst="rect">
            <a:avLst/>
          </a:prstGeom>
          <a:noFill/>
          <a:ln w="9525">
            <a:noFill/>
            <a:miter lim="800000"/>
            <a:headEnd/>
            <a:tailEnd/>
          </a:ln>
          <a:effectLst/>
        </p:spPr>
        <p:txBody>
          <a:bodyPr wrap="square">
            <a:spAutoFit/>
          </a:bodyPr>
          <a:lstStyle/>
          <a:p>
            <a:pPr marL="571500" indent="-571500">
              <a:buFont typeface="+mj-lt"/>
              <a:buAutoNum type="romanUcPeriod" startAt="3"/>
            </a:pPr>
            <a:r>
              <a:rPr lang="en-US" sz="2800" b="1" u="sng" dirty="0" smtClean="0">
                <a:latin typeface="Arial Narrow" pitchFamily="34" charset="0"/>
              </a:rPr>
              <a:t>We </a:t>
            </a:r>
            <a:r>
              <a:rPr lang="en-US" sz="2800" b="1" u="sng" dirty="0">
                <a:latin typeface="Arial Narrow" pitchFamily="34" charset="0"/>
              </a:rPr>
              <a:t>Have Something Better</a:t>
            </a:r>
            <a:r>
              <a:rPr lang="en-US" sz="2800" b="1" dirty="0">
                <a:latin typeface="Arial Narrow" pitchFamily="34" charset="0"/>
              </a:rPr>
              <a:t> (vv. </a:t>
            </a:r>
            <a:r>
              <a:rPr lang="en-US" sz="2800" b="1" dirty="0" smtClean="0">
                <a:latin typeface="Arial Narrow" pitchFamily="34" charset="0"/>
              </a:rPr>
              <a:t>39-40)</a:t>
            </a:r>
          </a:p>
          <a:p>
            <a:pPr marL="1028700" lvl="1" indent="-571500">
              <a:buFont typeface="+mj-lt"/>
              <a:buAutoNum type="alphaUcPeriod"/>
            </a:pPr>
            <a:endParaRPr lang="en-US" sz="2800" dirty="0" smtClean="0">
              <a:latin typeface="Arial Narrow" pitchFamily="34" charset="0"/>
            </a:endParaRPr>
          </a:p>
          <a:p>
            <a:pPr marL="1028700" lvl="1" indent="-571500">
              <a:buFont typeface="+mj-lt"/>
              <a:buAutoNum type="alphaUcPeriod"/>
            </a:pPr>
            <a:r>
              <a:rPr lang="en-US" sz="2800" dirty="0" smtClean="0">
                <a:latin typeface="Arial Narrow" pitchFamily="34" charset="0"/>
              </a:rPr>
              <a:t>These </a:t>
            </a:r>
            <a:r>
              <a:rPr lang="en-US" sz="2800" dirty="0">
                <a:latin typeface="Arial Narrow" pitchFamily="34" charset="0"/>
              </a:rPr>
              <a:t>did not receive the promise (v. </a:t>
            </a:r>
            <a:r>
              <a:rPr lang="en-US" sz="2800" dirty="0" smtClean="0">
                <a:latin typeface="Arial Narrow" pitchFamily="34" charset="0"/>
              </a:rPr>
              <a:t>39)</a:t>
            </a:r>
          </a:p>
          <a:p>
            <a:pPr marL="1028700" lvl="1" indent="-571500">
              <a:buFont typeface="+mj-lt"/>
              <a:buAutoNum type="alphaUcPeriod"/>
            </a:pPr>
            <a:endParaRPr lang="en-US" sz="2800" dirty="0" smtClean="0">
              <a:latin typeface="Arial Narrow" pitchFamily="34" charset="0"/>
            </a:endParaRPr>
          </a:p>
          <a:p>
            <a:pPr marL="1028700" lvl="1" indent="-571500">
              <a:buFont typeface="+mj-lt"/>
              <a:buAutoNum type="alphaUcPeriod"/>
            </a:pPr>
            <a:r>
              <a:rPr lang="en-US" sz="2800" dirty="0" smtClean="0">
                <a:latin typeface="Arial Narrow" pitchFamily="34" charset="0"/>
              </a:rPr>
              <a:t>God </a:t>
            </a:r>
            <a:r>
              <a:rPr lang="en-US" sz="2800" dirty="0">
                <a:latin typeface="Arial Narrow" pitchFamily="34" charset="0"/>
              </a:rPr>
              <a:t>provided something better for us (v. 40</a:t>
            </a:r>
            <a:r>
              <a:rPr lang="en-US" sz="2800" dirty="0" smtClean="0">
                <a:latin typeface="Arial Narrow" pitchFamily="34" charset="0"/>
              </a:rPr>
              <a:t>)</a:t>
            </a:r>
            <a:endParaRPr lang="en-US" sz="2800" dirty="0">
              <a:latin typeface="Arial Narrow" pitchFamily="34" charset="0"/>
            </a:endParaRP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11</a:t>
            </a:r>
            <a:endParaRPr lang="en-US" sz="2800" dirty="0">
              <a:latin typeface="Arial Narrow" panose="020B0606020202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82711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1030"/>
          <p:cNvSpPr txBox="1">
            <a:spLocks noChangeArrowheads="1"/>
          </p:cNvSpPr>
          <p:nvPr/>
        </p:nvSpPr>
        <p:spPr bwMode="auto">
          <a:xfrm>
            <a:off x="0" y="2385292"/>
            <a:ext cx="9144000" cy="946150"/>
          </a:xfrm>
          <a:prstGeom prst="rect">
            <a:avLst/>
          </a:prstGeom>
          <a:solidFill>
            <a:schemeClr val="tx1">
              <a:lumMod val="85000"/>
              <a:lumOff val="15000"/>
            </a:schemeClr>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spAutoFit/>
          </a:bodyPr>
          <a:lstStyle/>
          <a:p>
            <a:pPr algn="ctr" eaLnBrk="0" fontAlgn="base" hangingPunct="0">
              <a:spcBef>
                <a:spcPct val="0"/>
              </a:spcBef>
              <a:spcAft>
                <a:spcPct val="0"/>
              </a:spcAft>
            </a:pPr>
            <a:r>
              <a:rPr kumimoji="1" lang="en-US" sz="2800" dirty="0">
                <a:solidFill>
                  <a:srgbClr val="000000"/>
                </a:solidFill>
                <a:latin typeface="Arial Narrow" panose="020B0606020202030204" pitchFamily="34" charset="0"/>
              </a:rPr>
              <a:t>“Now faith is assurance of [things] hoped for, </a:t>
            </a:r>
            <a:r>
              <a:rPr kumimoji="1" lang="en-US" sz="2800" dirty="0" smtClean="0">
                <a:solidFill>
                  <a:srgbClr val="000000"/>
                </a:solidFill>
                <a:latin typeface="Arial Narrow" panose="020B0606020202030204" pitchFamily="34" charset="0"/>
              </a:rPr>
              <a:t>                                               a </a:t>
            </a:r>
            <a:r>
              <a:rPr kumimoji="1" lang="en-US" sz="2800" dirty="0">
                <a:solidFill>
                  <a:srgbClr val="000000"/>
                </a:solidFill>
                <a:latin typeface="Arial Narrow" panose="020B0606020202030204" pitchFamily="34" charset="0"/>
              </a:rPr>
              <a:t>conviction of things not seen.” (ASV)</a:t>
            </a:r>
          </a:p>
        </p:txBody>
      </p:sp>
      <p:sp>
        <p:nvSpPr>
          <p:cNvPr id="19464" name="Text Box 1032"/>
          <p:cNvSpPr txBox="1">
            <a:spLocks noChangeArrowheads="1"/>
          </p:cNvSpPr>
          <p:nvPr/>
        </p:nvSpPr>
        <p:spPr bwMode="auto">
          <a:xfrm>
            <a:off x="0" y="3474668"/>
            <a:ext cx="9144000" cy="954107"/>
          </a:xfrm>
          <a:prstGeom prst="rect">
            <a:avLst/>
          </a:prstGeom>
          <a:solidFill>
            <a:schemeClr val="tx1">
              <a:lumMod val="85000"/>
              <a:lumOff val="15000"/>
            </a:schemeClr>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spAutoFit/>
          </a:bodyPr>
          <a:lstStyle/>
          <a:p>
            <a:pPr algn="ctr"/>
            <a:r>
              <a:rPr kumimoji="1" lang="en-US" sz="2800" dirty="0" smtClean="0">
                <a:solidFill>
                  <a:srgbClr val="000000"/>
                </a:solidFill>
                <a:latin typeface="Arial Narrow" panose="020B0606020202030204" pitchFamily="34" charset="0"/>
                <a:cs typeface="Arial" panose="020B0604020202020204" pitchFamily="34" charset="0"/>
              </a:rPr>
              <a:t>“</a:t>
            </a:r>
            <a:r>
              <a:rPr lang="en-US" sz="2800" dirty="0" smtClean="0">
                <a:latin typeface="Arial Narrow" panose="020B0606020202030204" pitchFamily="34" charset="0"/>
                <a:cs typeface="Arial" panose="020B0604020202020204" pitchFamily="34" charset="0"/>
              </a:rPr>
              <a:t>Faith </a:t>
            </a:r>
            <a:r>
              <a:rPr lang="en-US" sz="2800" dirty="0">
                <a:latin typeface="Arial Narrow" panose="020B0606020202030204" pitchFamily="34" charset="0"/>
                <a:cs typeface="Arial" panose="020B0604020202020204" pitchFamily="34" charset="0"/>
              </a:rPr>
              <a:t>means being sure of the things we hope for and </a:t>
            </a:r>
            <a:r>
              <a:rPr lang="en-US" sz="2800" dirty="0" smtClean="0">
                <a:latin typeface="Arial Narrow" panose="020B0606020202030204" pitchFamily="34" charset="0"/>
                <a:cs typeface="Arial" panose="020B0604020202020204" pitchFamily="34" charset="0"/>
              </a:rPr>
              <a:t>              knowing </a:t>
            </a:r>
            <a:r>
              <a:rPr lang="en-US" sz="2800" dirty="0">
                <a:latin typeface="Arial Narrow" panose="020B0606020202030204" pitchFamily="34" charset="0"/>
                <a:cs typeface="Arial" panose="020B0604020202020204" pitchFamily="34" charset="0"/>
              </a:rPr>
              <a:t>that something is real even if we do not see </a:t>
            </a:r>
            <a:r>
              <a:rPr lang="en-US" sz="2800" dirty="0" smtClean="0">
                <a:latin typeface="Arial Narrow" panose="020B0606020202030204" pitchFamily="34" charset="0"/>
                <a:cs typeface="Arial" panose="020B0604020202020204" pitchFamily="34" charset="0"/>
              </a:rPr>
              <a:t>it</a:t>
            </a:r>
            <a:r>
              <a:rPr kumimoji="1" lang="en-US" sz="2800" dirty="0" smtClean="0">
                <a:solidFill>
                  <a:srgbClr val="000000"/>
                </a:solidFill>
                <a:latin typeface="Arial Narrow" panose="020B0606020202030204" pitchFamily="34" charset="0"/>
                <a:cs typeface="Arial" panose="020B0604020202020204" pitchFamily="34" charset="0"/>
              </a:rPr>
              <a:t>.” (NCV)</a:t>
            </a:r>
            <a:endParaRPr lang="en-US" sz="2800" dirty="0">
              <a:latin typeface="Arial Narrow" panose="020B0606020202030204" pitchFamily="34" charset="0"/>
              <a:cs typeface="Arial" panose="020B0604020202020204" pitchFamily="34" charset="0"/>
            </a:endParaRPr>
          </a:p>
        </p:txBody>
      </p:sp>
      <p:sp>
        <p:nvSpPr>
          <p:cNvPr id="7" name="TextBox 6"/>
          <p:cNvSpPr txBox="1"/>
          <p:nvPr/>
        </p:nvSpPr>
        <p:spPr>
          <a:xfrm>
            <a:off x="1143000" y="857071"/>
            <a:ext cx="6934200" cy="1384995"/>
          </a:xfrm>
          <a:prstGeom prst="rect">
            <a:avLst/>
          </a:prstGeom>
          <a:solidFill>
            <a:schemeClr val="bg1"/>
          </a:solid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eaLnBrk="0" fontAlgn="base" hangingPunct="0">
              <a:spcBef>
                <a:spcPct val="0"/>
              </a:spcBef>
              <a:spcAft>
                <a:spcPct val="0"/>
              </a:spcAft>
            </a:pPr>
            <a:r>
              <a:rPr kumimoji="1" lang="en-US" sz="2800" u="sng" dirty="0" smtClean="0">
                <a:solidFill>
                  <a:srgbClr val="000000"/>
                </a:solidFill>
                <a:latin typeface="Arial Narrow" panose="020B0606020202030204" pitchFamily="34" charset="0"/>
              </a:rPr>
              <a:t>Heb 11:1</a:t>
            </a:r>
          </a:p>
          <a:p>
            <a:pPr algn="ctr" eaLnBrk="0" fontAlgn="base" hangingPunct="0">
              <a:spcBef>
                <a:spcPct val="0"/>
              </a:spcBef>
              <a:spcAft>
                <a:spcPct val="0"/>
              </a:spcAft>
            </a:pPr>
            <a:r>
              <a:rPr kumimoji="1" lang="en-US" sz="2800" dirty="0" smtClean="0">
                <a:solidFill>
                  <a:srgbClr val="000000"/>
                </a:solidFill>
                <a:latin typeface="Arial Narrow" panose="020B0606020202030204" pitchFamily="34" charset="0"/>
              </a:rPr>
              <a:t>“Now faith is the substance of things hoped for,             the evidence of things not seen.” (NKJV)</a:t>
            </a:r>
          </a:p>
        </p:txBody>
      </p:sp>
      <p:sp>
        <p:nvSpPr>
          <p:cNvPr id="9" name="Text Box 1030"/>
          <p:cNvSpPr txBox="1">
            <a:spLocks noChangeArrowheads="1"/>
          </p:cNvSpPr>
          <p:nvPr/>
        </p:nvSpPr>
        <p:spPr bwMode="auto">
          <a:xfrm>
            <a:off x="0" y="4572000"/>
            <a:ext cx="9144000" cy="954107"/>
          </a:xfrm>
          <a:prstGeom prst="rect">
            <a:avLst/>
          </a:prstGeom>
          <a:solidFill>
            <a:schemeClr val="tx1">
              <a:lumMod val="85000"/>
              <a:lumOff val="15000"/>
            </a:schemeClr>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spAutoFit/>
          </a:bodyPr>
          <a:lstStyle/>
          <a:p>
            <a:pPr algn="ctr" eaLnBrk="0" fontAlgn="base" hangingPunct="0">
              <a:spcBef>
                <a:spcPct val="0"/>
              </a:spcBef>
              <a:spcAft>
                <a:spcPct val="0"/>
              </a:spcAft>
            </a:pPr>
            <a:r>
              <a:rPr kumimoji="1" lang="en-US" sz="2800" dirty="0">
                <a:solidFill>
                  <a:srgbClr val="000000"/>
                </a:solidFill>
                <a:latin typeface="Arial Narrow" panose="020B0606020202030204" pitchFamily="34" charset="0"/>
              </a:rPr>
              <a:t>“Now faith is </a:t>
            </a:r>
            <a:r>
              <a:rPr kumimoji="1" lang="en-US" sz="2800" dirty="0" smtClean="0">
                <a:solidFill>
                  <a:srgbClr val="000000"/>
                </a:solidFill>
                <a:latin typeface="Arial Narrow" panose="020B0606020202030204" pitchFamily="34" charset="0"/>
              </a:rPr>
              <a:t>being sure of what we hope for,                                        being convinced of what we do not see.” (NET Bible)</a:t>
            </a:r>
            <a:endParaRPr kumimoji="1" lang="en-US" sz="2800" dirty="0">
              <a:solidFill>
                <a:srgbClr val="000000"/>
              </a:solidFill>
              <a:latin typeface="Arial Narrow" panose="020B0606020202030204" pitchFamily="34" charset="0"/>
            </a:endParaRPr>
          </a:p>
        </p:txBody>
      </p:sp>
      <p:sp>
        <p:nvSpPr>
          <p:cNvPr id="6" name="Rectangle 5"/>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11</a:t>
            </a:r>
            <a:endParaRPr lang="en-US" sz="2800" dirty="0">
              <a:latin typeface="Arial Narrow" panose="020B060602020203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15399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1000"/>
                                        <p:tgtEl>
                                          <p:spTgt spid="19462"/>
                                        </p:tgtEl>
                                      </p:cBhvr>
                                    </p:animEffect>
                                    <p:anim calcmode="lin" valueType="num">
                                      <p:cBhvr>
                                        <p:cTn id="8" dur="1000" fill="hold"/>
                                        <p:tgtEl>
                                          <p:spTgt spid="19462"/>
                                        </p:tgtEl>
                                        <p:attrNameLst>
                                          <p:attrName>ppt_x</p:attrName>
                                        </p:attrNameLst>
                                      </p:cBhvr>
                                      <p:tavLst>
                                        <p:tav tm="0">
                                          <p:val>
                                            <p:strVal val="#ppt_x"/>
                                          </p:val>
                                        </p:tav>
                                        <p:tav tm="100000">
                                          <p:val>
                                            <p:strVal val="#ppt_x"/>
                                          </p:val>
                                        </p:tav>
                                      </p:tavLst>
                                    </p:anim>
                                    <p:anim calcmode="lin" valueType="num">
                                      <p:cBhvr>
                                        <p:cTn id="9" dur="1000" fill="hold"/>
                                        <p:tgtEl>
                                          <p:spTgt spid="194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464"/>
                                        </p:tgtEl>
                                        <p:attrNameLst>
                                          <p:attrName>style.visibility</p:attrName>
                                        </p:attrNameLst>
                                      </p:cBhvr>
                                      <p:to>
                                        <p:strVal val="visible"/>
                                      </p:to>
                                    </p:set>
                                    <p:animEffect transition="in" filter="fade">
                                      <p:cBhvr>
                                        <p:cTn id="14" dur="1000"/>
                                        <p:tgtEl>
                                          <p:spTgt spid="19464"/>
                                        </p:tgtEl>
                                      </p:cBhvr>
                                    </p:animEffect>
                                    <p:anim calcmode="lin" valueType="num">
                                      <p:cBhvr>
                                        <p:cTn id="15" dur="1000" fill="hold"/>
                                        <p:tgtEl>
                                          <p:spTgt spid="19464"/>
                                        </p:tgtEl>
                                        <p:attrNameLst>
                                          <p:attrName>ppt_x</p:attrName>
                                        </p:attrNameLst>
                                      </p:cBhvr>
                                      <p:tavLst>
                                        <p:tav tm="0">
                                          <p:val>
                                            <p:strVal val="#ppt_x"/>
                                          </p:val>
                                        </p:tav>
                                        <p:tav tm="100000">
                                          <p:val>
                                            <p:strVal val="#ppt_x"/>
                                          </p:val>
                                        </p:tav>
                                      </p:tavLst>
                                    </p:anim>
                                    <p:anim calcmode="lin" valueType="num">
                                      <p:cBhvr>
                                        <p:cTn id="16" dur="1000" fill="hold"/>
                                        <p:tgtEl>
                                          <p:spTgt spid="194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autoUpdateAnimBg="0"/>
      <p:bldP spid="19464" grpId="0" animBg="1" autoUpdateAnimBg="0"/>
      <p:bldP spid="9" grpId="0" animBg="1"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5105400" y="1905000"/>
            <a:ext cx="3352800" cy="2133600"/>
            <a:chOff x="3360" y="1392"/>
            <a:chExt cx="2112" cy="1344"/>
          </a:xfrm>
          <a:solidFill>
            <a:schemeClr val="tx1">
              <a:lumMod val="65000"/>
              <a:lumOff val="35000"/>
            </a:schemeClr>
          </a:solidFill>
        </p:grpSpPr>
        <p:sp>
          <p:nvSpPr>
            <p:cNvPr id="27659" name="Rectangle 11"/>
            <p:cNvSpPr>
              <a:spLocks noChangeArrowheads="1"/>
            </p:cNvSpPr>
            <p:nvPr/>
          </p:nvSpPr>
          <p:spPr bwMode="auto">
            <a:xfrm>
              <a:off x="4320" y="1392"/>
              <a:ext cx="144" cy="672"/>
            </a:xfrm>
            <a:prstGeom prst="rect">
              <a:avLst/>
            </a:prstGeom>
            <a:grpFill/>
            <a:ln w="9525">
              <a:noFill/>
              <a:miter lim="800000"/>
              <a:headEnd/>
              <a:tailEnd/>
            </a:ln>
            <a:effectLst/>
          </p:spPr>
          <p:txBody>
            <a:bodyPr wrap="none" anchor="ctr"/>
            <a:lstStyle/>
            <a:p>
              <a:pPr eaLnBrk="0" fontAlgn="base" hangingPunct="0">
                <a:spcBef>
                  <a:spcPct val="0"/>
                </a:spcBef>
                <a:spcAft>
                  <a:spcPct val="0"/>
                </a:spcAft>
              </a:pPr>
              <a:endParaRPr kumimoji="1" lang="en-US" sz="2400">
                <a:solidFill>
                  <a:srgbClr val="FFFFFF"/>
                </a:solidFill>
                <a:effectLst>
                  <a:outerShdw blurRad="38100" dist="38100" dir="2700000" algn="tl">
                    <a:srgbClr val="000000">
                      <a:alpha val="43137"/>
                    </a:srgbClr>
                  </a:outerShdw>
                </a:effectLst>
                <a:latin typeface="Arial Narrow" panose="020B0606020202030204" pitchFamily="34" charset="0"/>
              </a:endParaRPr>
            </a:p>
          </p:txBody>
        </p:sp>
        <p:sp>
          <p:nvSpPr>
            <p:cNvPr id="27660" name="Oval 12"/>
            <p:cNvSpPr>
              <a:spLocks noChangeArrowheads="1"/>
            </p:cNvSpPr>
            <p:nvPr/>
          </p:nvSpPr>
          <p:spPr bwMode="auto">
            <a:xfrm>
              <a:off x="3360" y="1776"/>
              <a:ext cx="2112" cy="960"/>
            </a:xfrm>
            <a:prstGeom prst="ellipse">
              <a:avLst/>
            </a:prstGeom>
            <a:grpFill/>
            <a:ln w="9525">
              <a:noFill/>
              <a:round/>
              <a:headEnd/>
              <a:tailEnd/>
            </a:ln>
            <a:effectLst/>
          </p:spPr>
          <p:txBody>
            <a:bodyPr wrap="none" anchor="ctr"/>
            <a:lstStyle/>
            <a:p>
              <a:pPr algn="ctr" eaLnBrk="0" fontAlgn="base" hangingPunct="0">
                <a:spcBef>
                  <a:spcPct val="0"/>
                </a:spcBef>
                <a:spcAft>
                  <a:spcPct val="0"/>
                </a:spcAft>
              </a:pPr>
              <a:r>
                <a:rPr kumimoji="1" lang="en-US" sz="3600">
                  <a:solidFill>
                    <a:srgbClr val="FFFFFF"/>
                  </a:solidFill>
                  <a:effectLst>
                    <a:outerShdw blurRad="38100" dist="38100" dir="2700000" algn="tl">
                      <a:srgbClr val="000000">
                        <a:alpha val="43137"/>
                      </a:srgbClr>
                    </a:outerShdw>
                  </a:effectLst>
                  <a:latin typeface="Arial Narrow" panose="020B0606020202030204" pitchFamily="34" charset="0"/>
                </a:rPr>
                <a:t>Rewarder of</a:t>
              </a:r>
            </a:p>
            <a:p>
              <a:pPr algn="ctr" eaLnBrk="0" fontAlgn="base" hangingPunct="0">
                <a:spcBef>
                  <a:spcPct val="0"/>
                </a:spcBef>
                <a:spcAft>
                  <a:spcPct val="0"/>
                </a:spcAft>
              </a:pPr>
              <a:r>
                <a:rPr kumimoji="1" lang="en-US" sz="3600">
                  <a:solidFill>
                    <a:srgbClr val="FFFFFF"/>
                  </a:solidFill>
                  <a:effectLst>
                    <a:outerShdw blurRad="38100" dist="38100" dir="2700000" algn="tl">
                      <a:srgbClr val="000000">
                        <a:alpha val="43137"/>
                      </a:srgbClr>
                    </a:outerShdw>
                  </a:effectLst>
                  <a:latin typeface="Arial Narrow" panose="020B0606020202030204" pitchFamily="34" charset="0"/>
                </a:rPr>
                <a:t>Those - Seek</a:t>
              </a:r>
            </a:p>
          </p:txBody>
        </p:sp>
      </p:grpSp>
      <p:grpSp>
        <p:nvGrpSpPr>
          <p:cNvPr id="3" name="Group 15"/>
          <p:cNvGrpSpPr>
            <a:grpSpLocks/>
          </p:cNvGrpSpPr>
          <p:nvPr/>
        </p:nvGrpSpPr>
        <p:grpSpPr bwMode="auto">
          <a:xfrm>
            <a:off x="533400" y="1905000"/>
            <a:ext cx="3352800" cy="2133600"/>
            <a:chOff x="336" y="1584"/>
            <a:chExt cx="2112" cy="1344"/>
          </a:xfrm>
          <a:solidFill>
            <a:schemeClr val="tx1">
              <a:lumMod val="65000"/>
              <a:lumOff val="35000"/>
            </a:schemeClr>
          </a:solidFill>
        </p:grpSpPr>
        <p:sp>
          <p:nvSpPr>
            <p:cNvPr id="27657" name="Rectangle 9"/>
            <p:cNvSpPr>
              <a:spLocks noChangeArrowheads="1"/>
            </p:cNvSpPr>
            <p:nvPr/>
          </p:nvSpPr>
          <p:spPr bwMode="auto">
            <a:xfrm>
              <a:off x="1296" y="1584"/>
              <a:ext cx="144" cy="672"/>
            </a:xfrm>
            <a:prstGeom prst="rect">
              <a:avLst/>
            </a:prstGeom>
            <a:grpFill/>
            <a:ln w="9525">
              <a:noFill/>
              <a:miter lim="800000"/>
              <a:headEnd/>
              <a:tailEnd/>
            </a:ln>
            <a:effectLst/>
          </p:spPr>
          <p:txBody>
            <a:bodyPr wrap="none" anchor="ctr"/>
            <a:lstStyle/>
            <a:p>
              <a:pPr eaLnBrk="0" fontAlgn="base" hangingPunct="0">
                <a:spcBef>
                  <a:spcPct val="0"/>
                </a:spcBef>
                <a:spcAft>
                  <a:spcPct val="0"/>
                </a:spcAft>
              </a:pPr>
              <a:endParaRPr kumimoji="1" lang="en-US" sz="2400">
                <a:solidFill>
                  <a:srgbClr val="FFFFFF"/>
                </a:solidFill>
                <a:effectLst>
                  <a:outerShdw blurRad="38100" dist="38100" dir="2700000" algn="tl">
                    <a:srgbClr val="000000">
                      <a:alpha val="43137"/>
                    </a:srgbClr>
                  </a:outerShdw>
                </a:effectLst>
                <a:latin typeface="Arial Narrow" panose="020B0606020202030204" pitchFamily="34" charset="0"/>
              </a:endParaRPr>
            </a:p>
          </p:txBody>
        </p:sp>
        <p:sp>
          <p:nvSpPr>
            <p:cNvPr id="27658" name="Oval 10"/>
            <p:cNvSpPr>
              <a:spLocks noChangeArrowheads="1"/>
            </p:cNvSpPr>
            <p:nvPr/>
          </p:nvSpPr>
          <p:spPr bwMode="auto">
            <a:xfrm>
              <a:off x="336" y="1968"/>
              <a:ext cx="2112" cy="960"/>
            </a:xfrm>
            <a:prstGeom prst="ellipse">
              <a:avLst/>
            </a:prstGeom>
            <a:grpFill/>
            <a:ln w="9525">
              <a:noFill/>
              <a:round/>
              <a:headEnd/>
              <a:tailEnd/>
            </a:ln>
            <a:effectLst/>
          </p:spPr>
          <p:txBody>
            <a:bodyPr wrap="none" anchor="ctr"/>
            <a:lstStyle/>
            <a:p>
              <a:pPr algn="ctr" eaLnBrk="0" fontAlgn="base" hangingPunct="0">
                <a:spcBef>
                  <a:spcPct val="0"/>
                </a:spcBef>
                <a:spcAft>
                  <a:spcPct val="0"/>
                </a:spcAft>
              </a:pPr>
              <a:r>
                <a:rPr kumimoji="1" lang="en-US" sz="3600" dirty="0">
                  <a:solidFill>
                    <a:srgbClr val="FFFFFF"/>
                  </a:solidFill>
                  <a:effectLst>
                    <a:outerShdw blurRad="38100" dist="38100" dir="2700000" algn="tl">
                      <a:srgbClr val="000000">
                        <a:alpha val="43137"/>
                      </a:srgbClr>
                    </a:outerShdw>
                  </a:effectLst>
                  <a:latin typeface="Arial Narrow" panose="020B0606020202030204" pitchFamily="34" charset="0"/>
                </a:rPr>
                <a:t>Believe that</a:t>
              </a:r>
            </a:p>
            <a:p>
              <a:pPr algn="ctr" eaLnBrk="0" fontAlgn="base" hangingPunct="0">
                <a:spcBef>
                  <a:spcPct val="0"/>
                </a:spcBef>
                <a:spcAft>
                  <a:spcPct val="0"/>
                </a:spcAft>
              </a:pPr>
              <a:r>
                <a:rPr kumimoji="1" lang="en-US" sz="3600" dirty="0">
                  <a:solidFill>
                    <a:srgbClr val="FFFFFF"/>
                  </a:solidFill>
                  <a:effectLst>
                    <a:outerShdw blurRad="38100" dist="38100" dir="2700000" algn="tl">
                      <a:srgbClr val="000000">
                        <a:alpha val="43137"/>
                      </a:srgbClr>
                    </a:outerShdw>
                  </a:effectLst>
                  <a:latin typeface="Arial Narrow" panose="020B0606020202030204" pitchFamily="34" charset="0"/>
                </a:rPr>
                <a:t>He is</a:t>
              </a:r>
            </a:p>
          </p:txBody>
        </p:sp>
      </p:grpSp>
      <p:sp>
        <p:nvSpPr>
          <p:cNvPr id="27655" name="Rectangle 7"/>
          <p:cNvSpPr>
            <a:spLocks noChangeArrowheads="1"/>
          </p:cNvSpPr>
          <p:nvPr/>
        </p:nvSpPr>
        <p:spPr bwMode="auto">
          <a:xfrm>
            <a:off x="228600" y="990600"/>
            <a:ext cx="4114800" cy="1142999"/>
          </a:xfrm>
          <a:prstGeom prst="rect">
            <a:avLst/>
          </a:prstGeom>
          <a:solidFill>
            <a:schemeClr val="tx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r>
              <a:rPr kumimoji="1" lang="en-US" sz="3600" dirty="0">
                <a:solidFill>
                  <a:schemeClr val="bg1"/>
                </a:solidFill>
                <a:effectLst>
                  <a:outerShdw blurRad="38100" dist="38100" dir="2700000" algn="tl">
                    <a:srgbClr val="000000">
                      <a:alpha val="43137"/>
                    </a:srgbClr>
                  </a:outerShdw>
                </a:effectLst>
                <a:latin typeface="Arial Narrow" panose="020B0606020202030204" pitchFamily="34" charset="0"/>
              </a:rPr>
              <a:t>Conviction of</a:t>
            </a:r>
          </a:p>
          <a:p>
            <a:pPr algn="ctr" eaLnBrk="0" fontAlgn="base" hangingPunct="0">
              <a:spcBef>
                <a:spcPct val="0"/>
              </a:spcBef>
              <a:spcAft>
                <a:spcPct val="0"/>
              </a:spcAft>
            </a:pPr>
            <a:r>
              <a:rPr kumimoji="1" lang="en-US" sz="3600" dirty="0">
                <a:solidFill>
                  <a:schemeClr val="bg1"/>
                </a:solidFill>
                <a:effectLst>
                  <a:outerShdw blurRad="38100" dist="38100" dir="2700000" algn="tl">
                    <a:srgbClr val="000000">
                      <a:alpha val="43137"/>
                    </a:srgbClr>
                  </a:outerShdw>
                </a:effectLst>
                <a:latin typeface="Arial Narrow" panose="020B0606020202030204" pitchFamily="34" charset="0"/>
              </a:rPr>
              <a:t>Things Not Seen</a:t>
            </a:r>
          </a:p>
        </p:txBody>
      </p:sp>
      <p:sp>
        <p:nvSpPr>
          <p:cNvPr id="27664" name="Text Box 16"/>
          <p:cNvSpPr txBox="1">
            <a:spLocks noChangeArrowheads="1"/>
          </p:cNvSpPr>
          <p:nvPr/>
        </p:nvSpPr>
        <p:spPr bwMode="auto">
          <a:xfrm>
            <a:off x="2971800" y="2209800"/>
            <a:ext cx="3048000" cy="707886"/>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kumimoji="1" lang="en-US" sz="4000" b="1" dirty="0">
                <a:solidFill>
                  <a:srgbClr val="000000"/>
                </a:solidFill>
                <a:latin typeface="Arial Narrow" panose="020B0606020202030204" pitchFamily="34" charset="0"/>
              </a:rPr>
              <a:t>Heb 11:6</a:t>
            </a:r>
          </a:p>
        </p:txBody>
      </p:sp>
      <p:sp>
        <p:nvSpPr>
          <p:cNvPr id="27665" name="Rectangle 17"/>
          <p:cNvSpPr>
            <a:spLocks noChangeArrowheads="1"/>
          </p:cNvSpPr>
          <p:nvPr/>
        </p:nvSpPr>
        <p:spPr bwMode="auto">
          <a:xfrm>
            <a:off x="381000" y="4191000"/>
            <a:ext cx="8305800" cy="1676400"/>
          </a:xfrm>
          <a:prstGeom prst="rect">
            <a:avLst/>
          </a:prstGeom>
          <a:solidFill>
            <a:schemeClr val="tx1">
              <a:lumMod val="85000"/>
              <a:lumOff val="15000"/>
            </a:schemeClr>
          </a:solidFill>
          <a:ln w="9525">
            <a:solidFill>
              <a:schemeClr val="tx1"/>
            </a:solidFill>
            <a:miter lim="800000"/>
            <a:headEnd/>
            <a:tailEnd/>
          </a:ln>
          <a:effectLst/>
        </p:spPr>
        <p:txBody>
          <a:bodyPr wrap="none" anchor="ctr"/>
          <a:lstStyle/>
          <a:p>
            <a:pPr algn="ctr" eaLnBrk="0" fontAlgn="base" hangingPunct="0">
              <a:spcBef>
                <a:spcPct val="0"/>
              </a:spcBef>
              <a:spcAft>
                <a:spcPct val="0"/>
              </a:spcAft>
            </a:pPr>
            <a:r>
              <a:rPr kumimoji="1" lang="en-US" sz="3600" u="sng" dirty="0">
                <a:solidFill>
                  <a:srgbClr val="FFFFFF"/>
                </a:solidFill>
                <a:effectLst>
                  <a:outerShdw blurRad="38100" dist="38100" dir="2700000" algn="tl">
                    <a:srgbClr val="000000">
                      <a:alpha val="43137"/>
                    </a:srgbClr>
                  </a:outerShdw>
                </a:effectLst>
                <a:latin typeface="Arial Narrow" panose="020B0606020202030204" pitchFamily="34" charset="0"/>
              </a:rPr>
              <a:t>One Who Has Faith</a:t>
            </a:r>
            <a:r>
              <a:rPr kumimoji="1" lang="en-US" sz="3600" u="sng" dirty="0" smtClean="0">
                <a:solidFill>
                  <a:srgbClr val="FFFFFF"/>
                </a:solidFill>
                <a:effectLst>
                  <a:outerShdw blurRad="38100" dist="38100" dir="2700000" algn="tl">
                    <a:srgbClr val="000000">
                      <a:alpha val="43137"/>
                    </a:srgbClr>
                  </a:outerShdw>
                </a:effectLst>
                <a:latin typeface="Arial Narrow" panose="020B0606020202030204" pitchFamily="34" charset="0"/>
              </a:rPr>
              <a:t>:</a:t>
            </a:r>
            <a:endParaRPr kumimoji="1" lang="en-US" sz="2800" dirty="0">
              <a:solidFill>
                <a:srgbClr val="FFFFFF"/>
              </a:solidFill>
              <a:effectLst>
                <a:outerShdw blurRad="38100" dist="38100" dir="2700000" algn="tl">
                  <a:srgbClr val="000000">
                    <a:alpha val="43137"/>
                  </a:srgbClr>
                </a:outerShdw>
              </a:effectLst>
              <a:latin typeface="Arial Narrow" panose="020B0606020202030204" pitchFamily="34" charset="0"/>
            </a:endParaRPr>
          </a:p>
          <a:p>
            <a:pPr algn="ctr" eaLnBrk="0" fontAlgn="base" hangingPunct="0">
              <a:spcBef>
                <a:spcPct val="0"/>
              </a:spcBef>
              <a:spcAft>
                <a:spcPct val="0"/>
              </a:spcAft>
            </a:pPr>
            <a:r>
              <a:rPr kumimoji="1" lang="en-US" sz="3200" i="1" dirty="0">
                <a:solidFill>
                  <a:srgbClr val="FFFFFF"/>
                </a:solidFill>
                <a:effectLst>
                  <a:outerShdw blurRad="38100" dist="38100" dir="2700000" algn="tl">
                    <a:srgbClr val="000000">
                      <a:alpha val="43137"/>
                    </a:srgbClr>
                  </a:outerShdw>
                </a:effectLst>
                <a:latin typeface="Arial Narrow" panose="020B0606020202030204" pitchFamily="34" charset="0"/>
              </a:rPr>
              <a:t>Convinced in regard to things not seen</a:t>
            </a:r>
          </a:p>
          <a:p>
            <a:pPr algn="ctr" eaLnBrk="0" fontAlgn="base" hangingPunct="0">
              <a:spcBef>
                <a:spcPct val="0"/>
              </a:spcBef>
              <a:spcAft>
                <a:spcPct val="0"/>
              </a:spcAft>
            </a:pPr>
            <a:r>
              <a:rPr kumimoji="1" lang="en-US" sz="3200" i="1" dirty="0" smtClean="0">
                <a:solidFill>
                  <a:srgbClr val="FFFFFF"/>
                </a:solidFill>
                <a:effectLst>
                  <a:outerShdw blurRad="38100" dist="38100" dir="2700000" algn="tl">
                    <a:srgbClr val="000000">
                      <a:alpha val="43137"/>
                    </a:srgbClr>
                  </a:outerShdw>
                </a:effectLst>
                <a:latin typeface="Arial Narrow" panose="020B0606020202030204" pitchFamily="34" charset="0"/>
              </a:rPr>
              <a:t>Confident </a:t>
            </a:r>
            <a:r>
              <a:rPr kumimoji="1" lang="en-US" sz="3200" i="1" dirty="0">
                <a:solidFill>
                  <a:srgbClr val="FFFFFF"/>
                </a:solidFill>
                <a:effectLst>
                  <a:outerShdw blurRad="38100" dist="38100" dir="2700000" algn="tl">
                    <a:srgbClr val="000000">
                      <a:alpha val="43137"/>
                    </a:srgbClr>
                  </a:outerShdw>
                </a:effectLst>
                <a:latin typeface="Arial Narrow" panose="020B0606020202030204" pitchFamily="34" charset="0"/>
              </a:rPr>
              <a:t>in things that he hopes for</a:t>
            </a:r>
          </a:p>
        </p:txBody>
      </p:sp>
      <p:sp>
        <p:nvSpPr>
          <p:cNvPr id="12" name="Rectangle 11"/>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13" name="Rectangle 12"/>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11</a:t>
            </a:r>
            <a:endParaRPr lang="en-US" sz="2800" dirty="0">
              <a:latin typeface="Arial Narrow" panose="020B060602020203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6" name="Rectangle 8"/>
          <p:cNvSpPr>
            <a:spLocks noChangeArrowheads="1"/>
          </p:cNvSpPr>
          <p:nvPr/>
        </p:nvSpPr>
        <p:spPr bwMode="auto">
          <a:xfrm>
            <a:off x="4686300" y="975968"/>
            <a:ext cx="4114800" cy="1157631"/>
          </a:xfrm>
          <a:prstGeom prst="rect">
            <a:avLst/>
          </a:prstGeom>
          <a:solidFill>
            <a:schemeClr val="tx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r>
              <a:rPr kumimoji="1" lang="en-US" sz="3600" dirty="0">
                <a:solidFill>
                  <a:schemeClr val="bg1"/>
                </a:solidFill>
                <a:effectLst>
                  <a:outerShdw blurRad="38100" dist="38100" dir="2700000" algn="tl">
                    <a:srgbClr val="000000">
                      <a:alpha val="43137"/>
                    </a:srgbClr>
                  </a:outerShdw>
                </a:effectLst>
                <a:latin typeface="Arial Narrow" panose="020B0606020202030204" pitchFamily="34" charset="0"/>
              </a:rPr>
              <a:t>Confidence of</a:t>
            </a:r>
          </a:p>
          <a:p>
            <a:pPr algn="ctr" eaLnBrk="0" fontAlgn="base" hangingPunct="0">
              <a:spcBef>
                <a:spcPct val="0"/>
              </a:spcBef>
              <a:spcAft>
                <a:spcPct val="0"/>
              </a:spcAft>
            </a:pPr>
            <a:r>
              <a:rPr kumimoji="1" lang="en-US" sz="3600" dirty="0">
                <a:solidFill>
                  <a:schemeClr val="bg1"/>
                </a:solidFill>
                <a:effectLst>
                  <a:outerShdw blurRad="38100" dist="38100" dir="2700000" algn="tl">
                    <a:srgbClr val="000000">
                      <a:alpha val="43137"/>
                    </a:srgbClr>
                  </a:outerShdw>
                </a:effectLst>
                <a:latin typeface="Arial Narrow" panose="020B0606020202030204" pitchFamily="34" charset="0"/>
              </a:rPr>
              <a:t>Things Hoped For</a:t>
            </a:r>
          </a:p>
        </p:txBody>
      </p:sp>
    </p:spTree>
    <p:extLst>
      <p:ext uri="{BB962C8B-B14F-4D97-AF65-F5344CB8AC3E}">
        <p14:creationId xmlns:p14="http://schemas.microsoft.com/office/powerpoint/2010/main" val="4201948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64"/>
                                        </p:tgtEl>
                                        <p:attrNameLst>
                                          <p:attrName>style.visibility</p:attrName>
                                        </p:attrNameLst>
                                      </p:cBhvr>
                                      <p:to>
                                        <p:strVal val="visible"/>
                                      </p:to>
                                    </p:set>
                                    <p:animEffect transition="in" filter="fade">
                                      <p:cBhvr>
                                        <p:cTn id="7" dur="1000"/>
                                        <p:tgtEl>
                                          <p:spTgt spid="27664"/>
                                        </p:tgtEl>
                                      </p:cBhvr>
                                    </p:animEffect>
                                    <p:anim calcmode="lin" valueType="num">
                                      <p:cBhvr>
                                        <p:cTn id="8" dur="1000" fill="hold"/>
                                        <p:tgtEl>
                                          <p:spTgt spid="27664"/>
                                        </p:tgtEl>
                                        <p:attrNameLst>
                                          <p:attrName>ppt_x</p:attrName>
                                        </p:attrNameLst>
                                      </p:cBhvr>
                                      <p:tavLst>
                                        <p:tav tm="0">
                                          <p:val>
                                            <p:strVal val="#ppt_x"/>
                                          </p:val>
                                        </p:tav>
                                        <p:tav tm="100000">
                                          <p:val>
                                            <p:strVal val="#ppt_x"/>
                                          </p:val>
                                        </p:tav>
                                      </p:tavLst>
                                    </p:anim>
                                    <p:anim calcmode="lin" valueType="num">
                                      <p:cBhvr>
                                        <p:cTn id="9" dur="1000" fill="hold"/>
                                        <p:tgtEl>
                                          <p:spTgt spid="276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665"/>
                                        </p:tgtEl>
                                        <p:attrNameLst>
                                          <p:attrName>style.visibility</p:attrName>
                                        </p:attrNameLst>
                                      </p:cBhvr>
                                      <p:to>
                                        <p:strVal val="visible"/>
                                      </p:to>
                                    </p:set>
                                    <p:animEffect transition="in" filter="fade">
                                      <p:cBhvr>
                                        <p:cTn id="24" dur="1000"/>
                                        <p:tgtEl>
                                          <p:spTgt spid="27665"/>
                                        </p:tgtEl>
                                      </p:cBhvr>
                                    </p:animEffect>
                                    <p:anim calcmode="lin" valueType="num">
                                      <p:cBhvr>
                                        <p:cTn id="25" dur="1000" fill="hold"/>
                                        <p:tgtEl>
                                          <p:spTgt spid="27665"/>
                                        </p:tgtEl>
                                        <p:attrNameLst>
                                          <p:attrName>ppt_x</p:attrName>
                                        </p:attrNameLst>
                                      </p:cBhvr>
                                      <p:tavLst>
                                        <p:tav tm="0">
                                          <p:val>
                                            <p:strVal val="#ppt_x"/>
                                          </p:val>
                                        </p:tav>
                                        <p:tav tm="100000">
                                          <p:val>
                                            <p:strVal val="#ppt_x"/>
                                          </p:val>
                                        </p:tav>
                                      </p:tavLst>
                                    </p:anim>
                                    <p:anim calcmode="lin" valueType="num">
                                      <p:cBhvr>
                                        <p:cTn id="26" dur="1000" fill="hold"/>
                                        <p:tgtEl>
                                          <p:spTgt spid="276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p:bldP spid="27665" grpId="0" animBg="1"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447800"/>
            <a:ext cx="2286000" cy="2308324"/>
          </a:xfrm>
          <a:prstGeom prst="rect">
            <a:avLst/>
          </a:prstGeom>
          <a:noFill/>
        </p:spPr>
        <p:txBody>
          <a:bodyPr wrap="square" rtlCol="0">
            <a:spAutoFit/>
          </a:bodyPr>
          <a:lstStyle/>
          <a:p>
            <a:pPr algn="ctr"/>
            <a:r>
              <a:rPr lang="en-US" sz="3600" dirty="0" smtClean="0">
                <a:solidFill>
                  <a:prstClr val="black"/>
                </a:solidFill>
                <a:latin typeface="Arial Narrow" panose="020B0606020202030204" pitchFamily="34" charset="0"/>
                <a:cs typeface="Times New Roman" panose="02020603050405020304" pitchFamily="18" charset="0"/>
              </a:rPr>
              <a:t>Old</a:t>
            </a:r>
          </a:p>
          <a:p>
            <a:pPr algn="ctr"/>
            <a:r>
              <a:rPr lang="en-US" sz="3600" dirty="0" smtClean="0">
                <a:solidFill>
                  <a:prstClr val="black"/>
                </a:solidFill>
                <a:latin typeface="Arial Narrow" panose="020B0606020202030204" pitchFamily="34" charset="0"/>
                <a:cs typeface="Times New Roman" panose="02020603050405020304" pitchFamily="18" charset="0"/>
              </a:rPr>
              <a:t>Testament</a:t>
            </a:r>
          </a:p>
          <a:p>
            <a:pPr algn="ctr"/>
            <a:r>
              <a:rPr lang="en-US" sz="3600" dirty="0" smtClean="0">
                <a:solidFill>
                  <a:prstClr val="black"/>
                </a:solidFill>
                <a:latin typeface="Arial Narrow" panose="020B0606020202030204" pitchFamily="34" charset="0"/>
                <a:cs typeface="Times New Roman" panose="02020603050405020304" pitchFamily="18" charset="0"/>
              </a:rPr>
              <a:t>In This</a:t>
            </a:r>
          </a:p>
          <a:p>
            <a:pPr algn="ctr"/>
            <a:r>
              <a:rPr lang="en-US" sz="3600" dirty="0" smtClean="0">
                <a:solidFill>
                  <a:prstClr val="black"/>
                </a:solidFill>
                <a:latin typeface="Arial Narrow" panose="020B0606020202030204" pitchFamily="34" charset="0"/>
                <a:cs typeface="Times New Roman" panose="02020603050405020304" pitchFamily="18" charset="0"/>
              </a:rPr>
              <a:t>Chapter</a:t>
            </a:r>
          </a:p>
        </p:txBody>
      </p:sp>
      <p:graphicFrame>
        <p:nvGraphicFramePr>
          <p:cNvPr id="7" name="Table 6"/>
          <p:cNvGraphicFramePr>
            <a:graphicFrameLocks noGrp="1"/>
          </p:cNvGraphicFramePr>
          <p:nvPr>
            <p:extLst>
              <p:ext uri="{D42A27DB-BD31-4B8C-83A1-F6EECF244321}">
                <p14:modId xmlns:p14="http://schemas.microsoft.com/office/powerpoint/2010/main" val="1514378872"/>
              </p:ext>
            </p:extLst>
          </p:nvPr>
        </p:nvGraphicFramePr>
        <p:xfrm>
          <a:off x="2590800" y="1905000"/>
          <a:ext cx="6248400" cy="1554480"/>
        </p:xfrm>
        <a:graphic>
          <a:graphicData uri="http://schemas.openxmlformats.org/drawingml/2006/table">
            <a:tbl>
              <a:tblPr firstRow="1" bandRow="1">
                <a:tableStyleId>{5940675A-B579-460E-94D1-54222C63F5DA}</a:tableStyleId>
              </a:tblPr>
              <a:tblGrid>
                <a:gridCol w="2743200"/>
                <a:gridCol w="3505200"/>
              </a:tblGrid>
              <a:tr h="370840">
                <a:tc>
                  <a:txBody>
                    <a:bodyPr/>
                    <a:lstStyle/>
                    <a:p>
                      <a:pPr algn="ctr"/>
                      <a:r>
                        <a:rPr lang="en-US" sz="2800" dirty="0" smtClean="0">
                          <a:solidFill>
                            <a:schemeClr val="bg1"/>
                          </a:solidFill>
                          <a:latin typeface="Arial Narrow" panose="020B0606020202030204" pitchFamily="34" charset="0"/>
                        </a:rPr>
                        <a:t>Verse in</a:t>
                      </a:r>
                      <a:r>
                        <a:rPr lang="en-US" sz="2800" baseline="0" dirty="0" smtClean="0">
                          <a:solidFill>
                            <a:schemeClr val="bg1"/>
                          </a:solidFill>
                          <a:latin typeface="Arial Narrow" panose="020B0606020202030204" pitchFamily="34" charset="0"/>
                        </a:rPr>
                        <a:t> Chapter 11</a:t>
                      </a:r>
                      <a:endParaRPr lang="en-US" sz="2800" dirty="0">
                        <a:solidFill>
                          <a:schemeClr val="bg1"/>
                        </a:solidFill>
                        <a:latin typeface="Arial Narrow" panose="020B0606020202030204" pitchFamily="34" charset="0"/>
                      </a:endParaRPr>
                    </a:p>
                  </a:txBody>
                  <a:tcPr>
                    <a:solidFill>
                      <a:srgbClr val="000000"/>
                    </a:solidFill>
                  </a:tcPr>
                </a:tc>
                <a:tc>
                  <a:txBody>
                    <a:bodyPr/>
                    <a:lstStyle/>
                    <a:p>
                      <a:pPr algn="ctr"/>
                      <a:r>
                        <a:rPr lang="en-US" sz="2800" dirty="0" smtClean="0">
                          <a:solidFill>
                            <a:schemeClr val="bg1"/>
                          </a:solidFill>
                          <a:latin typeface="Arial Narrow" panose="020B0606020202030204" pitchFamily="34" charset="0"/>
                        </a:rPr>
                        <a:t>Old Testament Reference</a:t>
                      </a:r>
                      <a:endParaRPr lang="en-US" sz="2800" dirty="0">
                        <a:solidFill>
                          <a:schemeClr val="bg1"/>
                        </a:solidFill>
                        <a:latin typeface="Arial Narrow" panose="020B0606020202030204" pitchFamily="34" charset="0"/>
                      </a:endParaRPr>
                    </a:p>
                  </a:txBody>
                  <a:tcPr>
                    <a:solidFill>
                      <a:srgbClr val="000000"/>
                    </a:solidFill>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5</a:t>
                      </a:r>
                    </a:p>
                  </a:txBody>
                  <a:tcPr/>
                </a:tc>
                <a:tc>
                  <a:txBody>
                    <a:bodyPr/>
                    <a:lstStyle/>
                    <a:p>
                      <a:pPr algn="ctr"/>
                      <a:r>
                        <a:rPr lang="en-US" sz="2800" dirty="0" smtClean="0">
                          <a:solidFill>
                            <a:schemeClr val="tx1"/>
                          </a:solidFill>
                          <a:latin typeface="Arial Narrow" panose="020B0606020202030204" pitchFamily="34" charset="0"/>
                        </a:rPr>
                        <a:t>Gen. 5:24</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18</a:t>
                      </a:r>
                    </a:p>
                  </a:txBody>
                  <a:tcPr/>
                </a:tc>
                <a:tc>
                  <a:txBody>
                    <a:bodyPr/>
                    <a:lstStyle/>
                    <a:p>
                      <a:pPr algn="ctr"/>
                      <a:r>
                        <a:rPr lang="en-US" sz="2800" dirty="0" smtClean="0">
                          <a:solidFill>
                            <a:schemeClr val="tx1"/>
                          </a:solidFill>
                          <a:latin typeface="Arial Narrow" panose="020B0606020202030204" pitchFamily="34" charset="0"/>
                        </a:rPr>
                        <a:t>Gen. 21:12</a:t>
                      </a:r>
                    </a:p>
                  </a:txBody>
                  <a:tcPr/>
                </a:tc>
              </a:tr>
            </a:tbl>
          </a:graphicData>
        </a:graphic>
      </p:graphicFrame>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11</a:t>
            </a:r>
            <a:endParaRPr lang="en-US" sz="2800" dirty="0">
              <a:latin typeface="Arial Narrow" panose="020B0606020202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4398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7710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12 </a:t>
            </a:r>
            <a:endParaRPr lang="en-US" sz="3200" dirty="0">
              <a:latin typeface="Arial Narrow" panose="020B0606020202030204" pitchFamily="34" charset="0"/>
            </a:endParaRPr>
          </a:p>
        </p:txBody>
      </p:sp>
      <p:sp>
        <p:nvSpPr>
          <p:cNvPr id="8" name="TextBox 7"/>
          <p:cNvSpPr txBox="1"/>
          <p:nvPr/>
        </p:nvSpPr>
        <p:spPr>
          <a:xfrm>
            <a:off x="1371600" y="2057400"/>
            <a:ext cx="7772400" cy="156966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400050" indent="-400050">
              <a:buFont typeface="+mj-lt"/>
              <a:buAutoNum type="romanUcPeriod"/>
            </a:pPr>
            <a:endParaRPr lang="en-US" sz="3200" dirty="0" smtClean="0">
              <a:solidFill>
                <a:schemeClr val="bg1"/>
              </a:solidFill>
              <a:latin typeface="Arial Narrow" panose="020B0606020202030204" pitchFamily="34" charset="0"/>
            </a:endParaRPr>
          </a:p>
          <a:p>
            <a:pPr marL="400050" indent="-400050">
              <a:buFont typeface="+mj-lt"/>
              <a:buAutoNum type="romanUcPeriod"/>
            </a:pPr>
            <a:r>
              <a:rPr lang="en-US" sz="3200" u="sng" dirty="0" smtClean="0">
                <a:solidFill>
                  <a:schemeClr val="bg1"/>
                </a:solidFill>
                <a:latin typeface="Arial Narrow" panose="020B0606020202030204" pitchFamily="34" charset="0"/>
              </a:rPr>
              <a:t>Don’t Give Up</a:t>
            </a:r>
            <a:r>
              <a:rPr lang="en-US" sz="3200" dirty="0" smtClean="0">
                <a:solidFill>
                  <a:schemeClr val="bg1"/>
                </a:solidFill>
                <a:latin typeface="Arial Narrow" panose="020B0606020202030204" pitchFamily="34" charset="0"/>
              </a:rPr>
              <a:t> (10:19-13:28)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335986" y="8847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81200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12</a:t>
            </a:r>
            <a:endParaRPr lang="en-US" sz="3200" dirty="0">
              <a:latin typeface="Arial Narrow" panose="020B0606020202030204" pitchFamily="34" charset="0"/>
            </a:endParaRPr>
          </a:p>
        </p:txBody>
      </p:sp>
      <p:sp>
        <p:nvSpPr>
          <p:cNvPr id="8" name="TextBox 7"/>
          <p:cNvSpPr txBox="1"/>
          <p:nvPr/>
        </p:nvSpPr>
        <p:spPr>
          <a:xfrm>
            <a:off x="1371600" y="2057400"/>
            <a:ext cx="7772400" cy="236988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a:pPr>
            <a:r>
              <a:rPr lang="en-US" sz="3200" i="1" dirty="0">
                <a:solidFill>
                  <a:schemeClr val="bg1"/>
                </a:solidFill>
                <a:latin typeface="Arial Narrow" panose="020B0606020202030204" pitchFamily="34" charset="0"/>
              </a:rPr>
              <a:t>Superiority of Christ’s Person </a:t>
            </a:r>
            <a:r>
              <a:rPr lang="en-US" sz="3200" dirty="0">
                <a:solidFill>
                  <a:schemeClr val="bg1"/>
                </a:solidFill>
                <a:latin typeface="Arial Narrow" panose="020B0606020202030204" pitchFamily="34" charset="0"/>
              </a:rPr>
              <a:t>(1:1 – 4:13)</a:t>
            </a:r>
          </a:p>
          <a:p>
            <a:pPr marL="1428750" lvl="2" indent="-514350">
              <a:buFont typeface="+mj-lt"/>
              <a:buAutoNum type="arabicPeriod"/>
            </a:pPr>
            <a:r>
              <a:rPr lang="en-US" sz="2800" dirty="0">
                <a:solidFill>
                  <a:schemeClr val="bg1"/>
                </a:solidFill>
                <a:latin typeface="Arial Narrow" panose="020B0606020202030204" pitchFamily="34" charset="0"/>
              </a:rPr>
              <a:t>Superiority over prophets (1:1-3)</a:t>
            </a:r>
          </a:p>
          <a:p>
            <a:pPr marL="1428750" lvl="2" indent="-514350">
              <a:buFont typeface="+mj-lt"/>
              <a:buAutoNum type="arabicPeriod"/>
            </a:pPr>
            <a:r>
              <a:rPr lang="en-US" sz="2800" dirty="0">
                <a:solidFill>
                  <a:schemeClr val="bg1"/>
                </a:solidFill>
                <a:latin typeface="Arial Narrow" panose="020B0606020202030204" pitchFamily="34" charset="0"/>
              </a:rPr>
              <a:t>Superiority over angels (1:4 – 2:18)</a:t>
            </a:r>
          </a:p>
          <a:p>
            <a:pPr marL="1428750" lvl="2" indent="-514350">
              <a:buFont typeface="+mj-lt"/>
              <a:buAutoNum type="arabicPeriod"/>
            </a:pPr>
            <a:r>
              <a:rPr lang="en-US" sz="2800" dirty="0">
                <a:solidFill>
                  <a:schemeClr val="bg1"/>
                </a:solidFill>
                <a:latin typeface="Arial Narrow" panose="020B0606020202030204" pitchFamily="34" charset="0"/>
              </a:rPr>
              <a:t>Superiority over Moses (3:1 – 4:13)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335986" y="8847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37662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12</a:t>
            </a:r>
            <a:endParaRPr lang="en-US" sz="3200" dirty="0">
              <a:latin typeface="Arial Narrow" panose="020B0606020202030204" pitchFamily="34" charset="0"/>
            </a:endParaRPr>
          </a:p>
        </p:txBody>
      </p:sp>
      <p:sp>
        <p:nvSpPr>
          <p:cNvPr id="8" name="TextBox 7"/>
          <p:cNvSpPr txBox="1"/>
          <p:nvPr/>
        </p:nvSpPr>
        <p:spPr>
          <a:xfrm>
            <a:off x="1371600" y="2057400"/>
            <a:ext cx="7772400" cy="2800767"/>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startAt="2"/>
            </a:pPr>
            <a:r>
              <a:rPr lang="en-US" sz="3200" i="1" dirty="0">
                <a:solidFill>
                  <a:schemeClr val="bg1"/>
                </a:solidFill>
                <a:latin typeface="Arial Narrow" panose="020B0606020202030204" pitchFamily="34" charset="0"/>
              </a:rPr>
              <a:t>Superiority of Christ’s Work </a:t>
            </a:r>
            <a:r>
              <a:rPr lang="en-US" sz="3200" dirty="0">
                <a:solidFill>
                  <a:schemeClr val="bg1"/>
                </a:solidFill>
                <a:latin typeface="Arial Narrow" panose="020B0606020202030204" pitchFamily="34" charset="0"/>
              </a:rPr>
              <a:t>( 4:14 – 10:18)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priesthood (4:14 – 7:28)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covenant (8)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sanctuary (9:1-14)</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sacrifice (9:15 – 10:18)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335986" y="8847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56484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12</a:t>
            </a:r>
            <a:endParaRPr lang="en-US" sz="3200" dirty="0">
              <a:latin typeface="Arial Narrow" panose="020B0606020202030204" pitchFamily="34" charset="0"/>
            </a:endParaRPr>
          </a:p>
        </p:txBody>
      </p:sp>
      <p:sp>
        <p:nvSpPr>
          <p:cNvPr id="8" name="TextBox 7"/>
          <p:cNvSpPr txBox="1"/>
          <p:nvPr/>
        </p:nvSpPr>
        <p:spPr>
          <a:xfrm>
            <a:off x="1371600" y="2057400"/>
            <a:ext cx="7772400" cy="2677656"/>
          </a:xfrm>
          <a:prstGeom prst="rect">
            <a:avLst/>
          </a:prstGeom>
          <a:noFill/>
        </p:spPr>
        <p:txBody>
          <a:bodyPr wrap="square" rtlCol="0">
            <a:spAutoFit/>
          </a:bodyPr>
          <a:lstStyle/>
          <a:p>
            <a:pPr marL="857250" indent="-857250">
              <a:buFont typeface="+mj-lt"/>
              <a:buAutoNum type="romanUcPeriod" startAt="2"/>
            </a:pPr>
            <a:r>
              <a:rPr lang="en-US" sz="3200" u="sng" dirty="0">
                <a:solidFill>
                  <a:schemeClr val="bg1"/>
                </a:solidFill>
                <a:latin typeface="Arial Narrow" panose="020B0606020202030204" pitchFamily="34" charset="0"/>
              </a:rPr>
              <a:t>Don’t Give Up</a:t>
            </a:r>
            <a:r>
              <a:rPr lang="en-US" sz="3200" dirty="0">
                <a:solidFill>
                  <a:schemeClr val="bg1"/>
                </a:solidFill>
                <a:latin typeface="Arial Narrow" panose="020B0606020202030204" pitchFamily="34" charset="0"/>
              </a:rPr>
              <a:t> (10:19-13:28)</a:t>
            </a: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971550" lvl="1" indent="-514350">
              <a:buFont typeface="+mj-lt"/>
              <a:buAutoNum type="alphaUcPeriod"/>
            </a:pPr>
            <a:r>
              <a:rPr lang="en-US" sz="2800" i="1" dirty="0">
                <a:solidFill>
                  <a:schemeClr val="bg1"/>
                </a:solidFill>
                <a:latin typeface="Arial Narrow" panose="020B0606020202030204" pitchFamily="34" charset="0"/>
              </a:rPr>
              <a:t>Keeping the faith (10:19-39)</a:t>
            </a:r>
          </a:p>
          <a:p>
            <a:pPr marL="971550" lvl="1" indent="-514350">
              <a:buFont typeface="+mj-lt"/>
              <a:buAutoNum type="alphaUcPeriod"/>
            </a:pPr>
            <a:r>
              <a:rPr lang="en-US" sz="2800" i="1" dirty="0">
                <a:solidFill>
                  <a:schemeClr val="bg1"/>
                </a:solidFill>
                <a:latin typeface="Arial Narrow" panose="020B0606020202030204" pitchFamily="34" charset="0"/>
              </a:rPr>
              <a:t>Examples of faith (11)</a:t>
            </a:r>
          </a:p>
          <a:p>
            <a:pPr marL="971550" lvl="1" indent="-514350">
              <a:buFont typeface="+mj-lt"/>
              <a:buAutoNum type="alphaUcPeriod"/>
            </a:pPr>
            <a:r>
              <a:rPr lang="en-US" sz="2800" i="1" dirty="0">
                <a:solidFill>
                  <a:schemeClr val="bg1"/>
                </a:solidFill>
                <a:latin typeface="Arial Narrow" panose="020B0606020202030204" pitchFamily="34" charset="0"/>
              </a:rPr>
              <a:t>Endurance of faith (12)</a:t>
            </a:r>
          </a:p>
          <a:p>
            <a:pPr marL="971550" lvl="1" indent="-514350">
              <a:buFont typeface="+mj-lt"/>
              <a:buAutoNum type="alphaUcPeriod"/>
            </a:pPr>
            <a:r>
              <a:rPr lang="en-US" sz="2800" i="1" dirty="0">
                <a:solidFill>
                  <a:schemeClr val="bg1"/>
                </a:solidFill>
                <a:latin typeface="Arial Narrow" panose="020B0606020202030204" pitchFamily="34" charset="0"/>
              </a:rPr>
              <a:t>Performance of faith (13)</a:t>
            </a:r>
            <a:endParaRPr lang="en-US" sz="2800" dirty="0">
              <a:solidFill>
                <a:schemeClr val="bg1"/>
              </a:solidFill>
              <a:latin typeface="Arial Narrow" panose="020B0606020202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335986" y="8847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01676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7696200" cy="4462760"/>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342900" indent="-342900">
              <a:buFont typeface="+mj-lt"/>
              <a:buAutoNum type="arabicPeriod"/>
            </a:pPr>
            <a:r>
              <a:rPr lang="en-US" sz="2800" dirty="0">
                <a:solidFill>
                  <a:schemeClr val="bg1"/>
                </a:solidFill>
                <a:latin typeface="Arial Narrow" pitchFamily="34" charset="0"/>
              </a:rPr>
              <a:t>Christ is Superior to Prophets and Angels</a:t>
            </a:r>
          </a:p>
          <a:p>
            <a:pPr marL="342900" indent="-342900">
              <a:buFont typeface="+mj-lt"/>
              <a:buAutoNum type="arabicPeriod"/>
            </a:pPr>
            <a:r>
              <a:rPr lang="en-US" sz="2800" dirty="0">
                <a:solidFill>
                  <a:schemeClr val="bg1"/>
                </a:solidFill>
                <a:latin typeface="Arial Narrow" pitchFamily="34" charset="0"/>
              </a:rPr>
              <a:t>Giving Heed &amp; Humanity of Christ</a:t>
            </a:r>
          </a:p>
          <a:p>
            <a:pPr marL="342900" indent="-342900">
              <a:buFont typeface="+mj-lt"/>
              <a:buAutoNum type="arabicPeriod"/>
            </a:pPr>
            <a:r>
              <a:rPr lang="en-US" sz="2800" dirty="0">
                <a:solidFill>
                  <a:schemeClr val="bg1"/>
                </a:solidFill>
                <a:latin typeface="Arial Narrow" pitchFamily="34" charset="0"/>
              </a:rPr>
              <a:t>Christ is Superior to Moses &amp; Don’t Harden Heart</a:t>
            </a:r>
          </a:p>
          <a:p>
            <a:pPr marL="342900" indent="-342900">
              <a:buFont typeface="+mj-lt"/>
              <a:buAutoNum type="arabicPeriod"/>
            </a:pPr>
            <a:r>
              <a:rPr lang="en-US" sz="2800" dirty="0">
                <a:solidFill>
                  <a:schemeClr val="bg1"/>
                </a:solidFill>
                <a:latin typeface="Arial Narrow" pitchFamily="34" charset="0"/>
              </a:rPr>
              <a:t>Warning Not to Fail and Hold Fast</a:t>
            </a:r>
          </a:p>
          <a:p>
            <a:pPr marL="342900" indent="-342900">
              <a:buFont typeface="+mj-lt"/>
              <a:buAutoNum type="arabicPeriod"/>
            </a:pPr>
            <a:r>
              <a:rPr lang="en-US" sz="2800" dirty="0">
                <a:solidFill>
                  <a:schemeClr val="bg1"/>
                </a:solidFill>
                <a:latin typeface="Arial Narrow" pitchFamily="34" charset="0"/>
              </a:rPr>
              <a:t>Christ is a Better High </a:t>
            </a:r>
            <a:r>
              <a:rPr lang="en-US" sz="2800" dirty="0" smtClean="0">
                <a:solidFill>
                  <a:schemeClr val="bg1"/>
                </a:solidFill>
                <a:latin typeface="Arial Narrow" pitchFamily="34" charset="0"/>
              </a:rPr>
              <a:t>Priest</a:t>
            </a:r>
          </a:p>
          <a:p>
            <a:pPr marL="342900" indent="-342900">
              <a:buFont typeface="+mj-lt"/>
              <a:buAutoNum type="arabicPeriod"/>
            </a:pPr>
            <a:r>
              <a:rPr lang="en-US" sz="2800" dirty="0">
                <a:solidFill>
                  <a:schemeClr val="bg1"/>
                </a:solidFill>
                <a:latin typeface="Arial Narrow" pitchFamily="34" charset="0"/>
              </a:rPr>
              <a:t>Encouragement to Go On to Maturity</a:t>
            </a:r>
          </a:p>
          <a:p>
            <a:pPr marL="342900" indent="-342900">
              <a:buFont typeface="+mj-lt"/>
              <a:buAutoNum type="arabicPeriod"/>
            </a:pPr>
            <a:endParaRPr lang="en-US" sz="2800" dirty="0">
              <a:solidFill>
                <a:schemeClr val="bg1"/>
              </a:solidFill>
              <a:latin typeface="Arial Narrow" pitchFamily="34" charset="0"/>
            </a:endParaRPr>
          </a:p>
          <a:p>
            <a:pPr marL="342900" indent="-342900">
              <a:buFont typeface="+mj-lt"/>
              <a:buAutoNum type="arabicPeriod"/>
            </a:pPr>
            <a:endParaRPr lang="en-US" sz="2800" dirty="0">
              <a:solidFill>
                <a:schemeClr val="bg1"/>
              </a:solidFill>
              <a:latin typeface="Arial Narrow" pitchFamily="34" charset="0"/>
            </a:endParaRPr>
          </a:p>
          <a:p>
            <a:pPr marL="342900" indent="-342900">
              <a:buFont typeface="+mj-lt"/>
              <a:buAutoNum type="arabicPeriod"/>
            </a:pPr>
            <a:endParaRPr lang="en-US" sz="2800" dirty="0">
              <a:solidFill>
                <a:schemeClr val="bg1"/>
              </a:solidFill>
              <a:latin typeface="Arial Narrow" pitchFamily="34" charset="0"/>
            </a:endParaRP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12</a:t>
            </a:r>
            <a:endParaRPr lang="en-US" sz="3200" dirty="0">
              <a:latin typeface="Arial Narrow" panose="020B0606020202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335986" y="8847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28103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7696200" cy="4462760"/>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514350" indent="-514350">
              <a:buFont typeface="+mj-lt"/>
              <a:buAutoNum type="arabicPeriod" startAt="7"/>
            </a:pPr>
            <a:r>
              <a:rPr lang="en-US" sz="2800" dirty="0" smtClean="0">
                <a:solidFill>
                  <a:schemeClr val="bg1"/>
                </a:solidFill>
                <a:latin typeface="Arial Narrow" pitchFamily="34" charset="0"/>
              </a:rPr>
              <a:t>The </a:t>
            </a:r>
            <a:r>
              <a:rPr lang="en-US" sz="2800" dirty="0">
                <a:solidFill>
                  <a:schemeClr val="bg1"/>
                </a:solidFill>
                <a:latin typeface="Arial Narrow" pitchFamily="34" charset="0"/>
              </a:rPr>
              <a:t>Priesthood of Christ is Superior to the </a:t>
            </a:r>
            <a:r>
              <a:rPr lang="en-US" sz="2800" dirty="0" smtClean="0">
                <a:solidFill>
                  <a:schemeClr val="bg1"/>
                </a:solidFill>
                <a:latin typeface="Arial Narrow" pitchFamily="34" charset="0"/>
              </a:rPr>
              <a:t>Levitical</a:t>
            </a:r>
          </a:p>
          <a:p>
            <a:pPr marL="342900" indent="-342900">
              <a:buFont typeface="+mj-lt"/>
              <a:buAutoNum type="arabicPeriod" startAt="7"/>
            </a:pPr>
            <a:r>
              <a:rPr lang="en-US" sz="2800" dirty="0" smtClean="0">
                <a:solidFill>
                  <a:schemeClr val="bg1"/>
                </a:solidFill>
                <a:latin typeface="Arial Narrow" pitchFamily="34" charset="0"/>
              </a:rPr>
              <a:t>  A </a:t>
            </a:r>
            <a:r>
              <a:rPr lang="en-US" sz="2800" dirty="0">
                <a:solidFill>
                  <a:schemeClr val="bg1"/>
                </a:solidFill>
                <a:latin typeface="Arial Narrow" pitchFamily="34" charset="0"/>
              </a:rPr>
              <a:t>Better Ministry &amp; </a:t>
            </a:r>
            <a:r>
              <a:rPr lang="en-US" sz="2800" dirty="0" smtClean="0">
                <a:solidFill>
                  <a:schemeClr val="bg1"/>
                </a:solidFill>
                <a:latin typeface="Arial Narrow" pitchFamily="34" charset="0"/>
              </a:rPr>
              <a:t>Priesthood</a:t>
            </a:r>
          </a:p>
          <a:p>
            <a:pPr marL="342900" indent="-342900">
              <a:buFont typeface="+mj-lt"/>
              <a:buAutoNum type="arabicPeriod" startAt="7"/>
            </a:pPr>
            <a:r>
              <a:rPr lang="en-US" sz="2800" dirty="0" smtClean="0">
                <a:solidFill>
                  <a:schemeClr val="bg1"/>
                </a:solidFill>
                <a:latin typeface="Arial Narrow" pitchFamily="34" charset="0"/>
              </a:rPr>
              <a:t>  The </a:t>
            </a:r>
            <a:r>
              <a:rPr lang="en-US" sz="2800" dirty="0">
                <a:solidFill>
                  <a:schemeClr val="bg1"/>
                </a:solidFill>
                <a:latin typeface="Arial Narrow" pitchFamily="34" charset="0"/>
              </a:rPr>
              <a:t>First Covenant – A Type of the </a:t>
            </a:r>
            <a:r>
              <a:rPr lang="en-US" sz="2800" dirty="0" smtClean="0">
                <a:solidFill>
                  <a:schemeClr val="bg1"/>
                </a:solidFill>
                <a:latin typeface="Arial Narrow" pitchFamily="34" charset="0"/>
              </a:rPr>
              <a:t>New</a:t>
            </a:r>
          </a:p>
          <a:p>
            <a:pPr marL="342900" indent="-342900">
              <a:buFont typeface="+mj-lt"/>
              <a:buAutoNum type="arabicPeriod" startAt="7"/>
            </a:pPr>
            <a:r>
              <a:rPr lang="en-US" sz="2800" dirty="0" smtClean="0">
                <a:solidFill>
                  <a:schemeClr val="bg1"/>
                </a:solidFill>
                <a:latin typeface="Arial Narrow" pitchFamily="34" charset="0"/>
              </a:rPr>
              <a:t> Sacrifices </a:t>
            </a:r>
            <a:r>
              <a:rPr lang="en-US" sz="2800" dirty="0">
                <a:solidFill>
                  <a:schemeClr val="bg1"/>
                </a:solidFill>
                <a:latin typeface="Arial Narrow" pitchFamily="34" charset="0"/>
              </a:rPr>
              <a:t>&amp; </a:t>
            </a:r>
            <a:r>
              <a:rPr lang="en-US" sz="2800" dirty="0" smtClean="0">
                <a:solidFill>
                  <a:schemeClr val="bg1"/>
                </a:solidFill>
                <a:latin typeface="Arial Narrow" pitchFamily="34" charset="0"/>
              </a:rPr>
              <a:t>Exhortations</a:t>
            </a:r>
          </a:p>
          <a:p>
            <a:pPr marL="342900" indent="-342900">
              <a:buFont typeface="+mj-lt"/>
              <a:buAutoNum type="arabicPeriod" startAt="7"/>
            </a:pPr>
            <a:r>
              <a:rPr lang="en-US" sz="2800" dirty="0" smtClean="0">
                <a:solidFill>
                  <a:schemeClr val="bg1"/>
                </a:solidFill>
                <a:latin typeface="Arial Narrow" pitchFamily="34" charset="0"/>
              </a:rPr>
              <a:t> Examples </a:t>
            </a:r>
            <a:r>
              <a:rPr lang="en-US" sz="2800" dirty="0">
                <a:solidFill>
                  <a:schemeClr val="bg1"/>
                </a:solidFill>
                <a:latin typeface="Arial Narrow" pitchFamily="34" charset="0"/>
              </a:rPr>
              <a:t>of Faith</a:t>
            </a:r>
          </a:p>
          <a:p>
            <a:pPr marL="342900" indent="-342900">
              <a:buFont typeface="+mj-lt"/>
              <a:buAutoNum type="arabicPeriod" startAt="7"/>
            </a:pPr>
            <a:endParaRPr lang="en-US" sz="2800" dirty="0">
              <a:solidFill>
                <a:schemeClr val="bg1"/>
              </a:solidFill>
              <a:latin typeface="Arial Narrow" pitchFamily="34" charset="0"/>
            </a:endParaRPr>
          </a:p>
          <a:p>
            <a:pPr marL="342900" indent="-342900">
              <a:buFont typeface="+mj-lt"/>
              <a:buAutoNum type="arabicPeriod" startAt="7"/>
            </a:pPr>
            <a:endParaRPr lang="en-US" sz="2800" dirty="0">
              <a:solidFill>
                <a:schemeClr val="bg1"/>
              </a:solidFill>
              <a:latin typeface="Arial Narrow" pitchFamily="34" charset="0"/>
            </a:endParaRPr>
          </a:p>
          <a:p>
            <a:pPr marL="342900" indent="-342900">
              <a:buFont typeface="+mj-lt"/>
              <a:buAutoNum type="arabicPeriod" startAt="7"/>
            </a:pPr>
            <a:endParaRPr lang="en-US" sz="2800" dirty="0">
              <a:solidFill>
                <a:schemeClr val="bg1"/>
              </a:solidFill>
              <a:latin typeface="Arial Narrow" pitchFamily="34" charset="0"/>
            </a:endParaRPr>
          </a:p>
          <a:p>
            <a:pPr marL="342900" indent="-342900">
              <a:buFont typeface="+mj-lt"/>
              <a:buAutoNum type="arabicPeriod" startAt="7"/>
            </a:pPr>
            <a:endParaRPr lang="en-US" sz="2800" dirty="0">
              <a:solidFill>
                <a:schemeClr val="bg1"/>
              </a:solidFill>
              <a:latin typeface="Arial Narrow" pitchFamily="34" charset="0"/>
            </a:endParaRP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12</a:t>
            </a:r>
            <a:endParaRPr lang="en-US" sz="3200" dirty="0">
              <a:latin typeface="Arial Narrow" panose="020B0606020202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335986" y="8847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42151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effectLst/>
                <a:latin typeface="Arial Narrow" panose="020B0606020202030204" pitchFamily="34" charset="0"/>
              </a:rPr>
              <a:t>Hebrews</a:t>
            </a:r>
            <a:endParaRPr lang="en-US" sz="7200" b="1" spc="0" dirty="0">
              <a:ln w="9000" cmpd="sng">
                <a:noFill/>
                <a:prstDash val="solid"/>
              </a:ln>
              <a:effectLst/>
              <a:latin typeface="Arial Narrow" panose="020B0606020202030204" pitchFamily="34" charset="0"/>
            </a:endParaRPr>
          </a:p>
        </p:txBody>
      </p:sp>
      <p:sp>
        <p:nvSpPr>
          <p:cNvPr id="2" name="TextBox 1"/>
          <p:cNvSpPr txBox="1"/>
          <p:nvPr/>
        </p:nvSpPr>
        <p:spPr>
          <a:xfrm>
            <a:off x="1423386" y="1752600"/>
            <a:ext cx="6324600" cy="3000821"/>
          </a:xfrm>
          <a:prstGeom prst="rect">
            <a:avLst/>
          </a:prstGeom>
          <a:noFill/>
        </p:spPr>
        <p:txBody>
          <a:bodyPr wrap="square" rtlCol="0">
            <a:spAutoFit/>
          </a:bodyPr>
          <a:lstStyle/>
          <a:p>
            <a:pPr marL="342900" indent="-342900">
              <a:buFont typeface="Wingdings" panose="05000000000000000000" pitchFamily="2" charset="2"/>
              <a:buChar char="§"/>
            </a:pPr>
            <a:r>
              <a:rPr lang="en-US" sz="2800" dirty="0" smtClean="0">
                <a:latin typeface="Arial Narrow" panose="020B0606020202030204" pitchFamily="34" charset="0"/>
              </a:rPr>
              <a:t>To thoroughly study the book of Hebrews can be an intimidating task for some</a:t>
            </a:r>
          </a:p>
          <a:p>
            <a:pPr marL="342900" indent="-342900">
              <a:buFont typeface="Wingdings" panose="05000000000000000000" pitchFamily="2" charset="2"/>
              <a:buChar char="§"/>
            </a:pPr>
            <a:endParaRPr lang="en-US" sz="1050" dirty="0" smtClean="0">
              <a:latin typeface="Arial Narrow" panose="020B0606020202030204" pitchFamily="34" charset="0"/>
            </a:endParaRPr>
          </a:p>
          <a:p>
            <a:pPr marL="342900" indent="-342900">
              <a:buFont typeface="Wingdings" panose="05000000000000000000" pitchFamily="2" charset="2"/>
              <a:buChar char="§"/>
            </a:pPr>
            <a:r>
              <a:rPr lang="en-US" sz="2800" dirty="0" smtClean="0">
                <a:latin typeface="Arial Narrow" panose="020B0606020202030204" pitchFamily="34" charset="0"/>
              </a:rPr>
              <a:t>The depth of the book causes some to wonder why we need to study such a book</a:t>
            </a:r>
          </a:p>
          <a:p>
            <a:pPr marL="342900" indent="-342900">
              <a:buFont typeface="Wingdings" panose="05000000000000000000" pitchFamily="2" charset="2"/>
              <a:buChar char="§"/>
            </a:pPr>
            <a:endParaRPr lang="en-US" sz="1050" dirty="0">
              <a:latin typeface="Arial Narrow" panose="020B0606020202030204" pitchFamily="34" charset="0"/>
            </a:endParaRPr>
          </a:p>
          <a:p>
            <a:pPr marL="342900" indent="-342900">
              <a:buFont typeface="Wingdings" panose="05000000000000000000" pitchFamily="2" charset="2"/>
              <a:buChar char="§"/>
            </a:pPr>
            <a:r>
              <a:rPr lang="en-US" sz="2800" dirty="0" smtClean="0">
                <a:latin typeface="Arial Narrow" panose="020B0606020202030204" pitchFamily="34" charset="0"/>
              </a:rPr>
              <a:t>However, you probably </a:t>
            </a:r>
            <a:r>
              <a:rPr lang="en-US" sz="2800" i="1" dirty="0" smtClean="0">
                <a:latin typeface="Arial Narrow" panose="020B0606020202030204" pitchFamily="34" charset="0"/>
              </a:rPr>
              <a:t>need</a:t>
            </a:r>
            <a:r>
              <a:rPr lang="en-US" sz="2800" dirty="0" smtClean="0">
                <a:latin typeface="Arial Narrow" panose="020B0606020202030204" pitchFamily="34" charset="0"/>
              </a:rPr>
              <a:t> the book more than you realize!</a:t>
            </a:r>
            <a:endParaRPr lang="en-US" sz="2800" dirty="0">
              <a:latin typeface="Arial Narrow" panose="020B0606020202030204" pitchFamily="34" charset="0"/>
            </a:endParaRPr>
          </a:p>
        </p:txBody>
      </p:sp>
      <p:sp>
        <p:nvSpPr>
          <p:cNvPr id="3" name="Rectangle 2"/>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An introduction</a:t>
            </a:r>
            <a:endParaRPr lang="en-US" sz="3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943" y="1143000"/>
            <a:ext cx="7620000" cy="3970318"/>
          </a:xfrm>
          <a:prstGeom prst="rect">
            <a:avLst/>
          </a:prstGeom>
          <a:noFill/>
        </p:spPr>
        <p:txBody>
          <a:bodyPr wrap="square" rtlCol="0">
            <a:spAutoFit/>
          </a:bodyPr>
          <a:lstStyle/>
          <a:p>
            <a:pPr marL="571500" indent="-571500">
              <a:buFont typeface="+mj-lt"/>
              <a:buAutoNum type="romanUcPeriod" startAt="3"/>
            </a:pPr>
            <a:r>
              <a:rPr lang="en-US" sz="2800" b="1" u="sng" dirty="0" smtClean="0">
                <a:latin typeface="Arial Narrow" panose="020B0606020202030204" pitchFamily="34" charset="0"/>
              </a:rPr>
              <a:t>The Recipients</a:t>
            </a:r>
          </a:p>
          <a:p>
            <a:pPr marL="1028700" lvl="1" indent="-571500">
              <a:buFont typeface="+mj-lt"/>
              <a:buAutoNum type="alphaUcPeriod" startAt="3"/>
            </a:pPr>
            <a:r>
              <a:rPr lang="en-US" sz="2800" dirty="0" smtClean="0">
                <a:latin typeface="Arial Narrow" panose="020B0606020202030204" pitchFamily="34" charset="0"/>
              </a:rPr>
              <a:t>Jewish Christian in Palestine </a:t>
            </a:r>
          </a:p>
          <a:p>
            <a:pPr marL="1485900" lvl="2" indent="-571500">
              <a:buFont typeface="+mj-lt"/>
              <a:buAutoNum type="arabicPeriod" startAt="5"/>
            </a:pPr>
            <a:r>
              <a:rPr lang="en-US" sz="2800" i="1" dirty="0" smtClean="0">
                <a:latin typeface="Arial Narrow" panose="020B0606020202030204" pitchFamily="34" charset="0"/>
              </a:rPr>
              <a:t>Must be entirely made up of Jews (no hint of a Gentile or Gentile concerns in epistle)</a:t>
            </a:r>
          </a:p>
          <a:p>
            <a:pPr marL="1485900" lvl="2" indent="-571500">
              <a:buFont typeface="+mj-lt"/>
              <a:buAutoNum type="arabicPeriod" startAt="5"/>
            </a:pPr>
            <a:r>
              <a:rPr lang="en-US" sz="2800" i="1" dirty="0" smtClean="0">
                <a:latin typeface="Arial Narrow" panose="020B0606020202030204" pitchFamily="34" charset="0"/>
              </a:rPr>
              <a:t>They had learned the gospel from the immediate disciples of Christ (2:3-4)</a:t>
            </a:r>
          </a:p>
          <a:p>
            <a:pPr marL="1485900" lvl="2" indent="-571500">
              <a:buFont typeface="+mj-lt"/>
              <a:buAutoNum type="arabicPeriod" startAt="5"/>
            </a:pPr>
            <a:r>
              <a:rPr lang="en-US" sz="2800" i="1" dirty="0" smtClean="0">
                <a:latin typeface="Arial Narrow" panose="020B0606020202030204" pitchFamily="34" charset="0"/>
              </a:rPr>
              <a:t>Danger of relapse into Judaism – would be greater in Palestine (6:6; 10:29)</a:t>
            </a:r>
          </a:p>
          <a:p>
            <a:pPr marL="1485900" lvl="2" indent="-571500">
              <a:buFont typeface="+mj-lt"/>
              <a:buAutoNum type="arabicPeriod" startAt="5"/>
            </a:pPr>
            <a:r>
              <a:rPr lang="en-US" sz="2800" i="1" dirty="0" smtClean="0">
                <a:latin typeface="Arial Narrow" panose="020B0606020202030204" pitchFamily="34" charset="0"/>
              </a:rPr>
              <a:t>Immediate crisis (3:13; 10:25 , 37; 12:27)</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5720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838200" y="1143000"/>
            <a:ext cx="8001000" cy="3970318"/>
          </a:xfrm>
          <a:prstGeom prst="rect">
            <a:avLst/>
          </a:prstGeom>
          <a:noFill/>
          <a:ln w="9525">
            <a:noFill/>
            <a:miter lim="800000"/>
            <a:headEnd/>
            <a:tailEnd/>
          </a:ln>
          <a:effectLst/>
        </p:spPr>
        <p:txBody>
          <a:bodyPr wrap="square">
            <a:spAutoFit/>
          </a:bodyPr>
          <a:lstStyle/>
          <a:p>
            <a:pPr marL="571500" lvl="0" indent="-571500">
              <a:buFont typeface="+mj-lt"/>
              <a:buAutoNum type="romanUcPeriod"/>
            </a:pPr>
            <a:r>
              <a:rPr lang="en-US" sz="2800" u="sng" dirty="0" smtClean="0">
                <a:latin typeface="Arial Narrow" pitchFamily="34" charset="0"/>
              </a:rPr>
              <a:t>Exhortation To Continue In The Course</a:t>
            </a:r>
            <a:r>
              <a:rPr lang="en-US" sz="2800" dirty="0" smtClean="0">
                <a:latin typeface="Arial Narrow" pitchFamily="34" charset="0"/>
              </a:rPr>
              <a:t> (vv. 1-3)</a:t>
            </a:r>
          </a:p>
          <a:p>
            <a:pPr marL="571500" lvl="0" indent="-571500">
              <a:buFont typeface="+mj-lt"/>
              <a:buAutoNum type="romanUcPeriod"/>
            </a:pPr>
            <a:endParaRPr lang="en-US" sz="2800" dirty="0" smtClean="0">
              <a:latin typeface="Arial Narrow" pitchFamily="34" charset="0"/>
            </a:endParaRPr>
          </a:p>
          <a:p>
            <a:pPr marL="571500" lvl="0" indent="-571500">
              <a:buFont typeface="+mj-lt"/>
              <a:buAutoNum type="romanUcPeriod"/>
            </a:pPr>
            <a:r>
              <a:rPr lang="en-US" sz="2800" u="sng" dirty="0" smtClean="0">
                <a:latin typeface="Arial Narrow" pitchFamily="34" charset="0"/>
              </a:rPr>
              <a:t>Exhortation To Endure Afflictions Patiently</a:t>
            </a:r>
            <a:r>
              <a:rPr lang="en-US" sz="2800" dirty="0" smtClean="0">
                <a:latin typeface="Arial Narrow" pitchFamily="34" charset="0"/>
              </a:rPr>
              <a:t> (vv. 4-11)</a:t>
            </a:r>
          </a:p>
          <a:p>
            <a:pPr marL="571500" lvl="0" indent="-571500">
              <a:buFont typeface="+mj-lt"/>
              <a:buAutoNum type="romanUcPeriod"/>
            </a:pPr>
            <a:endParaRPr lang="en-US" sz="2800" dirty="0" smtClean="0">
              <a:latin typeface="Arial Narrow" pitchFamily="34" charset="0"/>
            </a:endParaRPr>
          </a:p>
          <a:p>
            <a:pPr marL="571500" lvl="0" indent="-571500">
              <a:buFont typeface="+mj-lt"/>
              <a:buAutoNum type="romanUcPeriod"/>
            </a:pPr>
            <a:r>
              <a:rPr lang="en-US" sz="2800" u="sng" dirty="0" smtClean="0">
                <a:latin typeface="Arial Narrow" pitchFamily="34" charset="0"/>
              </a:rPr>
              <a:t>Exhortation To Greater Zeal - Lest We Lose It All</a:t>
            </a:r>
            <a:r>
              <a:rPr lang="en-US" sz="2800" dirty="0" smtClean="0">
                <a:latin typeface="Arial Narrow" pitchFamily="34" charset="0"/>
              </a:rPr>
              <a:t>                 (vv. 12-17)  </a:t>
            </a:r>
          </a:p>
          <a:p>
            <a:pPr marL="571500" lvl="0" indent="-571500">
              <a:buFont typeface="+mj-lt"/>
              <a:buAutoNum type="romanUcPeriod"/>
            </a:pPr>
            <a:endParaRPr lang="en-US" sz="2800" dirty="0" smtClean="0">
              <a:latin typeface="Arial Narrow" pitchFamily="34" charset="0"/>
            </a:endParaRPr>
          </a:p>
          <a:p>
            <a:pPr marL="571500" indent="-571500">
              <a:buFont typeface="+mj-lt"/>
              <a:buAutoNum type="romanUcPeriod"/>
            </a:pPr>
            <a:r>
              <a:rPr lang="en-US" sz="2800" u="sng" dirty="0" smtClean="0">
                <a:latin typeface="Arial Narrow" pitchFamily="34" charset="0"/>
              </a:rPr>
              <a:t>Exhortation Based On The Nature Of The New Economy</a:t>
            </a:r>
            <a:r>
              <a:rPr lang="en-US" sz="2800" dirty="0" smtClean="0">
                <a:latin typeface="Arial Narrow" pitchFamily="34" charset="0"/>
              </a:rPr>
              <a:t> (vv. 18-29)</a:t>
            </a: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12</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07386" y="14398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72743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685800" y="1131903"/>
            <a:ext cx="8001000" cy="2677656"/>
          </a:xfrm>
          <a:prstGeom prst="rect">
            <a:avLst/>
          </a:prstGeom>
          <a:noFill/>
          <a:ln w="9525">
            <a:noFill/>
            <a:miter lim="800000"/>
            <a:headEnd/>
            <a:tailEnd/>
          </a:ln>
          <a:effectLst/>
        </p:spPr>
        <p:txBody>
          <a:bodyPr wrap="square">
            <a:spAutoFit/>
          </a:bodyPr>
          <a:lstStyle/>
          <a:p>
            <a:pPr marL="571500" lvl="0" indent="-571500">
              <a:buFont typeface="+mj-lt"/>
              <a:buAutoNum type="romanUcPeriod"/>
            </a:pPr>
            <a:r>
              <a:rPr lang="en-US" sz="2800" u="sng" dirty="0" smtClean="0">
                <a:latin typeface="Arial Narrow" pitchFamily="34" charset="0"/>
              </a:rPr>
              <a:t>Exhortation To Continue In The Course</a:t>
            </a:r>
            <a:r>
              <a:rPr lang="en-US" sz="2800" dirty="0" smtClean="0">
                <a:latin typeface="Arial Narrow" pitchFamily="34" charset="0"/>
              </a:rPr>
              <a:t> (vv. 1-3)</a:t>
            </a:r>
          </a:p>
          <a:p>
            <a:pPr marL="571500" lvl="0" indent="-571500">
              <a:buFont typeface="+mj-lt"/>
              <a:buAutoNum type="romanUcPeriod"/>
            </a:pPr>
            <a:endParaRPr lang="en-US" sz="28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From the examples of many who have gone before</a:t>
            </a:r>
            <a:r>
              <a:rPr lang="en-US" sz="2800" dirty="0" smtClean="0">
                <a:latin typeface="Arial Narrow" pitchFamily="34" charset="0"/>
              </a:rPr>
              <a:t> (v. 1)</a:t>
            </a:r>
          </a:p>
          <a:p>
            <a:pPr marL="1028700" lvl="1" indent="-571500">
              <a:buFont typeface="+mj-lt"/>
              <a:buAutoNum type="alphaUcPeriod"/>
            </a:pPr>
            <a:r>
              <a:rPr lang="en-US" sz="2800" i="1" dirty="0" smtClean="0">
                <a:latin typeface="Arial Narrow" pitchFamily="34" charset="0"/>
              </a:rPr>
              <a:t>From the example of the Lord </a:t>
            </a:r>
            <a:r>
              <a:rPr lang="en-US" sz="2800" dirty="0" smtClean="0">
                <a:latin typeface="Arial Narrow" pitchFamily="34" charset="0"/>
              </a:rPr>
              <a:t>(vv. 2-3)</a:t>
            </a:r>
          </a:p>
          <a:p>
            <a:pPr marL="571500" lvl="0" indent="-571500"/>
            <a:endParaRPr lang="en-US" sz="2800" dirty="0" smtClean="0">
              <a:latin typeface="Arial Narrow" pitchFamily="34" charset="0"/>
            </a:endParaRP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12</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335986" y="8847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29943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762000" y="1158536"/>
            <a:ext cx="8001000" cy="2677656"/>
          </a:xfrm>
          <a:prstGeom prst="rect">
            <a:avLst/>
          </a:prstGeom>
          <a:noFill/>
          <a:ln w="9525">
            <a:noFill/>
            <a:miter lim="800000"/>
            <a:headEnd/>
            <a:tailEnd/>
          </a:ln>
          <a:effectLst/>
        </p:spPr>
        <p:txBody>
          <a:bodyPr wrap="square">
            <a:spAutoFit/>
          </a:bodyPr>
          <a:lstStyle/>
          <a:p>
            <a:pPr marL="571500" lvl="0" indent="-571500">
              <a:buFont typeface="+mj-lt"/>
              <a:buAutoNum type="romanUcPeriod" startAt="2"/>
            </a:pPr>
            <a:r>
              <a:rPr lang="en-US" sz="2800" u="sng" dirty="0" smtClean="0">
                <a:latin typeface="Arial Narrow" pitchFamily="34" charset="0"/>
              </a:rPr>
              <a:t>Exhortation To Endure Afflictions Patiently</a:t>
            </a:r>
            <a:r>
              <a:rPr lang="en-US" sz="2800" dirty="0" smtClean="0">
                <a:latin typeface="Arial Narrow" pitchFamily="34" charset="0"/>
              </a:rPr>
              <a:t> (vv. 4-11)</a:t>
            </a:r>
          </a:p>
          <a:p>
            <a:pPr marL="571500" lvl="0" indent="-571500">
              <a:buFont typeface="+mj-lt"/>
              <a:buAutoNum type="romanUcPeriod" startAt="2"/>
            </a:pPr>
            <a:endParaRPr lang="en-US" sz="28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In view of their comparative lightness</a:t>
            </a:r>
            <a:r>
              <a:rPr lang="en-US" sz="2800" dirty="0" smtClean="0">
                <a:latin typeface="Arial Narrow" pitchFamily="34" charset="0"/>
              </a:rPr>
              <a:t> (v. 4)</a:t>
            </a:r>
          </a:p>
          <a:p>
            <a:pPr marL="1028700" lvl="1" indent="-571500">
              <a:buFont typeface="+mj-lt"/>
              <a:buAutoNum type="alphaUcPeriod"/>
            </a:pPr>
            <a:r>
              <a:rPr lang="en-US" sz="2800" i="1" dirty="0" smtClean="0">
                <a:latin typeface="Arial Narrow" pitchFamily="34" charset="0"/>
              </a:rPr>
              <a:t>In view of the fact that the chastening of the Lord is intended for our good</a:t>
            </a:r>
            <a:r>
              <a:rPr lang="en-US" sz="2800" dirty="0" smtClean="0">
                <a:latin typeface="Arial Narrow" pitchFamily="34" charset="0"/>
              </a:rPr>
              <a:t> (vv. 5-11)</a:t>
            </a:r>
          </a:p>
          <a:p>
            <a:pPr marL="571500" lvl="0" indent="-571500">
              <a:buFont typeface="+mj-lt"/>
              <a:buAutoNum type="romanUcPeriod" startAt="2"/>
            </a:pPr>
            <a:endParaRPr lang="en-US" sz="2800" dirty="0" smtClean="0">
              <a:latin typeface="Arial Narrow" pitchFamily="34" charset="0"/>
            </a:endParaRP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12</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42657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914400" y="1149658"/>
            <a:ext cx="8001000" cy="3108543"/>
          </a:xfrm>
          <a:prstGeom prst="rect">
            <a:avLst/>
          </a:prstGeom>
          <a:noFill/>
          <a:ln w="9525">
            <a:noFill/>
            <a:miter lim="800000"/>
            <a:headEnd/>
            <a:tailEnd/>
          </a:ln>
          <a:effectLst/>
        </p:spPr>
        <p:txBody>
          <a:bodyPr wrap="square">
            <a:spAutoFit/>
          </a:bodyPr>
          <a:lstStyle/>
          <a:p>
            <a:pPr marL="571500" lvl="0" indent="-571500">
              <a:buFont typeface="+mj-lt"/>
              <a:buAutoNum type="romanUcPeriod" startAt="3"/>
            </a:pPr>
            <a:r>
              <a:rPr lang="en-US" sz="2800" u="sng" dirty="0" smtClean="0">
                <a:latin typeface="Arial Narrow" pitchFamily="34" charset="0"/>
              </a:rPr>
              <a:t>Exhortation To Greater Zeal - Lest We Lose It All</a:t>
            </a:r>
            <a:r>
              <a:rPr lang="en-US" sz="2800" dirty="0" smtClean="0">
                <a:latin typeface="Arial Narrow" pitchFamily="34" charset="0"/>
              </a:rPr>
              <a:t>                (vv. 12-17)</a:t>
            </a:r>
          </a:p>
          <a:p>
            <a:pPr marL="571500" lvl="0" indent="-571500">
              <a:buFont typeface="+mj-lt"/>
              <a:buAutoNum type="romanUcPeriod" startAt="3"/>
            </a:pPr>
            <a:endParaRPr lang="en-US" sz="28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Stir greater zeal and strength</a:t>
            </a:r>
            <a:r>
              <a:rPr lang="en-US" sz="2800" dirty="0" smtClean="0">
                <a:latin typeface="Arial Narrow" pitchFamily="34" charset="0"/>
              </a:rPr>
              <a:t> (vv. 12-13)</a:t>
            </a:r>
          </a:p>
          <a:p>
            <a:pPr marL="1028700" lvl="1" indent="-571500">
              <a:buFont typeface="+mj-lt"/>
              <a:buAutoNum type="alphaUcPeriod"/>
            </a:pPr>
            <a:r>
              <a:rPr lang="en-US" sz="2800" i="1" dirty="0" smtClean="0">
                <a:latin typeface="Arial Narrow" pitchFamily="34" charset="0"/>
              </a:rPr>
              <a:t>Follow peace and holiness</a:t>
            </a:r>
            <a:r>
              <a:rPr lang="en-US" sz="2800" dirty="0" smtClean="0">
                <a:latin typeface="Arial Narrow" pitchFamily="34" charset="0"/>
              </a:rPr>
              <a:t> (v. 14)</a:t>
            </a:r>
          </a:p>
          <a:p>
            <a:pPr marL="1028700" lvl="1" indent="-571500">
              <a:buFont typeface="+mj-lt"/>
              <a:buAutoNum type="alphaUcPeriod"/>
            </a:pPr>
            <a:r>
              <a:rPr lang="en-US" sz="2800" i="1" dirty="0" smtClean="0">
                <a:latin typeface="Arial Narrow" pitchFamily="34" charset="0"/>
              </a:rPr>
              <a:t>Look carefully </a:t>
            </a:r>
            <a:r>
              <a:rPr lang="en-US" sz="2800" dirty="0" smtClean="0">
                <a:latin typeface="Arial Narrow" pitchFamily="34" charset="0"/>
              </a:rPr>
              <a:t>(vv. 15-17)</a:t>
            </a:r>
          </a:p>
          <a:p>
            <a:pPr marL="571500" lvl="0" indent="-571500">
              <a:buFont typeface="+mj-lt"/>
              <a:buAutoNum type="romanUcPeriod" startAt="3"/>
            </a:pPr>
            <a:endParaRPr lang="en-US" sz="2800" dirty="0" smtClean="0">
              <a:latin typeface="Arial Narrow" pitchFamily="34" charset="0"/>
            </a:endParaRP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12</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4398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99025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914400" y="1143000"/>
            <a:ext cx="8001000" cy="3539430"/>
          </a:xfrm>
          <a:prstGeom prst="rect">
            <a:avLst/>
          </a:prstGeom>
          <a:noFill/>
          <a:ln w="9525">
            <a:noFill/>
            <a:miter lim="800000"/>
            <a:headEnd/>
            <a:tailEnd/>
          </a:ln>
          <a:effectLst/>
        </p:spPr>
        <p:txBody>
          <a:bodyPr wrap="square">
            <a:spAutoFit/>
          </a:bodyPr>
          <a:lstStyle/>
          <a:p>
            <a:pPr marL="571500" indent="-571500">
              <a:buFont typeface="+mj-lt"/>
              <a:buAutoNum type="romanUcPeriod" startAt="4"/>
            </a:pPr>
            <a:r>
              <a:rPr lang="en-US" sz="2800" u="sng" dirty="0" smtClean="0">
                <a:latin typeface="Arial Narrow" pitchFamily="34" charset="0"/>
              </a:rPr>
              <a:t>Exhortation Based On The Nature Of The New Economy</a:t>
            </a:r>
            <a:r>
              <a:rPr lang="en-US" sz="2800" dirty="0" smtClean="0">
                <a:latin typeface="Arial Narrow" pitchFamily="34" charset="0"/>
              </a:rPr>
              <a:t> (vv. 18-29)</a:t>
            </a:r>
          </a:p>
          <a:p>
            <a:pPr marL="571500" indent="-571500">
              <a:buFont typeface="+mj-lt"/>
              <a:buAutoNum type="romanUcPeriod" startAt="4"/>
            </a:pPr>
            <a:endParaRPr lang="en-US" sz="28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Superior honors and blessings of the new</a:t>
            </a:r>
            <a:r>
              <a:rPr lang="en-US" sz="2800" dirty="0" smtClean="0">
                <a:latin typeface="Arial Narrow" pitchFamily="34" charset="0"/>
              </a:rPr>
              <a:t>                    (vv. 18-24)</a:t>
            </a:r>
          </a:p>
          <a:p>
            <a:pPr marL="1028700" lvl="1" indent="-571500">
              <a:buFont typeface="+mj-lt"/>
              <a:buAutoNum type="alphaUcPeriod"/>
            </a:pPr>
            <a:r>
              <a:rPr lang="en-US" sz="2800" i="1" dirty="0" smtClean="0">
                <a:latin typeface="Arial Narrow" pitchFamily="34" charset="0"/>
              </a:rPr>
              <a:t>The authoritative voice of God</a:t>
            </a:r>
            <a:r>
              <a:rPr lang="en-US" sz="2800" dirty="0" smtClean="0">
                <a:latin typeface="Arial Narrow" pitchFamily="34" charset="0"/>
              </a:rPr>
              <a:t> (vv. 25-26)</a:t>
            </a:r>
          </a:p>
          <a:p>
            <a:pPr marL="1028700" lvl="1" indent="-571500">
              <a:buFont typeface="+mj-lt"/>
              <a:buAutoNum type="alphaUcPeriod"/>
            </a:pPr>
            <a:r>
              <a:rPr lang="en-US" sz="2800" i="1" dirty="0" smtClean="0">
                <a:latin typeface="Arial Narrow" pitchFamily="34" charset="0"/>
              </a:rPr>
              <a:t>A remaining and stable kingdom</a:t>
            </a:r>
            <a:r>
              <a:rPr lang="en-US" sz="2800" dirty="0" smtClean="0">
                <a:latin typeface="Arial Narrow" pitchFamily="34" charset="0"/>
              </a:rPr>
              <a:t> (vv. 27-29)</a:t>
            </a:r>
          </a:p>
          <a:p>
            <a:pPr marL="571500" indent="-571500">
              <a:buFont typeface="+mj-lt"/>
              <a:buAutoNum type="romanUcPeriod" startAt="4"/>
            </a:pPr>
            <a:endParaRPr lang="en-US" sz="2800" dirty="0" smtClean="0">
              <a:latin typeface="Arial Narrow" pitchFamily="34" charset="0"/>
            </a:endParaRP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12</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2597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41279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76659261"/>
              </p:ext>
            </p:extLst>
          </p:nvPr>
        </p:nvGraphicFramePr>
        <p:xfrm>
          <a:off x="1447800" y="335343"/>
          <a:ext cx="7162800" cy="6096000"/>
        </p:xfrm>
        <a:graphic>
          <a:graphicData uri="http://schemas.openxmlformats.org/drawingml/2006/table">
            <a:tbl>
              <a:tblPr firstRow="1" bandRow="1">
                <a:tableStyleId>{5940675A-B579-460E-94D1-54222C63F5DA}</a:tableStyleId>
              </a:tblPr>
              <a:tblGrid>
                <a:gridCol w="609600"/>
                <a:gridCol w="3581400"/>
                <a:gridCol w="2971800"/>
              </a:tblGrid>
              <a:tr h="503767">
                <a:tc>
                  <a:txBody>
                    <a:bodyPr/>
                    <a:lstStyle/>
                    <a:p>
                      <a:pPr algn="ct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Doctrine</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Warning</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r>
              <a:tr h="503767">
                <a:tc>
                  <a:txBody>
                    <a:bodyPr/>
                    <a:lstStyle/>
                    <a:p>
                      <a:pPr algn="ctr"/>
                      <a:r>
                        <a:rPr lang="en-US" sz="4400" dirty="0" smtClean="0">
                          <a:latin typeface="Arial" panose="020B0604020202020204" pitchFamily="34" charset="0"/>
                          <a:cs typeface="Arial" panose="020B0604020202020204" pitchFamily="34" charset="0"/>
                        </a:rPr>
                        <a:t>1</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1:4-14</a:t>
                      </a:r>
                    </a:p>
                    <a:p>
                      <a:pPr algn="ctr"/>
                      <a:r>
                        <a:rPr lang="en-US" sz="2400" dirty="0" smtClean="0">
                          <a:latin typeface="Arial" panose="020B0604020202020204" pitchFamily="34" charset="0"/>
                          <a:cs typeface="Arial" panose="020B0604020202020204" pitchFamily="34" charset="0"/>
                        </a:rPr>
                        <a:t>Superior</a:t>
                      </a:r>
                      <a:r>
                        <a:rPr lang="en-US" sz="2400" baseline="0" dirty="0" smtClean="0">
                          <a:latin typeface="Arial" panose="020B0604020202020204" pitchFamily="34" charset="0"/>
                          <a:cs typeface="Arial" panose="020B0604020202020204" pitchFamily="34" charset="0"/>
                        </a:rPr>
                        <a:t> to </a:t>
                      </a:r>
                      <a:r>
                        <a:rPr lang="en-US" sz="2400" dirty="0" smtClean="0">
                          <a:latin typeface="Arial" panose="020B0604020202020204" pitchFamily="34" charset="0"/>
                          <a:cs typeface="Arial" panose="020B0604020202020204" pitchFamily="34" charset="0"/>
                        </a:rPr>
                        <a:t>Prophets</a:t>
                      </a:r>
                      <a:r>
                        <a:rPr lang="en-US" sz="2400" baseline="0" dirty="0" smtClean="0">
                          <a:latin typeface="Arial" panose="020B0604020202020204" pitchFamily="34" charset="0"/>
                          <a:cs typeface="Arial" panose="020B0604020202020204" pitchFamily="34" charset="0"/>
                        </a:rPr>
                        <a:t> &amp; Angels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2:1-4</a:t>
                      </a:r>
                    </a:p>
                    <a:p>
                      <a:pPr algn="ctr"/>
                      <a:r>
                        <a:rPr lang="en-US" sz="2400" i="1" dirty="0" smtClean="0">
                          <a:solidFill>
                            <a:srgbClr val="C00000"/>
                          </a:solidFill>
                          <a:latin typeface="Arial" panose="020B0604020202020204" pitchFamily="34" charset="0"/>
                          <a:cs typeface="Arial" panose="020B0604020202020204" pitchFamily="34" charset="0"/>
                        </a:rPr>
                        <a:t>Give heed to things heard</a:t>
                      </a:r>
                    </a:p>
                  </a:txBody>
                  <a:tcPr/>
                </a:tc>
              </a:tr>
              <a:tr h="503767">
                <a:tc>
                  <a:txBody>
                    <a:bodyPr/>
                    <a:lstStyle/>
                    <a:p>
                      <a:pPr algn="ctr"/>
                      <a:r>
                        <a:rPr lang="en-US" sz="44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2:5</a:t>
                      </a:r>
                      <a:r>
                        <a:rPr lang="en-US" sz="2400" baseline="0" dirty="0" smtClean="0">
                          <a:latin typeface="Arial" panose="020B0604020202020204" pitchFamily="34" charset="0"/>
                          <a:cs typeface="Arial" panose="020B0604020202020204" pitchFamily="34" charset="0"/>
                        </a:rPr>
                        <a:t> – 3:6</a:t>
                      </a:r>
                    </a:p>
                    <a:p>
                      <a:pPr algn="ctr"/>
                      <a:r>
                        <a:rPr lang="en-US" sz="2400" baseline="0" dirty="0" smtClean="0">
                          <a:latin typeface="Arial" panose="020B0604020202020204" pitchFamily="34" charset="0"/>
                          <a:cs typeface="Arial" panose="020B0604020202020204" pitchFamily="34" charset="0"/>
                        </a:rPr>
                        <a:t>Superior to Angels &amp; Moses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3:7 – 4:16</a:t>
                      </a:r>
                    </a:p>
                    <a:p>
                      <a:pPr algn="ctr"/>
                      <a:r>
                        <a:rPr lang="en-US" sz="2400" i="1" dirty="0" smtClean="0">
                          <a:solidFill>
                            <a:srgbClr val="C00000"/>
                          </a:solidFill>
                          <a:latin typeface="Arial" panose="020B0604020202020204" pitchFamily="34" charset="0"/>
                          <a:cs typeface="Arial" panose="020B0604020202020204" pitchFamily="34" charset="0"/>
                        </a:rPr>
                        <a:t>Don’t harden </a:t>
                      </a:r>
                      <a:r>
                        <a:rPr lang="en-US" sz="2400" i="1" baseline="0" dirty="0" smtClean="0">
                          <a:solidFill>
                            <a:srgbClr val="C00000"/>
                          </a:solidFill>
                          <a:latin typeface="Arial" panose="020B0604020202020204" pitchFamily="34" charset="0"/>
                          <a:cs typeface="Arial" panose="020B0604020202020204" pitchFamily="34" charset="0"/>
                        </a:rPr>
                        <a:t>heart</a:t>
                      </a:r>
                    </a:p>
                    <a:p>
                      <a:pPr algn="ctr"/>
                      <a:r>
                        <a:rPr lang="en-US" sz="2400" i="1" baseline="0" dirty="0" smtClean="0">
                          <a:solidFill>
                            <a:srgbClr val="C00000"/>
                          </a:solidFill>
                          <a:latin typeface="Arial" panose="020B0604020202020204" pitchFamily="34" charset="0"/>
                          <a:cs typeface="Arial" panose="020B0604020202020204" pitchFamily="34" charset="0"/>
                        </a:rPr>
                        <a:t>as Israel did</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3</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5:1-10</a:t>
                      </a:r>
                    </a:p>
                    <a:p>
                      <a:pPr algn="ctr"/>
                      <a:r>
                        <a:rPr lang="en-US" sz="2400" dirty="0" smtClean="0">
                          <a:latin typeface="Arial" panose="020B0604020202020204" pitchFamily="34" charset="0"/>
                          <a:cs typeface="Arial" panose="020B0604020202020204" pitchFamily="34" charset="0"/>
                        </a:rPr>
                        <a:t>Better</a:t>
                      </a:r>
                      <a:r>
                        <a:rPr lang="en-US" sz="2400" baseline="0" dirty="0" smtClean="0">
                          <a:latin typeface="Arial" panose="020B0604020202020204" pitchFamily="34" charset="0"/>
                          <a:cs typeface="Arial" panose="020B0604020202020204" pitchFamily="34" charset="0"/>
                        </a:rPr>
                        <a:t> High Priest</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5:11 - 6:20</a:t>
                      </a:r>
                    </a:p>
                    <a:p>
                      <a:pPr algn="ctr"/>
                      <a:r>
                        <a:rPr lang="en-US" sz="2400" i="1" dirty="0" smtClean="0">
                          <a:solidFill>
                            <a:srgbClr val="C00000"/>
                          </a:solidFill>
                          <a:latin typeface="Arial" panose="020B0604020202020204" pitchFamily="34" charset="0"/>
                          <a:cs typeface="Arial" panose="020B0604020202020204" pitchFamily="34" charset="0"/>
                        </a:rPr>
                        <a:t>Not maturing</a:t>
                      </a:r>
                    </a:p>
                  </a:txBody>
                  <a:tcPr/>
                </a:tc>
              </a:tr>
              <a:tr h="503767">
                <a:tc>
                  <a:txBody>
                    <a:bodyPr/>
                    <a:lstStyle/>
                    <a:p>
                      <a:pPr algn="ctr"/>
                      <a:r>
                        <a:rPr lang="en-US" sz="44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7:1 – 10:18</a:t>
                      </a:r>
                    </a:p>
                    <a:p>
                      <a:pPr algn="ctr"/>
                      <a:r>
                        <a:rPr lang="en-US" sz="2400" dirty="0" smtClean="0">
                          <a:latin typeface="Arial" panose="020B0604020202020204" pitchFamily="34" charset="0"/>
                          <a:cs typeface="Arial" panose="020B0604020202020204" pitchFamily="34" charset="0"/>
                        </a:rPr>
                        <a:t>Better Covenant</a:t>
                      </a:r>
                      <a:r>
                        <a:rPr lang="en-US" sz="2400" baseline="0" dirty="0" smtClean="0">
                          <a:latin typeface="Arial" panose="020B0604020202020204" pitchFamily="34" charset="0"/>
                          <a:cs typeface="Arial" panose="020B0604020202020204" pitchFamily="34" charset="0"/>
                        </a:rPr>
                        <a:t> &amp; Sacrifice</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10:19-39</a:t>
                      </a:r>
                    </a:p>
                    <a:p>
                      <a:pPr algn="ctr"/>
                      <a:r>
                        <a:rPr lang="en-US" sz="2400" i="1" dirty="0" smtClean="0">
                          <a:solidFill>
                            <a:srgbClr val="C00000"/>
                          </a:solidFill>
                          <a:latin typeface="Arial" panose="020B0604020202020204" pitchFamily="34" charset="0"/>
                          <a:cs typeface="Arial" panose="020B0604020202020204" pitchFamily="34" charset="0"/>
                        </a:rPr>
                        <a:t>Exhortation to steadfastness</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5</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11:1-40</a:t>
                      </a:r>
                    </a:p>
                    <a:p>
                      <a:pPr algn="ctr"/>
                      <a:r>
                        <a:rPr lang="en-US" sz="2400" dirty="0" smtClean="0">
                          <a:latin typeface="Arial" panose="020B0604020202020204" pitchFamily="34" charset="0"/>
                          <a:cs typeface="Arial" panose="020B0604020202020204" pitchFamily="34" charset="0"/>
                        </a:rPr>
                        <a:t>Examples of Faith</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12:1-29</a:t>
                      </a:r>
                    </a:p>
                    <a:p>
                      <a:pPr algn="ctr"/>
                      <a:r>
                        <a:rPr lang="en-US" sz="2400" i="1" dirty="0" smtClean="0">
                          <a:solidFill>
                            <a:srgbClr val="C00000"/>
                          </a:solidFill>
                          <a:latin typeface="Arial" panose="020B0604020202020204" pitchFamily="34" charset="0"/>
                          <a:cs typeface="Arial" panose="020B0604020202020204" pitchFamily="34" charset="0"/>
                        </a:rPr>
                        <a:t>Exhortation to have the same</a:t>
                      </a:r>
                      <a:r>
                        <a:rPr lang="en-US" sz="2400" i="1" baseline="0" dirty="0" smtClean="0">
                          <a:solidFill>
                            <a:srgbClr val="C00000"/>
                          </a:solidFill>
                          <a:latin typeface="Arial" panose="020B0604020202020204" pitchFamily="34" charset="0"/>
                          <a:cs typeface="Arial" panose="020B0604020202020204" pitchFamily="34" charset="0"/>
                        </a:rPr>
                        <a:t> faith</a:t>
                      </a:r>
                      <a:endParaRPr lang="en-US" sz="2400" i="1" dirty="0">
                        <a:solidFill>
                          <a:srgbClr val="C00000"/>
                        </a:solidFill>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rot="16200000">
            <a:off x="-3040579" y="3047980"/>
            <a:ext cx="6850602" cy="769441"/>
          </a:xfrm>
          <a:prstGeom prst="rect">
            <a:avLst/>
          </a:prstGeom>
          <a:noFill/>
        </p:spPr>
        <p:txBody>
          <a:bodyPr wrap="square" rtlCol="0">
            <a:spAutoFit/>
          </a:bodyPr>
          <a:lstStyle/>
          <a:p>
            <a:pPr algn="ctr"/>
            <a:r>
              <a:rPr lang="en-US" sz="4400" b="1" dirty="0" smtClean="0">
                <a:latin typeface="Arial Narrow" panose="020B0606020202030204" pitchFamily="34" charset="0"/>
              </a:rPr>
              <a:t>Five Warnings</a:t>
            </a:r>
            <a:endParaRPr lang="en-US" sz="4400" b="1" dirty="0">
              <a:latin typeface="Arial Narrow" panose="020B0606020202030204" pitchFamily="34" charset="0"/>
            </a:endParaRPr>
          </a:p>
        </p:txBody>
      </p:sp>
    </p:spTree>
    <p:extLst>
      <p:ext uri="{BB962C8B-B14F-4D97-AF65-F5344CB8AC3E}">
        <p14:creationId xmlns:p14="http://schemas.microsoft.com/office/powerpoint/2010/main" val="26286520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665238"/>
            <a:ext cx="2286000" cy="2308324"/>
          </a:xfrm>
          <a:prstGeom prst="rect">
            <a:avLst/>
          </a:prstGeom>
          <a:noFill/>
        </p:spPr>
        <p:txBody>
          <a:bodyPr wrap="square" rtlCol="0">
            <a:spAutoFit/>
          </a:bodyPr>
          <a:lstStyle/>
          <a:p>
            <a:pPr algn="ctr"/>
            <a:r>
              <a:rPr lang="en-US" sz="3600" dirty="0" smtClean="0">
                <a:solidFill>
                  <a:prstClr val="black"/>
                </a:solidFill>
                <a:latin typeface="Arial Narrow" panose="020B0606020202030204" pitchFamily="34" charset="0"/>
                <a:cs typeface="Times New Roman" panose="02020603050405020304" pitchFamily="18" charset="0"/>
              </a:rPr>
              <a:t>Old</a:t>
            </a:r>
          </a:p>
          <a:p>
            <a:pPr algn="ctr"/>
            <a:r>
              <a:rPr lang="en-US" sz="3600" dirty="0" smtClean="0">
                <a:solidFill>
                  <a:prstClr val="black"/>
                </a:solidFill>
                <a:latin typeface="Arial Narrow" panose="020B0606020202030204" pitchFamily="34" charset="0"/>
                <a:cs typeface="Times New Roman" panose="02020603050405020304" pitchFamily="18" charset="0"/>
              </a:rPr>
              <a:t>Testament</a:t>
            </a:r>
          </a:p>
          <a:p>
            <a:pPr algn="ctr"/>
            <a:r>
              <a:rPr lang="en-US" sz="3600" dirty="0" smtClean="0">
                <a:solidFill>
                  <a:prstClr val="black"/>
                </a:solidFill>
                <a:latin typeface="Arial Narrow" panose="020B0606020202030204" pitchFamily="34" charset="0"/>
                <a:cs typeface="Times New Roman" panose="02020603050405020304" pitchFamily="18" charset="0"/>
              </a:rPr>
              <a:t>In This</a:t>
            </a:r>
          </a:p>
          <a:p>
            <a:pPr algn="ctr"/>
            <a:r>
              <a:rPr lang="en-US" sz="3600" dirty="0" smtClean="0">
                <a:solidFill>
                  <a:prstClr val="black"/>
                </a:solidFill>
                <a:latin typeface="Arial Narrow" panose="020B0606020202030204" pitchFamily="34" charset="0"/>
                <a:cs typeface="Times New Roman" panose="02020603050405020304" pitchFamily="18" charset="0"/>
              </a:rPr>
              <a:t>Chapter</a:t>
            </a:r>
          </a:p>
        </p:txBody>
      </p:sp>
      <p:graphicFrame>
        <p:nvGraphicFramePr>
          <p:cNvPr id="7" name="Table 6"/>
          <p:cNvGraphicFramePr>
            <a:graphicFrameLocks noGrp="1"/>
          </p:cNvGraphicFramePr>
          <p:nvPr>
            <p:extLst>
              <p:ext uri="{D42A27DB-BD31-4B8C-83A1-F6EECF244321}">
                <p14:modId xmlns:p14="http://schemas.microsoft.com/office/powerpoint/2010/main" val="1261520887"/>
              </p:ext>
            </p:extLst>
          </p:nvPr>
        </p:nvGraphicFramePr>
        <p:xfrm>
          <a:off x="2209800" y="1295400"/>
          <a:ext cx="6248400" cy="3048000"/>
        </p:xfrm>
        <a:graphic>
          <a:graphicData uri="http://schemas.openxmlformats.org/drawingml/2006/table">
            <a:tbl>
              <a:tblPr firstRow="1" bandRow="1">
                <a:tableStyleId>{5940675A-B579-460E-94D1-54222C63F5DA}</a:tableStyleId>
              </a:tblPr>
              <a:tblGrid>
                <a:gridCol w="3124200"/>
                <a:gridCol w="3124200"/>
              </a:tblGrid>
              <a:tr h="370840">
                <a:tc>
                  <a:txBody>
                    <a:bodyPr/>
                    <a:lstStyle/>
                    <a:p>
                      <a:pPr algn="ctr"/>
                      <a:r>
                        <a:rPr lang="en-US" sz="2400" dirty="0" smtClean="0">
                          <a:solidFill>
                            <a:schemeClr val="bg1"/>
                          </a:solidFill>
                          <a:latin typeface="Arial Narrow" panose="020B0606020202030204" pitchFamily="34" charset="0"/>
                        </a:rPr>
                        <a:t>Verse in</a:t>
                      </a:r>
                      <a:r>
                        <a:rPr lang="en-US" sz="2400" baseline="0" dirty="0" smtClean="0">
                          <a:solidFill>
                            <a:schemeClr val="bg1"/>
                          </a:solidFill>
                          <a:latin typeface="Arial Narrow" panose="020B0606020202030204" pitchFamily="34" charset="0"/>
                        </a:rPr>
                        <a:t> Chapter 12</a:t>
                      </a:r>
                      <a:endParaRPr lang="en-US" sz="2400" dirty="0">
                        <a:solidFill>
                          <a:schemeClr val="bg1"/>
                        </a:solidFill>
                        <a:latin typeface="Arial Narrow" panose="020B0606020202030204" pitchFamily="34" charset="0"/>
                      </a:endParaRPr>
                    </a:p>
                  </a:txBody>
                  <a:tcPr>
                    <a:solidFill>
                      <a:srgbClr val="000000"/>
                    </a:solidFill>
                  </a:tcPr>
                </a:tc>
                <a:tc>
                  <a:txBody>
                    <a:bodyPr/>
                    <a:lstStyle/>
                    <a:p>
                      <a:pPr algn="ctr"/>
                      <a:r>
                        <a:rPr lang="en-US" sz="2400" dirty="0" smtClean="0">
                          <a:solidFill>
                            <a:schemeClr val="bg1"/>
                          </a:solidFill>
                          <a:latin typeface="Arial Narrow" panose="020B0606020202030204" pitchFamily="34" charset="0"/>
                        </a:rPr>
                        <a:t>Old Testament Reference</a:t>
                      </a:r>
                      <a:endParaRPr lang="en-US" sz="2400" dirty="0">
                        <a:solidFill>
                          <a:schemeClr val="bg1"/>
                        </a:solidFill>
                        <a:latin typeface="Arial Narrow" panose="020B0606020202030204" pitchFamily="34" charset="0"/>
                      </a:endParaRPr>
                    </a:p>
                  </a:txBody>
                  <a:tcPr>
                    <a:solidFill>
                      <a:srgbClr val="000000"/>
                    </a:solidFill>
                  </a:tcPr>
                </a:tc>
              </a:tr>
              <a:tr h="370840">
                <a:tc>
                  <a:txBody>
                    <a:bodyPr/>
                    <a:lstStyle/>
                    <a:p>
                      <a:pPr algn="ctr"/>
                      <a:r>
                        <a:rPr lang="en-US" sz="2800" dirty="0" smtClean="0">
                          <a:solidFill>
                            <a:schemeClr val="tx1"/>
                          </a:solidFill>
                          <a:latin typeface="Arial Narrow" panose="020B0606020202030204" pitchFamily="34" charset="0"/>
                        </a:rPr>
                        <a:t>vv.</a:t>
                      </a:r>
                      <a:r>
                        <a:rPr lang="en-US" sz="2800" baseline="0" dirty="0" smtClean="0">
                          <a:solidFill>
                            <a:schemeClr val="tx1"/>
                          </a:solidFill>
                          <a:latin typeface="Arial Narrow" panose="020B0606020202030204" pitchFamily="34" charset="0"/>
                        </a:rPr>
                        <a:t> 5-6</a:t>
                      </a:r>
                      <a:endParaRPr lang="en-US" sz="2800" dirty="0" smtClean="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Prov. 3:11-12</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12</a:t>
                      </a:r>
                    </a:p>
                  </a:txBody>
                  <a:tcPr/>
                </a:tc>
                <a:tc>
                  <a:txBody>
                    <a:bodyPr/>
                    <a:lstStyle/>
                    <a:p>
                      <a:pPr algn="ctr"/>
                      <a:r>
                        <a:rPr lang="en-US" sz="2800" dirty="0" smtClean="0">
                          <a:solidFill>
                            <a:schemeClr val="tx1"/>
                          </a:solidFill>
                          <a:latin typeface="Arial Narrow" panose="020B0606020202030204" pitchFamily="34" charset="0"/>
                        </a:rPr>
                        <a:t>Isa.</a:t>
                      </a:r>
                      <a:r>
                        <a:rPr lang="en-US" sz="2800" baseline="0" dirty="0" smtClean="0">
                          <a:solidFill>
                            <a:schemeClr val="tx1"/>
                          </a:solidFill>
                          <a:latin typeface="Arial Narrow" panose="020B0606020202030204" pitchFamily="34" charset="0"/>
                        </a:rPr>
                        <a:t> 35:3</a:t>
                      </a:r>
                      <a:endParaRPr lang="en-US" sz="2800" dirty="0" smtClean="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20</a:t>
                      </a:r>
                    </a:p>
                  </a:txBody>
                  <a:tcPr/>
                </a:tc>
                <a:tc>
                  <a:txBody>
                    <a:bodyPr/>
                    <a:lstStyle/>
                    <a:p>
                      <a:pPr algn="ctr"/>
                      <a:r>
                        <a:rPr lang="en-US" sz="2800" dirty="0" err="1" smtClean="0">
                          <a:solidFill>
                            <a:schemeClr val="tx1"/>
                          </a:solidFill>
                          <a:latin typeface="Arial Narrow" panose="020B0606020202030204" pitchFamily="34" charset="0"/>
                        </a:rPr>
                        <a:t>Exo</a:t>
                      </a:r>
                      <a:r>
                        <a:rPr lang="en-US" sz="2800" dirty="0" smtClean="0">
                          <a:solidFill>
                            <a:schemeClr val="tx1"/>
                          </a:solidFill>
                          <a:latin typeface="Arial Narrow" panose="020B0606020202030204" pitchFamily="34" charset="0"/>
                        </a:rPr>
                        <a:t>. 19:12-13</a:t>
                      </a: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21</a:t>
                      </a:r>
                    </a:p>
                  </a:txBody>
                  <a:tcPr/>
                </a:tc>
                <a:tc>
                  <a:txBody>
                    <a:bodyPr/>
                    <a:lstStyle/>
                    <a:p>
                      <a:pPr algn="ctr"/>
                      <a:r>
                        <a:rPr lang="en-US" sz="2800" dirty="0" smtClean="0">
                          <a:solidFill>
                            <a:schemeClr val="tx1"/>
                          </a:solidFill>
                          <a:latin typeface="Arial Narrow" panose="020B0606020202030204" pitchFamily="34" charset="0"/>
                        </a:rPr>
                        <a:t>Deut. 9:19</a:t>
                      </a:r>
                    </a:p>
                  </a:txBody>
                  <a:tcPr/>
                </a:tc>
              </a:tr>
              <a:tr h="370840">
                <a:tc>
                  <a:txBody>
                    <a:bodyPr/>
                    <a:lstStyle/>
                    <a:p>
                      <a:pPr algn="ctr"/>
                      <a:r>
                        <a:rPr lang="en-US" sz="2800" dirty="0" smtClean="0">
                          <a:solidFill>
                            <a:schemeClr val="tx1"/>
                          </a:solidFill>
                          <a:latin typeface="Arial Narrow" panose="020B0606020202030204" pitchFamily="34" charset="0"/>
                        </a:rPr>
                        <a:t>vv. 26-27</a:t>
                      </a:r>
                    </a:p>
                  </a:txBody>
                  <a:tcPr/>
                </a:tc>
                <a:tc>
                  <a:txBody>
                    <a:bodyPr/>
                    <a:lstStyle/>
                    <a:p>
                      <a:pPr algn="ctr"/>
                      <a:r>
                        <a:rPr lang="en-US" sz="2800" dirty="0" smtClean="0">
                          <a:solidFill>
                            <a:schemeClr val="tx1"/>
                          </a:solidFill>
                          <a:latin typeface="Arial Narrow" panose="020B0606020202030204" pitchFamily="34" charset="0"/>
                        </a:rPr>
                        <a:t>Hag. 2:6</a:t>
                      </a:r>
                    </a:p>
                  </a:txBody>
                  <a:tcPr/>
                </a:tc>
              </a:tr>
            </a:tbl>
          </a:graphicData>
        </a:graphic>
      </p:graphicFrame>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12</a:t>
            </a:r>
            <a:endParaRPr lang="en-US" sz="2800" dirty="0">
              <a:latin typeface="Arial Narrow" panose="020B0606020202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13088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a:t>
            </a:r>
            <a:r>
              <a:rPr lang="en-US" sz="3200" dirty="0" smtClean="0">
                <a:latin typeface="Arial Narrow" panose="020B0606020202030204" pitchFamily="34" charset="0"/>
              </a:rPr>
              <a:t>13 </a:t>
            </a:r>
            <a:endParaRPr lang="en-US" sz="3200" dirty="0">
              <a:latin typeface="Arial Narrow" panose="020B0606020202030204" pitchFamily="34" charset="0"/>
            </a:endParaRPr>
          </a:p>
        </p:txBody>
      </p:sp>
      <p:sp>
        <p:nvSpPr>
          <p:cNvPr id="8" name="TextBox 7"/>
          <p:cNvSpPr txBox="1"/>
          <p:nvPr/>
        </p:nvSpPr>
        <p:spPr>
          <a:xfrm>
            <a:off x="1371600" y="2057400"/>
            <a:ext cx="7772400" cy="156966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400050" indent="-400050">
              <a:buFont typeface="+mj-lt"/>
              <a:buAutoNum type="romanUcPeriod"/>
            </a:pPr>
            <a:endParaRPr lang="en-US" sz="3200" dirty="0" smtClean="0">
              <a:solidFill>
                <a:schemeClr val="bg1"/>
              </a:solidFill>
              <a:latin typeface="Arial Narrow" panose="020B0606020202030204" pitchFamily="34" charset="0"/>
            </a:endParaRPr>
          </a:p>
          <a:p>
            <a:pPr marL="400050" indent="-400050">
              <a:buFont typeface="+mj-lt"/>
              <a:buAutoNum type="romanUcPeriod"/>
            </a:pPr>
            <a:r>
              <a:rPr lang="en-US" sz="3200" u="sng" dirty="0" smtClean="0">
                <a:solidFill>
                  <a:schemeClr val="bg1"/>
                </a:solidFill>
                <a:latin typeface="Arial Narrow" panose="020B0606020202030204" pitchFamily="34" charset="0"/>
              </a:rPr>
              <a:t>Don’t Give Up</a:t>
            </a:r>
            <a:r>
              <a:rPr lang="en-US" sz="3200" dirty="0" smtClean="0">
                <a:solidFill>
                  <a:schemeClr val="bg1"/>
                </a:solidFill>
                <a:latin typeface="Arial Narrow" panose="020B0606020202030204" pitchFamily="34" charset="0"/>
              </a:rPr>
              <a:t> (10:19-13:28)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335986" y="8847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94997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a:t>
            </a:r>
            <a:r>
              <a:rPr lang="en-US" sz="3200" dirty="0" smtClean="0">
                <a:latin typeface="Arial Narrow" panose="020B0606020202030204" pitchFamily="34" charset="0"/>
              </a:rPr>
              <a:t>13</a:t>
            </a:r>
            <a:endParaRPr lang="en-US" sz="3200" dirty="0">
              <a:latin typeface="Arial Narrow" panose="020B0606020202030204" pitchFamily="34" charset="0"/>
            </a:endParaRPr>
          </a:p>
        </p:txBody>
      </p:sp>
      <p:sp>
        <p:nvSpPr>
          <p:cNvPr id="8" name="TextBox 7"/>
          <p:cNvSpPr txBox="1"/>
          <p:nvPr/>
        </p:nvSpPr>
        <p:spPr>
          <a:xfrm>
            <a:off x="1371600" y="2057400"/>
            <a:ext cx="7772400" cy="236988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a:pPr>
            <a:r>
              <a:rPr lang="en-US" sz="3200" i="1" dirty="0">
                <a:solidFill>
                  <a:schemeClr val="bg1"/>
                </a:solidFill>
                <a:latin typeface="Arial Narrow" panose="020B0606020202030204" pitchFamily="34" charset="0"/>
              </a:rPr>
              <a:t>Superiority of Christ’s Person </a:t>
            </a:r>
            <a:r>
              <a:rPr lang="en-US" sz="3200" dirty="0">
                <a:solidFill>
                  <a:schemeClr val="bg1"/>
                </a:solidFill>
                <a:latin typeface="Arial Narrow" panose="020B0606020202030204" pitchFamily="34" charset="0"/>
              </a:rPr>
              <a:t>(1:1 – 4:13)</a:t>
            </a:r>
          </a:p>
          <a:p>
            <a:pPr marL="1428750" lvl="2" indent="-514350">
              <a:buFont typeface="+mj-lt"/>
              <a:buAutoNum type="arabicPeriod"/>
            </a:pPr>
            <a:r>
              <a:rPr lang="en-US" sz="2800" dirty="0">
                <a:solidFill>
                  <a:schemeClr val="bg1"/>
                </a:solidFill>
                <a:latin typeface="Arial Narrow" panose="020B0606020202030204" pitchFamily="34" charset="0"/>
              </a:rPr>
              <a:t>Superiority over prophets (1:1-3)</a:t>
            </a:r>
          </a:p>
          <a:p>
            <a:pPr marL="1428750" lvl="2" indent="-514350">
              <a:buFont typeface="+mj-lt"/>
              <a:buAutoNum type="arabicPeriod"/>
            </a:pPr>
            <a:r>
              <a:rPr lang="en-US" sz="2800" dirty="0">
                <a:solidFill>
                  <a:schemeClr val="bg1"/>
                </a:solidFill>
                <a:latin typeface="Arial Narrow" panose="020B0606020202030204" pitchFamily="34" charset="0"/>
              </a:rPr>
              <a:t>Superiority over angels (1:4 – 2:18)</a:t>
            </a:r>
          </a:p>
          <a:p>
            <a:pPr marL="1428750" lvl="2" indent="-514350">
              <a:buFont typeface="+mj-lt"/>
              <a:buAutoNum type="arabicPeriod"/>
            </a:pPr>
            <a:r>
              <a:rPr lang="en-US" sz="2800" dirty="0">
                <a:solidFill>
                  <a:schemeClr val="bg1"/>
                </a:solidFill>
                <a:latin typeface="Arial Narrow" panose="020B0606020202030204" pitchFamily="34" charset="0"/>
              </a:rPr>
              <a:t>Superiority over Moses (3:1 – 4:13)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335986" y="8847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63609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a:t>
            </a:r>
            <a:r>
              <a:rPr lang="en-US" sz="3200" dirty="0" smtClean="0">
                <a:latin typeface="Arial Narrow" panose="020B0606020202030204" pitchFamily="34" charset="0"/>
              </a:rPr>
              <a:t>13</a:t>
            </a:r>
            <a:endParaRPr lang="en-US" sz="3200" dirty="0">
              <a:latin typeface="Arial Narrow" panose="020B0606020202030204" pitchFamily="34" charset="0"/>
            </a:endParaRPr>
          </a:p>
        </p:txBody>
      </p:sp>
      <p:sp>
        <p:nvSpPr>
          <p:cNvPr id="8" name="TextBox 7"/>
          <p:cNvSpPr txBox="1"/>
          <p:nvPr/>
        </p:nvSpPr>
        <p:spPr>
          <a:xfrm>
            <a:off x="838200" y="2057400"/>
            <a:ext cx="7772400" cy="2800767"/>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startAt="2"/>
            </a:pPr>
            <a:r>
              <a:rPr lang="en-US" sz="3200" i="1" dirty="0">
                <a:solidFill>
                  <a:schemeClr val="bg1"/>
                </a:solidFill>
                <a:latin typeface="Arial Narrow" panose="020B0606020202030204" pitchFamily="34" charset="0"/>
              </a:rPr>
              <a:t>Superiority of Christ’s Work </a:t>
            </a:r>
            <a:r>
              <a:rPr lang="en-US" sz="3200" dirty="0">
                <a:solidFill>
                  <a:schemeClr val="bg1"/>
                </a:solidFill>
                <a:latin typeface="Arial Narrow" panose="020B0606020202030204" pitchFamily="34" charset="0"/>
              </a:rPr>
              <a:t>( 4:14 – 10:18)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priesthood (4:14 – 7:28)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covenant (8)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sanctuary (9:1-14)</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sacrifice (9:15 – 10:18)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335986" y="8847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704077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942" y="1143000"/>
            <a:ext cx="7956057" cy="3970318"/>
          </a:xfrm>
          <a:prstGeom prst="rect">
            <a:avLst/>
          </a:prstGeom>
          <a:noFill/>
        </p:spPr>
        <p:txBody>
          <a:bodyPr wrap="square" rtlCol="0">
            <a:spAutoFit/>
          </a:bodyPr>
          <a:lstStyle/>
          <a:p>
            <a:pPr marL="571500" indent="-571500">
              <a:buFont typeface="+mj-lt"/>
              <a:buAutoNum type="romanUcPeriod" startAt="3"/>
            </a:pPr>
            <a:r>
              <a:rPr lang="en-US" sz="2800" b="1" u="sng" dirty="0" smtClean="0">
                <a:latin typeface="Arial Narrow" panose="020B0606020202030204" pitchFamily="34" charset="0"/>
              </a:rPr>
              <a:t>The Recipients</a:t>
            </a:r>
          </a:p>
          <a:p>
            <a:pPr marL="1028700" lvl="1" indent="-571500">
              <a:buFont typeface="+mj-lt"/>
              <a:buAutoNum type="alphaUcPeriod"/>
            </a:pPr>
            <a:r>
              <a:rPr lang="en-US" sz="2800" dirty="0" smtClean="0">
                <a:latin typeface="Arial Narrow" panose="020B0606020202030204" pitchFamily="34" charset="0"/>
              </a:rPr>
              <a:t>Perhaps the second biggest question</a:t>
            </a:r>
          </a:p>
          <a:p>
            <a:pPr marL="1028700" lvl="1" indent="-571500">
              <a:buFont typeface="+mj-lt"/>
              <a:buAutoNum type="alphaUcPeriod"/>
            </a:pPr>
            <a:r>
              <a:rPr lang="en-US" sz="2800" dirty="0" smtClean="0">
                <a:latin typeface="Arial Narrow" panose="020B0606020202030204" pitchFamily="34" charset="0"/>
              </a:rPr>
              <a:t>Various suggestions</a:t>
            </a:r>
          </a:p>
          <a:p>
            <a:pPr marL="1028700" lvl="1" indent="-571500">
              <a:buFont typeface="+mj-lt"/>
              <a:buAutoNum type="alphaUcPeriod"/>
            </a:pPr>
            <a:r>
              <a:rPr lang="en-US" sz="2800" dirty="0" smtClean="0">
                <a:latin typeface="Arial Narrow" panose="020B0606020202030204" pitchFamily="34" charset="0"/>
              </a:rPr>
              <a:t>Jewish Christian in Palestine </a:t>
            </a:r>
          </a:p>
          <a:p>
            <a:pPr marL="1028700" lvl="1" indent="-571500">
              <a:buFont typeface="+mj-lt"/>
              <a:buAutoNum type="alphaUcPeriod"/>
            </a:pPr>
            <a:r>
              <a:rPr lang="en-US" sz="2800" dirty="0" smtClean="0">
                <a:latin typeface="Arial Narrow" panose="020B0606020202030204" pitchFamily="34" charset="0"/>
              </a:rPr>
              <a:t>More specifically - Church at Jerusalem</a:t>
            </a:r>
          </a:p>
          <a:p>
            <a:pPr marL="1485900" lvl="2" indent="-571500">
              <a:buFont typeface="+mj-lt"/>
              <a:buAutoNum type="arabicPeriod"/>
            </a:pPr>
            <a:r>
              <a:rPr lang="en-US" sz="2800" i="1" dirty="0" smtClean="0">
                <a:latin typeface="Arial Narrow" panose="020B0606020202030204" pitchFamily="34" charset="0"/>
              </a:rPr>
              <a:t>Thus, not a general epistle</a:t>
            </a:r>
          </a:p>
          <a:p>
            <a:pPr marL="1485900" lvl="2" indent="-571500">
              <a:buFont typeface="+mj-lt"/>
              <a:buAutoNum type="arabicPeriod"/>
            </a:pPr>
            <a:r>
              <a:rPr lang="en-US" sz="2800" i="1" dirty="0" smtClean="0">
                <a:latin typeface="Arial Narrow" panose="020B0606020202030204" pitchFamily="34" charset="0"/>
              </a:rPr>
              <a:t>10:32-34 </a:t>
            </a:r>
            <a:r>
              <a:rPr lang="en-US" sz="2800" i="1" dirty="0">
                <a:latin typeface="Arial Narrow" panose="020B0606020202030204" pitchFamily="34" charset="0"/>
              </a:rPr>
              <a:t>– applies well to </a:t>
            </a:r>
            <a:r>
              <a:rPr lang="en-US" sz="2800" i="1" dirty="0" smtClean="0">
                <a:latin typeface="Arial Narrow" panose="020B0606020202030204" pitchFamily="34" charset="0"/>
              </a:rPr>
              <a:t>Jerusalem</a:t>
            </a:r>
          </a:p>
          <a:p>
            <a:pPr marL="1485900" lvl="2" indent="-571500">
              <a:buFont typeface="+mj-lt"/>
              <a:buAutoNum type="arabicPeriod"/>
            </a:pPr>
            <a:r>
              <a:rPr lang="en-US" sz="2800" i="1" dirty="0" smtClean="0">
                <a:latin typeface="Arial Narrow" panose="020B0606020202030204" pitchFamily="34" charset="0"/>
              </a:rPr>
              <a:t>13:12-14 </a:t>
            </a:r>
            <a:r>
              <a:rPr lang="en-US" sz="2800" i="1" dirty="0">
                <a:latin typeface="Arial Narrow" panose="020B0606020202030204" pitchFamily="34" charset="0"/>
              </a:rPr>
              <a:t>– the city, the </a:t>
            </a:r>
            <a:r>
              <a:rPr lang="en-US" sz="2800" i="1" dirty="0" smtClean="0">
                <a:latin typeface="Arial Narrow" panose="020B0606020202030204" pitchFamily="34" charset="0"/>
              </a:rPr>
              <a:t>gate</a:t>
            </a:r>
          </a:p>
          <a:p>
            <a:pPr marL="1485900" lvl="2" indent="-571500">
              <a:buFont typeface="+mj-lt"/>
              <a:buAutoNum type="arabicPeriod"/>
            </a:pPr>
            <a:r>
              <a:rPr lang="en-US" sz="2800" i="1" dirty="0" smtClean="0">
                <a:latin typeface="Arial Narrow" panose="020B0606020202030204" pitchFamily="34" charset="0"/>
              </a:rPr>
              <a:t>13:19</a:t>
            </a:r>
            <a:r>
              <a:rPr lang="en-US" sz="2800" i="1" dirty="0">
                <a:latin typeface="Arial Narrow" panose="020B0606020202030204" pitchFamily="34" charset="0"/>
              </a:rPr>
              <a:t>, 23 – seems to refer to one </a:t>
            </a:r>
            <a:r>
              <a:rPr lang="en-US" sz="2800" i="1" dirty="0" smtClean="0">
                <a:latin typeface="Arial Narrow" panose="020B0606020202030204" pitchFamily="34" charset="0"/>
              </a:rPr>
              <a:t>congregation</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6301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a:t>
            </a:r>
            <a:r>
              <a:rPr lang="en-US" sz="3200" dirty="0" smtClean="0">
                <a:latin typeface="Arial Narrow" panose="020B0606020202030204" pitchFamily="34" charset="0"/>
              </a:rPr>
              <a:t>13</a:t>
            </a:r>
            <a:endParaRPr lang="en-US" sz="3200" dirty="0">
              <a:latin typeface="Arial Narrow" panose="020B0606020202030204" pitchFamily="34" charset="0"/>
            </a:endParaRPr>
          </a:p>
        </p:txBody>
      </p:sp>
      <p:sp>
        <p:nvSpPr>
          <p:cNvPr id="8" name="TextBox 7"/>
          <p:cNvSpPr txBox="1"/>
          <p:nvPr/>
        </p:nvSpPr>
        <p:spPr>
          <a:xfrm>
            <a:off x="1371600" y="2057400"/>
            <a:ext cx="7772400" cy="2677656"/>
          </a:xfrm>
          <a:prstGeom prst="rect">
            <a:avLst/>
          </a:prstGeom>
          <a:noFill/>
        </p:spPr>
        <p:txBody>
          <a:bodyPr wrap="square" rtlCol="0">
            <a:spAutoFit/>
          </a:bodyPr>
          <a:lstStyle/>
          <a:p>
            <a:pPr marL="857250" indent="-857250">
              <a:buFont typeface="+mj-lt"/>
              <a:buAutoNum type="romanUcPeriod" startAt="2"/>
            </a:pPr>
            <a:r>
              <a:rPr lang="en-US" sz="3200" u="sng" dirty="0">
                <a:solidFill>
                  <a:schemeClr val="bg1"/>
                </a:solidFill>
                <a:latin typeface="Arial Narrow" panose="020B0606020202030204" pitchFamily="34" charset="0"/>
              </a:rPr>
              <a:t>Don’t Give Up</a:t>
            </a:r>
            <a:r>
              <a:rPr lang="en-US" sz="3200" dirty="0">
                <a:solidFill>
                  <a:schemeClr val="bg1"/>
                </a:solidFill>
                <a:latin typeface="Arial Narrow" panose="020B0606020202030204" pitchFamily="34" charset="0"/>
              </a:rPr>
              <a:t> (10:19-13:28)</a:t>
            </a: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971550" lvl="1" indent="-514350">
              <a:buFont typeface="+mj-lt"/>
              <a:buAutoNum type="alphaUcPeriod"/>
            </a:pPr>
            <a:r>
              <a:rPr lang="en-US" sz="2800" i="1" dirty="0">
                <a:solidFill>
                  <a:schemeClr val="bg1"/>
                </a:solidFill>
                <a:latin typeface="Arial Narrow" panose="020B0606020202030204" pitchFamily="34" charset="0"/>
              </a:rPr>
              <a:t>Keeping the faith (10:19-39)</a:t>
            </a:r>
          </a:p>
          <a:p>
            <a:pPr marL="971550" lvl="1" indent="-514350">
              <a:buFont typeface="+mj-lt"/>
              <a:buAutoNum type="alphaUcPeriod"/>
            </a:pPr>
            <a:r>
              <a:rPr lang="en-US" sz="2800" i="1" dirty="0">
                <a:solidFill>
                  <a:schemeClr val="bg1"/>
                </a:solidFill>
                <a:latin typeface="Arial Narrow" panose="020B0606020202030204" pitchFamily="34" charset="0"/>
              </a:rPr>
              <a:t>Examples of faith (11)</a:t>
            </a:r>
          </a:p>
          <a:p>
            <a:pPr marL="971550" lvl="1" indent="-514350">
              <a:buFont typeface="+mj-lt"/>
              <a:buAutoNum type="alphaUcPeriod"/>
            </a:pPr>
            <a:r>
              <a:rPr lang="en-US" sz="2800" i="1" dirty="0">
                <a:solidFill>
                  <a:schemeClr val="bg1"/>
                </a:solidFill>
                <a:latin typeface="Arial Narrow" panose="020B0606020202030204" pitchFamily="34" charset="0"/>
              </a:rPr>
              <a:t>Endurance of faith (12)</a:t>
            </a:r>
          </a:p>
          <a:p>
            <a:pPr marL="971550" lvl="1" indent="-514350">
              <a:buFont typeface="+mj-lt"/>
              <a:buAutoNum type="alphaUcPeriod"/>
            </a:pPr>
            <a:r>
              <a:rPr lang="en-US" sz="2800" i="1" dirty="0">
                <a:solidFill>
                  <a:schemeClr val="bg1"/>
                </a:solidFill>
                <a:latin typeface="Arial Narrow" panose="020B0606020202030204" pitchFamily="34" charset="0"/>
              </a:rPr>
              <a:t>Performance of faith (13)</a:t>
            </a:r>
            <a:endParaRPr lang="en-US" sz="2800" dirty="0">
              <a:solidFill>
                <a:schemeClr val="bg1"/>
              </a:solidFill>
              <a:latin typeface="Arial Narrow" panose="020B0606020202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335986" y="8847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50487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7696200" cy="4462760"/>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342900" indent="-342900">
              <a:buFont typeface="+mj-lt"/>
              <a:buAutoNum type="arabicPeriod"/>
            </a:pPr>
            <a:r>
              <a:rPr lang="en-US" sz="2800" dirty="0">
                <a:solidFill>
                  <a:schemeClr val="bg1"/>
                </a:solidFill>
                <a:latin typeface="Arial Narrow" pitchFamily="34" charset="0"/>
              </a:rPr>
              <a:t>Christ is Superior to Prophets and Angels</a:t>
            </a:r>
          </a:p>
          <a:p>
            <a:pPr marL="342900" indent="-342900">
              <a:buFont typeface="+mj-lt"/>
              <a:buAutoNum type="arabicPeriod"/>
            </a:pPr>
            <a:r>
              <a:rPr lang="en-US" sz="2800" dirty="0">
                <a:solidFill>
                  <a:schemeClr val="bg1"/>
                </a:solidFill>
                <a:latin typeface="Arial Narrow" pitchFamily="34" charset="0"/>
              </a:rPr>
              <a:t>Giving Heed &amp; Humanity of Christ</a:t>
            </a:r>
          </a:p>
          <a:p>
            <a:pPr marL="342900" indent="-342900">
              <a:buFont typeface="+mj-lt"/>
              <a:buAutoNum type="arabicPeriod"/>
            </a:pPr>
            <a:r>
              <a:rPr lang="en-US" sz="2800" dirty="0">
                <a:solidFill>
                  <a:schemeClr val="bg1"/>
                </a:solidFill>
                <a:latin typeface="Arial Narrow" pitchFamily="34" charset="0"/>
              </a:rPr>
              <a:t>Christ is Superior to Moses &amp; Don’t Harden Heart</a:t>
            </a:r>
          </a:p>
          <a:p>
            <a:pPr marL="342900" indent="-342900">
              <a:buFont typeface="+mj-lt"/>
              <a:buAutoNum type="arabicPeriod"/>
            </a:pPr>
            <a:r>
              <a:rPr lang="en-US" sz="2800" dirty="0">
                <a:solidFill>
                  <a:schemeClr val="bg1"/>
                </a:solidFill>
                <a:latin typeface="Arial Narrow" pitchFamily="34" charset="0"/>
              </a:rPr>
              <a:t>Warning Not to Fail and Hold Fast</a:t>
            </a:r>
          </a:p>
          <a:p>
            <a:pPr marL="342900" indent="-342900">
              <a:buFont typeface="+mj-lt"/>
              <a:buAutoNum type="arabicPeriod"/>
            </a:pPr>
            <a:r>
              <a:rPr lang="en-US" sz="2800" dirty="0">
                <a:solidFill>
                  <a:schemeClr val="bg1"/>
                </a:solidFill>
                <a:latin typeface="Arial Narrow" pitchFamily="34" charset="0"/>
              </a:rPr>
              <a:t>Christ is a Better High </a:t>
            </a:r>
            <a:r>
              <a:rPr lang="en-US" sz="2800" dirty="0" smtClean="0">
                <a:solidFill>
                  <a:schemeClr val="bg1"/>
                </a:solidFill>
                <a:latin typeface="Arial Narrow" pitchFamily="34" charset="0"/>
              </a:rPr>
              <a:t>Priest</a:t>
            </a:r>
          </a:p>
          <a:p>
            <a:pPr marL="342900" indent="-342900">
              <a:buFont typeface="+mj-lt"/>
              <a:buAutoNum type="arabicPeriod"/>
            </a:pPr>
            <a:r>
              <a:rPr lang="en-US" sz="2800" dirty="0">
                <a:solidFill>
                  <a:schemeClr val="bg1"/>
                </a:solidFill>
                <a:latin typeface="Arial Narrow" pitchFamily="34" charset="0"/>
              </a:rPr>
              <a:t>Encouragement to Go On to Maturity</a:t>
            </a:r>
          </a:p>
          <a:p>
            <a:pPr marL="342900" indent="-342900">
              <a:buFont typeface="+mj-lt"/>
              <a:buAutoNum type="arabicPeriod"/>
            </a:pPr>
            <a:endParaRPr lang="en-US" sz="2800" dirty="0">
              <a:solidFill>
                <a:schemeClr val="bg1"/>
              </a:solidFill>
              <a:latin typeface="Arial Narrow" pitchFamily="34" charset="0"/>
            </a:endParaRPr>
          </a:p>
          <a:p>
            <a:pPr marL="342900" indent="-342900">
              <a:buFont typeface="+mj-lt"/>
              <a:buAutoNum type="arabicPeriod"/>
            </a:pPr>
            <a:endParaRPr lang="en-US" sz="2800" dirty="0">
              <a:solidFill>
                <a:schemeClr val="bg1"/>
              </a:solidFill>
              <a:latin typeface="Arial Narrow" pitchFamily="34" charset="0"/>
            </a:endParaRPr>
          </a:p>
          <a:p>
            <a:pPr marL="342900" indent="-342900">
              <a:buFont typeface="+mj-lt"/>
              <a:buAutoNum type="arabicPeriod"/>
            </a:pPr>
            <a:endParaRPr lang="en-US" sz="2800" dirty="0">
              <a:solidFill>
                <a:schemeClr val="bg1"/>
              </a:solidFill>
              <a:latin typeface="Arial Narrow" pitchFamily="34" charset="0"/>
            </a:endParaRP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a:t>
            </a:r>
            <a:r>
              <a:rPr lang="en-US" sz="3200" dirty="0" smtClean="0">
                <a:latin typeface="Arial Narrow" panose="020B0606020202030204" pitchFamily="34" charset="0"/>
              </a:rPr>
              <a:t>13</a:t>
            </a:r>
            <a:endParaRPr lang="en-US" sz="3200" dirty="0">
              <a:latin typeface="Arial Narrow" panose="020B0606020202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335986" y="8847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21611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2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7696200" cy="4893647"/>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514350" indent="-514350">
              <a:buFont typeface="+mj-lt"/>
              <a:buAutoNum type="arabicPeriod" startAt="7"/>
            </a:pPr>
            <a:r>
              <a:rPr lang="en-US" sz="2800" dirty="0" smtClean="0">
                <a:solidFill>
                  <a:schemeClr val="bg1"/>
                </a:solidFill>
                <a:latin typeface="Arial Narrow" pitchFamily="34" charset="0"/>
              </a:rPr>
              <a:t>The </a:t>
            </a:r>
            <a:r>
              <a:rPr lang="en-US" sz="2800" dirty="0">
                <a:solidFill>
                  <a:schemeClr val="bg1"/>
                </a:solidFill>
                <a:latin typeface="Arial Narrow" pitchFamily="34" charset="0"/>
              </a:rPr>
              <a:t>Priesthood of Christ is Superior to the </a:t>
            </a:r>
            <a:r>
              <a:rPr lang="en-US" sz="2800" dirty="0" smtClean="0">
                <a:solidFill>
                  <a:schemeClr val="bg1"/>
                </a:solidFill>
                <a:latin typeface="Arial Narrow" pitchFamily="34" charset="0"/>
              </a:rPr>
              <a:t>Levitical</a:t>
            </a:r>
          </a:p>
          <a:p>
            <a:pPr marL="342900" indent="-342900">
              <a:buFont typeface="+mj-lt"/>
              <a:buAutoNum type="arabicPeriod" startAt="7"/>
            </a:pPr>
            <a:r>
              <a:rPr lang="en-US" sz="2800" dirty="0" smtClean="0">
                <a:solidFill>
                  <a:schemeClr val="bg1"/>
                </a:solidFill>
                <a:latin typeface="Arial Narrow" pitchFamily="34" charset="0"/>
              </a:rPr>
              <a:t>  A </a:t>
            </a:r>
            <a:r>
              <a:rPr lang="en-US" sz="2800" dirty="0">
                <a:solidFill>
                  <a:schemeClr val="bg1"/>
                </a:solidFill>
                <a:latin typeface="Arial Narrow" pitchFamily="34" charset="0"/>
              </a:rPr>
              <a:t>Better Ministry &amp; </a:t>
            </a:r>
            <a:r>
              <a:rPr lang="en-US" sz="2800" dirty="0" smtClean="0">
                <a:solidFill>
                  <a:schemeClr val="bg1"/>
                </a:solidFill>
                <a:latin typeface="Arial Narrow" pitchFamily="34" charset="0"/>
              </a:rPr>
              <a:t>Priesthood</a:t>
            </a:r>
          </a:p>
          <a:p>
            <a:pPr marL="342900" indent="-342900">
              <a:buFont typeface="+mj-lt"/>
              <a:buAutoNum type="arabicPeriod" startAt="7"/>
            </a:pPr>
            <a:r>
              <a:rPr lang="en-US" sz="2800" dirty="0" smtClean="0">
                <a:solidFill>
                  <a:schemeClr val="bg1"/>
                </a:solidFill>
                <a:latin typeface="Arial Narrow" pitchFamily="34" charset="0"/>
              </a:rPr>
              <a:t>  The </a:t>
            </a:r>
            <a:r>
              <a:rPr lang="en-US" sz="2800" dirty="0">
                <a:solidFill>
                  <a:schemeClr val="bg1"/>
                </a:solidFill>
                <a:latin typeface="Arial Narrow" pitchFamily="34" charset="0"/>
              </a:rPr>
              <a:t>First Covenant – A Type of the </a:t>
            </a:r>
            <a:r>
              <a:rPr lang="en-US" sz="2800" dirty="0" smtClean="0">
                <a:solidFill>
                  <a:schemeClr val="bg1"/>
                </a:solidFill>
                <a:latin typeface="Arial Narrow" pitchFamily="34" charset="0"/>
              </a:rPr>
              <a:t>New</a:t>
            </a:r>
          </a:p>
          <a:p>
            <a:pPr marL="342900" indent="-342900">
              <a:buFont typeface="+mj-lt"/>
              <a:buAutoNum type="arabicPeriod" startAt="7"/>
            </a:pPr>
            <a:r>
              <a:rPr lang="en-US" sz="2800" dirty="0" smtClean="0">
                <a:solidFill>
                  <a:schemeClr val="bg1"/>
                </a:solidFill>
                <a:latin typeface="Arial Narrow" pitchFamily="34" charset="0"/>
              </a:rPr>
              <a:t> Sacrifices </a:t>
            </a:r>
            <a:r>
              <a:rPr lang="en-US" sz="2800" dirty="0">
                <a:solidFill>
                  <a:schemeClr val="bg1"/>
                </a:solidFill>
                <a:latin typeface="Arial Narrow" pitchFamily="34" charset="0"/>
              </a:rPr>
              <a:t>&amp; </a:t>
            </a:r>
            <a:r>
              <a:rPr lang="en-US" sz="2800" dirty="0" smtClean="0">
                <a:solidFill>
                  <a:schemeClr val="bg1"/>
                </a:solidFill>
                <a:latin typeface="Arial Narrow" pitchFamily="34" charset="0"/>
              </a:rPr>
              <a:t>Exhortations</a:t>
            </a:r>
          </a:p>
          <a:p>
            <a:pPr marL="342900" indent="-342900">
              <a:buFont typeface="+mj-lt"/>
              <a:buAutoNum type="arabicPeriod" startAt="7"/>
            </a:pPr>
            <a:r>
              <a:rPr lang="en-US" sz="2800" dirty="0" smtClean="0">
                <a:solidFill>
                  <a:schemeClr val="bg1"/>
                </a:solidFill>
                <a:latin typeface="Arial Narrow" pitchFamily="34" charset="0"/>
              </a:rPr>
              <a:t> Examples </a:t>
            </a:r>
            <a:r>
              <a:rPr lang="en-US" sz="2800" dirty="0">
                <a:solidFill>
                  <a:schemeClr val="bg1"/>
                </a:solidFill>
                <a:latin typeface="Arial Narrow" pitchFamily="34" charset="0"/>
              </a:rPr>
              <a:t>of </a:t>
            </a:r>
            <a:r>
              <a:rPr lang="en-US" sz="2800" dirty="0" smtClean="0">
                <a:solidFill>
                  <a:schemeClr val="bg1"/>
                </a:solidFill>
                <a:latin typeface="Arial Narrow" pitchFamily="34" charset="0"/>
              </a:rPr>
              <a:t>Faith</a:t>
            </a:r>
          </a:p>
          <a:p>
            <a:pPr marL="342900" indent="-342900">
              <a:buFont typeface="+mj-lt"/>
              <a:buAutoNum type="arabicPeriod" startAt="7"/>
            </a:pPr>
            <a:r>
              <a:rPr lang="en-US" sz="2800" dirty="0">
                <a:solidFill>
                  <a:schemeClr val="bg1"/>
                </a:solidFill>
                <a:latin typeface="Arial Narrow" pitchFamily="34" charset="0"/>
              </a:rPr>
              <a:t> </a:t>
            </a:r>
            <a:r>
              <a:rPr lang="en-US" sz="2800" dirty="0" smtClean="0">
                <a:solidFill>
                  <a:schemeClr val="bg1"/>
                </a:solidFill>
                <a:latin typeface="Arial Narrow" pitchFamily="34" charset="0"/>
              </a:rPr>
              <a:t>Exhortation to Have the Same Faith &amp; Endurance</a:t>
            </a:r>
            <a:endParaRPr lang="en-US" sz="2800" dirty="0">
              <a:solidFill>
                <a:schemeClr val="bg1"/>
              </a:solidFill>
              <a:latin typeface="Arial Narrow" pitchFamily="34" charset="0"/>
            </a:endParaRPr>
          </a:p>
          <a:p>
            <a:pPr marL="342900" indent="-342900">
              <a:buFont typeface="+mj-lt"/>
              <a:buAutoNum type="arabicPeriod" startAt="7"/>
            </a:pPr>
            <a:endParaRPr lang="en-US" sz="2800" dirty="0">
              <a:solidFill>
                <a:schemeClr val="bg1"/>
              </a:solidFill>
              <a:latin typeface="Arial Narrow" pitchFamily="34" charset="0"/>
            </a:endParaRPr>
          </a:p>
          <a:p>
            <a:pPr marL="342900" indent="-342900">
              <a:buFont typeface="+mj-lt"/>
              <a:buAutoNum type="arabicPeriod" startAt="7"/>
            </a:pPr>
            <a:endParaRPr lang="en-US" sz="2800" dirty="0">
              <a:solidFill>
                <a:schemeClr val="bg1"/>
              </a:solidFill>
              <a:latin typeface="Arial Narrow" pitchFamily="34" charset="0"/>
            </a:endParaRPr>
          </a:p>
          <a:p>
            <a:pPr marL="342900" indent="-342900">
              <a:buFont typeface="+mj-lt"/>
              <a:buAutoNum type="arabicPeriod" startAt="7"/>
            </a:pPr>
            <a:endParaRPr lang="en-US" sz="2800" dirty="0">
              <a:solidFill>
                <a:schemeClr val="bg1"/>
              </a:solidFill>
              <a:latin typeface="Arial Narrow" pitchFamily="34" charset="0"/>
            </a:endParaRPr>
          </a:p>
          <a:p>
            <a:pPr marL="342900" indent="-342900">
              <a:buFont typeface="+mj-lt"/>
              <a:buAutoNum type="arabicPeriod" startAt="7"/>
            </a:pPr>
            <a:endParaRPr lang="en-US" sz="2800" dirty="0">
              <a:solidFill>
                <a:schemeClr val="bg1"/>
              </a:solidFill>
              <a:latin typeface="Arial Narrow" pitchFamily="34" charset="0"/>
            </a:endParaRP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a:t>
            </a:r>
            <a:r>
              <a:rPr lang="en-US" sz="3200" dirty="0" smtClean="0">
                <a:latin typeface="Arial Narrow" panose="020B0606020202030204" pitchFamily="34" charset="0"/>
              </a:rPr>
              <a:t>13</a:t>
            </a:r>
            <a:endParaRPr lang="en-US" sz="3200" dirty="0">
              <a:latin typeface="Arial Narrow" panose="020B0606020202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335986" y="8847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51673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838200" y="1149658"/>
            <a:ext cx="8001000" cy="4401205"/>
          </a:xfrm>
          <a:prstGeom prst="rect">
            <a:avLst/>
          </a:prstGeom>
          <a:noFill/>
          <a:ln w="9525">
            <a:noFill/>
            <a:miter lim="800000"/>
            <a:headEnd/>
            <a:tailEnd/>
          </a:ln>
          <a:effectLst/>
        </p:spPr>
        <p:txBody>
          <a:bodyPr wrap="square">
            <a:spAutoFit/>
          </a:bodyPr>
          <a:lstStyle/>
          <a:p>
            <a:pPr marL="514350" lvl="0" indent="-514350">
              <a:buFont typeface="+mj-lt"/>
              <a:buAutoNum type="romanUcPeriod"/>
            </a:pPr>
            <a:r>
              <a:rPr lang="en-US" sz="2800" u="sng" dirty="0" smtClean="0">
                <a:latin typeface="Arial Narrow" pitchFamily="34" charset="0"/>
              </a:rPr>
              <a:t>Some Personal Responsibilities </a:t>
            </a:r>
            <a:r>
              <a:rPr lang="en-US" sz="2800" dirty="0" smtClean="0">
                <a:latin typeface="Arial Narrow" pitchFamily="34" charset="0"/>
              </a:rPr>
              <a:t>(vv. 1-7)</a:t>
            </a:r>
          </a:p>
          <a:p>
            <a:pPr marL="514350" lvl="0" indent="-514350">
              <a:buFont typeface="+mj-lt"/>
              <a:buAutoNum type="romanUcPeriod"/>
            </a:pPr>
            <a:endParaRPr lang="en-US" sz="2800" dirty="0" smtClean="0">
              <a:latin typeface="Arial Narrow" pitchFamily="34" charset="0"/>
            </a:endParaRPr>
          </a:p>
          <a:p>
            <a:pPr marL="514350" lvl="0" indent="-514350">
              <a:buFont typeface="+mj-lt"/>
              <a:buAutoNum type="romanUcPeriod"/>
            </a:pPr>
            <a:r>
              <a:rPr lang="en-US" sz="2800" u="sng" dirty="0" smtClean="0">
                <a:latin typeface="Arial Narrow" pitchFamily="34" charset="0"/>
              </a:rPr>
              <a:t>Continue In The Service Of Christ </a:t>
            </a:r>
            <a:r>
              <a:rPr lang="en-US" sz="2800" dirty="0" smtClean="0">
                <a:latin typeface="Arial Narrow" pitchFamily="34" charset="0"/>
              </a:rPr>
              <a:t>(vv. 8-16)</a:t>
            </a:r>
          </a:p>
          <a:p>
            <a:pPr marL="514350" lvl="0" indent="-514350">
              <a:buFont typeface="+mj-lt"/>
              <a:buAutoNum type="romanUcPeriod"/>
            </a:pPr>
            <a:endParaRPr lang="en-US" sz="2800" dirty="0" smtClean="0">
              <a:latin typeface="Arial Narrow" pitchFamily="34" charset="0"/>
            </a:endParaRPr>
          </a:p>
          <a:p>
            <a:pPr marL="514350" lvl="0" indent="-514350">
              <a:buFont typeface="+mj-lt"/>
              <a:buAutoNum type="romanUcPeriod"/>
            </a:pPr>
            <a:r>
              <a:rPr lang="en-US" sz="2800" u="sng" dirty="0" smtClean="0">
                <a:latin typeface="Arial Narrow" pitchFamily="34" charset="0"/>
              </a:rPr>
              <a:t>Duties Toward Elders And Other Servants </a:t>
            </a:r>
            <a:r>
              <a:rPr lang="en-US" sz="2800" dirty="0" smtClean="0">
                <a:latin typeface="Arial Narrow" pitchFamily="34" charset="0"/>
              </a:rPr>
              <a:t>(vv. 17-19)</a:t>
            </a:r>
          </a:p>
          <a:p>
            <a:pPr marL="514350" lvl="0" indent="-514350">
              <a:buFont typeface="+mj-lt"/>
              <a:buAutoNum type="romanUcPeriod"/>
            </a:pPr>
            <a:endParaRPr lang="en-US" sz="2800" dirty="0" smtClean="0">
              <a:latin typeface="Arial Narrow" pitchFamily="34" charset="0"/>
            </a:endParaRPr>
          </a:p>
          <a:p>
            <a:pPr marL="514350" lvl="0" indent="-514350">
              <a:buFont typeface="+mj-lt"/>
              <a:buAutoNum type="romanUcPeriod"/>
            </a:pPr>
            <a:r>
              <a:rPr lang="en-US" sz="2800" u="sng" dirty="0" smtClean="0">
                <a:latin typeface="Arial Narrow" pitchFamily="34" charset="0"/>
              </a:rPr>
              <a:t>Prayer For The Hebrews That They May Be Complete Doing God’s Will </a:t>
            </a:r>
            <a:r>
              <a:rPr lang="en-US" sz="2800" dirty="0" smtClean="0">
                <a:latin typeface="Arial Narrow" pitchFamily="34" charset="0"/>
              </a:rPr>
              <a:t>(vv. 20-21)</a:t>
            </a:r>
          </a:p>
          <a:p>
            <a:pPr marL="514350" lvl="0" indent="-514350">
              <a:buFont typeface="+mj-lt"/>
              <a:buAutoNum type="romanUcPeriod"/>
            </a:pPr>
            <a:endParaRPr lang="en-US" sz="2800" dirty="0" smtClean="0">
              <a:latin typeface="Arial Narrow" pitchFamily="34" charset="0"/>
            </a:endParaRPr>
          </a:p>
          <a:p>
            <a:pPr marL="514350" lvl="0" indent="-514350">
              <a:buFont typeface="+mj-lt"/>
              <a:buAutoNum type="romanUcPeriod"/>
            </a:pPr>
            <a:r>
              <a:rPr lang="en-US" sz="2800" u="sng" dirty="0" smtClean="0">
                <a:latin typeface="Arial Narrow" pitchFamily="34" charset="0"/>
              </a:rPr>
              <a:t>Final Remarks </a:t>
            </a:r>
            <a:r>
              <a:rPr lang="en-US" sz="2800" dirty="0" smtClean="0">
                <a:latin typeface="Arial Narrow" pitchFamily="34" charset="0"/>
              </a:rPr>
              <a:t>(vv. 22-25)</a:t>
            </a: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13</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40470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1000"/>
                                        <p:tgtEl>
                                          <p:spTgt spid="6">
                                            <p:txEl>
                                              <p:pRg st="8" end="8"/>
                                            </p:txEl>
                                          </p:spTgt>
                                        </p:tgtEl>
                                      </p:cBhvr>
                                    </p:animEffect>
                                    <p:anim calcmode="lin" valueType="num">
                                      <p:cBhvr>
                                        <p:cTn id="2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990600" y="1149658"/>
            <a:ext cx="8001000" cy="3539430"/>
          </a:xfrm>
          <a:prstGeom prst="rect">
            <a:avLst/>
          </a:prstGeom>
          <a:noFill/>
          <a:ln w="9525">
            <a:noFill/>
            <a:miter lim="800000"/>
            <a:headEnd/>
            <a:tailEnd/>
          </a:ln>
          <a:effectLst/>
        </p:spPr>
        <p:txBody>
          <a:bodyPr wrap="square">
            <a:spAutoFit/>
          </a:bodyPr>
          <a:lstStyle/>
          <a:p>
            <a:pPr marL="514350" lvl="0" indent="-514350">
              <a:buFont typeface="+mj-lt"/>
              <a:buAutoNum type="romanUcPeriod"/>
            </a:pPr>
            <a:r>
              <a:rPr lang="en-US" sz="2800" u="sng" dirty="0" smtClean="0">
                <a:latin typeface="Arial Narrow" pitchFamily="34" charset="0"/>
              </a:rPr>
              <a:t>Some Personal Responsibilities </a:t>
            </a:r>
            <a:r>
              <a:rPr lang="en-US" sz="2800" dirty="0" smtClean="0">
                <a:latin typeface="Arial Narrow" pitchFamily="34" charset="0"/>
              </a:rPr>
              <a:t>(vv. 1-7)</a:t>
            </a:r>
          </a:p>
          <a:p>
            <a:pPr marL="514350" lvl="0" indent="-514350">
              <a:buFont typeface="+mj-lt"/>
              <a:buAutoNum type="romanUcPeriod"/>
            </a:pPr>
            <a:endParaRPr lang="en-US" sz="2800" dirty="0" smtClean="0">
              <a:latin typeface="Arial Narrow" pitchFamily="34" charset="0"/>
            </a:endParaRPr>
          </a:p>
          <a:p>
            <a:pPr marL="971550" lvl="1" indent="-514350">
              <a:buFont typeface="+mj-lt"/>
              <a:buAutoNum type="alphaUcPeriod"/>
            </a:pPr>
            <a:r>
              <a:rPr lang="en-US" sz="2800" i="1" dirty="0" smtClean="0">
                <a:latin typeface="Arial Narrow" pitchFamily="34" charset="0"/>
              </a:rPr>
              <a:t>Brotherly love</a:t>
            </a:r>
            <a:r>
              <a:rPr lang="en-US" sz="2800" dirty="0" smtClean="0">
                <a:latin typeface="Arial Narrow" pitchFamily="34" charset="0"/>
              </a:rPr>
              <a:t> (v. 1)</a:t>
            </a:r>
          </a:p>
          <a:p>
            <a:pPr marL="971550" lvl="1" indent="-514350">
              <a:buFont typeface="+mj-lt"/>
              <a:buAutoNum type="alphaUcPeriod"/>
            </a:pPr>
            <a:r>
              <a:rPr lang="en-US" sz="2800" i="1" dirty="0" smtClean="0">
                <a:latin typeface="Arial Narrow" pitchFamily="34" charset="0"/>
              </a:rPr>
              <a:t>Hospitality </a:t>
            </a:r>
            <a:r>
              <a:rPr lang="en-US" sz="2800" dirty="0" smtClean="0">
                <a:latin typeface="Arial Narrow" pitchFamily="34" charset="0"/>
              </a:rPr>
              <a:t>(v. 2)</a:t>
            </a:r>
          </a:p>
          <a:p>
            <a:pPr marL="971550" lvl="1" indent="-514350">
              <a:buFont typeface="+mj-lt"/>
              <a:buAutoNum type="alphaUcPeriod"/>
            </a:pPr>
            <a:r>
              <a:rPr lang="en-US" sz="2800" i="1" dirty="0" smtClean="0">
                <a:latin typeface="Arial Narrow" pitchFamily="34" charset="0"/>
              </a:rPr>
              <a:t>Remember those in prison</a:t>
            </a:r>
            <a:r>
              <a:rPr lang="en-US" sz="2800" dirty="0" smtClean="0">
                <a:latin typeface="Arial Narrow" pitchFamily="34" charset="0"/>
              </a:rPr>
              <a:t> (v. 3)</a:t>
            </a:r>
          </a:p>
          <a:p>
            <a:pPr marL="971550" lvl="1" indent="-514350">
              <a:buFont typeface="+mj-lt"/>
              <a:buAutoNum type="alphaUcPeriod"/>
            </a:pPr>
            <a:r>
              <a:rPr lang="en-US" sz="2800" i="1" dirty="0" smtClean="0">
                <a:latin typeface="Arial Narrow" pitchFamily="34" charset="0"/>
              </a:rPr>
              <a:t>Faithfulness in marriage</a:t>
            </a:r>
            <a:r>
              <a:rPr lang="en-US" sz="2800" dirty="0" smtClean="0">
                <a:latin typeface="Arial Narrow" pitchFamily="34" charset="0"/>
              </a:rPr>
              <a:t> (v. 4)</a:t>
            </a:r>
          </a:p>
          <a:p>
            <a:pPr marL="971550" lvl="1" indent="-514350">
              <a:buFont typeface="+mj-lt"/>
              <a:buAutoNum type="alphaUcPeriod"/>
            </a:pPr>
            <a:r>
              <a:rPr lang="en-US" sz="2800" i="1" dirty="0" smtClean="0">
                <a:latin typeface="Arial Narrow" pitchFamily="34" charset="0"/>
              </a:rPr>
              <a:t>Contentment - vs - Covetousness</a:t>
            </a:r>
            <a:r>
              <a:rPr lang="en-US" sz="2800" dirty="0" smtClean="0">
                <a:latin typeface="Arial Narrow" pitchFamily="34" charset="0"/>
              </a:rPr>
              <a:t> (vv. 5-6)</a:t>
            </a:r>
          </a:p>
          <a:p>
            <a:pPr marL="971550" lvl="1" indent="-514350">
              <a:buFont typeface="+mj-lt"/>
              <a:buAutoNum type="alphaUcPeriod"/>
            </a:pPr>
            <a:r>
              <a:rPr lang="en-US" sz="2800" i="1" dirty="0" smtClean="0">
                <a:latin typeface="Arial Narrow" pitchFamily="34" charset="0"/>
              </a:rPr>
              <a:t>Remember &amp; follow leaders</a:t>
            </a:r>
            <a:r>
              <a:rPr lang="en-US" sz="2800" dirty="0" smtClean="0">
                <a:latin typeface="Arial Narrow" pitchFamily="34" charset="0"/>
              </a:rPr>
              <a:t> (v. 7)</a:t>
            </a: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13</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51076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143250" y="838200"/>
            <a:ext cx="2819400" cy="4191000"/>
            <a:chOff x="3676650" y="838200"/>
            <a:chExt cx="2819400" cy="4191000"/>
          </a:xfrm>
        </p:grpSpPr>
        <p:sp>
          <p:nvSpPr>
            <p:cNvPr id="2" name="Rectangle 12"/>
            <p:cNvSpPr>
              <a:spLocks noChangeArrowheads="1"/>
            </p:cNvSpPr>
            <p:nvPr/>
          </p:nvSpPr>
          <p:spPr bwMode="auto">
            <a:xfrm>
              <a:off x="3676650" y="838200"/>
              <a:ext cx="2819400" cy="4191000"/>
            </a:xfrm>
            <a:prstGeom prst="rect">
              <a:avLst/>
            </a:prstGeom>
            <a:solidFill>
              <a:schemeClr val="bg1">
                <a:lumMod val="75000"/>
              </a:schemeClr>
            </a:solidFill>
            <a:ln w="9525">
              <a:solidFill>
                <a:sysClr val="window" lastClr="FFFFFF"/>
              </a:solidFill>
              <a:miter lim="800000"/>
              <a:headEnd/>
              <a:tailEnd/>
            </a:ln>
            <a:effectLs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uLnTx/>
                <a:uFillTx/>
                <a:latin typeface="Corbel"/>
              </a:endParaRPr>
            </a:p>
          </p:txBody>
        </p:sp>
        <p:pic>
          <p:nvPicPr>
            <p:cNvPr id="3" name="Picture 11" descr="j0178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838200"/>
              <a:ext cx="28194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3676650" y="2019300"/>
              <a:ext cx="2819400" cy="3009900"/>
            </a:xfrm>
            <a:prstGeom prst="rect">
              <a:avLst/>
            </a:prstGeom>
            <a:noFill/>
            <a:ln w="9525">
              <a:no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dirty="0" smtClean="0">
                  <a:solidFill>
                    <a:schemeClr val="bg1"/>
                  </a:solidFill>
                  <a:effectLst>
                    <a:outerShdw blurRad="38100" dist="38100" dir="2700000" algn="tl">
                      <a:srgbClr val="000000">
                        <a:alpha val="43137"/>
                      </a:srgbClr>
                    </a:outerShdw>
                  </a:effectLst>
                  <a:latin typeface="Arial Narrow" panose="020B0606020202030204" pitchFamily="34" charset="0"/>
                </a:rPr>
                <a:t>Marriage</a:t>
              </a:r>
              <a:endParaRPr lang="en-US" sz="3200" b="1" dirty="0" smtClean="0">
                <a:latin typeface="Arial Narrow" panose="020B0606020202030204" pitchFamily="34" charset="0"/>
              </a:endParaRPr>
            </a:p>
            <a:p>
              <a:pPr algn="ctr" fontAlgn="base">
                <a:spcBef>
                  <a:spcPct val="0"/>
                </a:spcBef>
                <a:spcAft>
                  <a:spcPct val="0"/>
                </a:spcAft>
              </a:pPr>
              <a:endParaRPr lang="en-US" sz="2800" dirty="0" smtClean="0">
                <a:latin typeface="Arial Narrow" panose="020B0606020202030204" pitchFamily="34" charset="0"/>
              </a:endParaRPr>
            </a:p>
            <a:p>
              <a:pPr algn="ctr" fontAlgn="base">
                <a:spcBef>
                  <a:spcPct val="0"/>
                </a:spcBef>
                <a:spcAft>
                  <a:spcPct val="0"/>
                </a:spcAft>
              </a:pPr>
              <a:r>
                <a:rPr lang="en-US" sz="2800" dirty="0" smtClean="0">
                  <a:latin typeface="Arial Narrow" panose="020B0606020202030204" pitchFamily="34" charset="0"/>
                </a:rPr>
                <a:t>Honorable</a:t>
              </a:r>
              <a:endParaRPr lang="en-US" sz="2800" dirty="0">
                <a:latin typeface="Arial Narrow" panose="020B0606020202030204" pitchFamily="34" charset="0"/>
              </a:endParaRPr>
            </a:p>
            <a:p>
              <a:pPr algn="ctr" fontAlgn="base">
                <a:spcBef>
                  <a:spcPct val="0"/>
                </a:spcBef>
                <a:spcAft>
                  <a:spcPct val="0"/>
                </a:spcAft>
              </a:pPr>
              <a:r>
                <a:rPr lang="en-US" sz="2800" dirty="0" smtClean="0">
                  <a:latin typeface="Arial Narrow" panose="020B0606020202030204" pitchFamily="34" charset="0"/>
                </a:rPr>
                <a:t>Undefiled</a:t>
              </a:r>
            </a:p>
            <a:p>
              <a:pPr algn="ctr" fontAlgn="base">
                <a:spcBef>
                  <a:spcPct val="0"/>
                </a:spcBef>
                <a:spcAft>
                  <a:spcPct val="0"/>
                </a:spcAft>
              </a:pPr>
              <a:endParaRPr lang="en-US" sz="2800" dirty="0" smtClean="0">
                <a:latin typeface="Arial Narrow" panose="020B0606020202030204" pitchFamily="34" charset="0"/>
              </a:endParaRPr>
            </a:p>
            <a:p>
              <a:pPr algn="ctr" fontAlgn="base">
                <a:spcBef>
                  <a:spcPct val="0"/>
                </a:spcBef>
                <a:spcAft>
                  <a:spcPct val="0"/>
                </a:spcAft>
              </a:pPr>
              <a:r>
                <a:rPr lang="en-US" sz="2800" dirty="0" smtClean="0">
                  <a:latin typeface="Arial Narrow" panose="020B0606020202030204" pitchFamily="34" charset="0"/>
                </a:rPr>
                <a:t>Heb. 13:4</a:t>
              </a:r>
            </a:p>
          </p:txBody>
        </p:sp>
      </p:grpSp>
      <p:sp>
        <p:nvSpPr>
          <p:cNvPr id="5" name="Text Box 8"/>
          <p:cNvSpPr txBox="1">
            <a:spLocks noChangeArrowheads="1"/>
          </p:cNvSpPr>
          <p:nvPr/>
        </p:nvSpPr>
        <p:spPr bwMode="auto">
          <a:xfrm>
            <a:off x="457200" y="1348651"/>
            <a:ext cx="2438400" cy="317009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3200" b="1" dirty="0" smtClean="0">
                <a:latin typeface="Arial Narrow" panose="020B0606020202030204" pitchFamily="34" charset="0"/>
              </a:rPr>
              <a:t>Fornication</a:t>
            </a:r>
          </a:p>
          <a:p>
            <a:pPr algn="ctr" eaLnBrk="0" fontAlgn="base" hangingPunct="0">
              <a:spcBef>
                <a:spcPct val="0"/>
              </a:spcBef>
              <a:spcAft>
                <a:spcPct val="0"/>
              </a:spcAft>
            </a:pPr>
            <a:endParaRPr lang="en-US" sz="2800" b="1" dirty="0" smtClean="0">
              <a:latin typeface="Arial Narrow" panose="020B0606020202030204" pitchFamily="34" charset="0"/>
            </a:endParaRPr>
          </a:p>
          <a:p>
            <a:pPr algn="ctr" eaLnBrk="0" fontAlgn="base" hangingPunct="0">
              <a:spcBef>
                <a:spcPct val="0"/>
              </a:spcBef>
              <a:spcAft>
                <a:spcPct val="0"/>
              </a:spcAft>
            </a:pPr>
            <a:r>
              <a:rPr lang="en-US" sz="2800" i="1" dirty="0" smtClean="0">
                <a:latin typeface="Arial Narrow" panose="020B0606020202030204" pitchFamily="34" charset="0"/>
              </a:rPr>
              <a:t>Before</a:t>
            </a:r>
          </a:p>
          <a:p>
            <a:pPr algn="ctr" eaLnBrk="0" fontAlgn="base" hangingPunct="0">
              <a:spcBef>
                <a:spcPct val="0"/>
              </a:spcBef>
              <a:spcAft>
                <a:spcPct val="0"/>
              </a:spcAft>
            </a:pPr>
            <a:r>
              <a:rPr lang="en-US" sz="2800" i="1" dirty="0" smtClean="0">
                <a:latin typeface="Arial Narrow" panose="020B0606020202030204" pitchFamily="34" charset="0"/>
              </a:rPr>
              <a:t>marriage</a:t>
            </a:r>
            <a:endParaRPr lang="en-US" sz="2800" b="1" dirty="0" smtClean="0">
              <a:latin typeface="Arial Narrow" panose="020B0606020202030204" pitchFamily="34" charset="0"/>
            </a:endParaRPr>
          </a:p>
          <a:p>
            <a:pPr algn="ctr" eaLnBrk="0" fontAlgn="base" hangingPunct="0">
              <a:spcBef>
                <a:spcPct val="0"/>
              </a:spcBef>
              <a:spcAft>
                <a:spcPct val="0"/>
              </a:spcAft>
            </a:pPr>
            <a:endParaRPr lang="en-US" sz="2800" b="1" dirty="0" smtClean="0">
              <a:latin typeface="Arial Narrow" panose="020B0606020202030204" pitchFamily="34" charset="0"/>
            </a:endParaRPr>
          </a:p>
          <a:p>
            <a:pPr algn="ctr" eaLnBrk="0" fontAlgn="base" hangingPunct="0">
              <a:spcBef>
                <a:spcPct val="0"/>
              </a:spcBef>
              <a:spcAft>
                <a:spcPct val="0"/>
              </a:spcAft>
            </a:pPr>
            <a:r>
              <a:rPr lang="en-US" sz="2800" b="1" dirty="0" smtClean="0">
                <a:latin typeface="Arial Narrow" panose="020B0606020202030204" pitchFamily="34" charset="0"/>
              </a:rPr>
              <a:t>God Will</a:t>
            </a:r>
          </a:p>
          <a:p>
            <a:pPr algn="ctr" eaLnBrk="0" fontAlgn="base" hangingPunct="0">
              <a:spcBef>
                <a:spcPct val="0"/>
              </a:spcBef>
              <a:spcAft>
                <a:spcPct val="0"/>
              </a:spcAft>
            </a:pPr>
            <a:r>
              <a:rPr lang="en-US" sz="2800" b="1" dirty="0" smtClean="0">
                <a:latin typeface="Arial Narrow" panose="020B0606020202030204" pitchFamily="34" charset="0"/>
              </a:rPr>
              <a:t>Condemn</a:t>
            </a:r>
          </a:p>
        </p:txBody>
      </p:sp>
      <p:sp>
        <p:nvSpPr>
          <p:cNvPr id="6" name="Text Box 10"/>
          <p:cNvSpPr txBox="1">
            <a:spLocks noChangeArrowheads="1"/>
          </p:cNvSpPr>
          <p:nvPr/>
        </p:nvSpPr>
        <p:spPr bwMode="auto">
          <a:xfrm>
            <a:off x="6019800" y="1348651"/>
            <a:ext cx="2438400" cy="317009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3200" b="1" dirty="0" smtClean="0">
                <a:latin typeface="Arial Narrow" panose="020B0606020202030204" pitchFamily="34" charset="0"/>
              </a:rPr>
              <a:t>Adultery</a:t>
            </a:r>
          </a:p>
          <a:p>
            <a:pPr algn="ctr" eaLnBrk="0" fontAlgn="base" hangingPunct="0">
              <a:spcBef>
                <a:spcPct val="0"/>
              </a:spcBef>
              <a:spcAft>
                <a:spcPct val="0"/>
              </a:spcAft>
            </a:pPr>
            <a:endParaRPr lang="en-US" sz="2800" b="1" dirty="0" smtClean="0">
              <a:latin typeface="Arial Narrow" panose="020B0606020202030204" pitchFamily="34" charset="0"/>
            </a:endParaRPr>
          </a:p>
          <a:p>
            <a:pPr algn="ctr" eaLnBrk="0" fontAlgn="base" hangingPunct="0">
              <a:spcBef>
                <a:spcPct val="0"/>
              </a:spcBef>
              <a:spcAft>
                <a:spcPct val="0"/>
              </a:spcAft>
            </a:pPr>
            <a:r>
              <a:rPr lang="en-US" sz="2800" i="1" dirty="0" smtClean="0">
                <a:latin typeface="Arial Narrow" panose="020B0606020202030204" pitchFamily="34" charset="0"/>
              </a:rPr>
              <a:t>Outside </a:t>
            </a:r>
          </a:p>
          <a:p>
            <a:pPr algn="ctr" eaLnBrk="0" fontAlgn="base" hangingPunct="0">
              <a:spcBef>
                <a:spcPct val="0"/>
              </a:spcBef>
              <a:spcAft>
                <a:spcPct val="0"/>
              </a:spcAft>
            </a:pPr>
            <a:r>
              <a:rPr lang="en-US" sz="2800" i="1" dirty="0" smtClean="0">
                <a:latin typeface="Arial Narrow" panose="020B0606020202030204" pitchFamily="34" charset="0"/>
              </a:rPr>
              <a:t>marriage</a:t>
            </a:r>
            <a:endParaRPr lang="en-US" sz="2800" b="1" dirty="0" smtClean="0">
              <a:latin typeface="Arial Narrow" panose="020B0606020202030204" pitchFamily="34" charset="0"/>
            </a:endParaRPr>
          </a:p>
          <a:p>
            <a:pPr algn="ctr" eaLnBrk="0" fontAlgn="base" hangingPunct="0">
              <a:spcBef>
                <a:spcPct val="0"/>
              </a:spcBef>
              <a:spcAft>
                <a:spcPct val="0"/>
              </a:spcAft>
            </a:pPr>
            <a:endParaRPr lang="en-US" sz="2800" b="1" dirty="0" smtClean="0">
              <a:latin typeface="Arial Narrow" panose="020B0606020202030204" pitchFamily="34" charset="0"/>
            </a:endParaRPr>
          </a:p>
          <a:p>
            <a:pPr algn="ctr" eaLnBrk="0" fontAlgn="base" hangingPunct="0">
              <a:spcBef>
                <a:spcPct val="0"/>
              </a:spcBef>
              <a:spcAft>
                <a:spcPct val="0"/>
              </a:spcAft>
            </a:pPr>
            <a:r>
              <a:rPr lang="en-US" sz="2800" b="1" dirty="0" smtClean="0">
                <a:latin typeface="Arial Narrow" panose="020B0606020202030204" pitchFamily="34" charset="0"/>
              </a:rPr>
              <a:t>God Will</a:t>
            </a:r>
          </a:p>
          <a:p>
            <a:pPr algn="ctr" eaLnBrk="0" fontAlgn="base" hangingPunct="0">
              <a:spcBef>
                <a:spcPct val="0"/>
              </a:spcBef>
              <a:spcAft>
                <a:spcPct val="0"/>
              </a:spcAft>
            </a:pPr>
            <a:r>
              <a:rPr lang="en-US" sz="2800" b="1" dirty="0" smtClean="0">
                <a:latin typeface="Arial Narrow" panose="020B0606020202030204" pitchFamily="34" charset="0"/>
              </a:rPr>
              <a:t>Condemn</a:t>
            </a:r>
          </a:p>
        </p:txBody>
      </p:sp>
      <p:sp>
        <p:nvSpPr>
          <p:cNvPr id="8" name="Rectangle 7"/>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9" name="Rectangle 8"/>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13</a:t>
            </a:r>
            <a:endParaRPr lang="en-US" sz="2800" dirty="0">
              <a:latin typeface="Arial Narrow" panose="020B060602020203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14398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63457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685800" y="1158535"/>
            <a:ext cx="8001000" cy="2400657"/>
          </a:xfrm>
          <a:prstGeom prst="rect">
            <a:avLst/>
          </a:prstGeom>
          <a:noFill/>
          <a:ln w="9525">
            <a:noFill/>
            <a:miter lim="800000"/>
            <a:headEnd/>
            <a:tailEnd/>
          </a:ln>
          <a:effectLst/>
        </p:spPr>
        <p:txBody>
          <a:bodyPr wrap="square">
            <a:spAutoFit/>
          </a:bodyPr>
          <a:lstStyle/>
          <a:p>
            <a:pPr marL="514350" lvl="0" indent="-514350">
              <a:buFont typeface="+mj-lt"/>
              <a:buAutoNum type="romanUcPeriod" startAt="2"/>
            </a:pPr>
            <a:r>
              <a:rPr lang="en-US" sz="2800" u="sng" dirty="0" smtClean="0">
                <a:latin typeface="Arial Narrow" pitchFamily="34" charset="0"/>
              </a:rPr>
              <a:t>Continue In The Service Of Christ </a:t>
            </a:r>
            <a:r>
              <a:rPr lang="en-US" sz="2800" dirty="0" smtClean="0">
                <a:latin typeface="Arial Narrow" pitchFamily="34" charset="0"/>
              </a:rPr>
              <a:t>(vv. 8-16)</a:t>
            </a:r>
          </a:p>
          <a:p>
            <a:pPr marL="514350" lvl="0" indent="-514350">
              <a:buFont typeface="+mj-lt"/>
              <a:buAutoNum type="romanUcPeriod" startAt="2"/>
            </a:pPr>
            <a:endParaRPr lang="en-US" sz="1000" i="1" dirty="0" smtClean="0">
              <a:latin typeface="Arial Narrow" pitchFamily="34" charset="0"/>
            </a:endParaRPr>
          </a:p>
          <a:p>
            <a:pPr marL="971550" lvl="1" indent="-514350">
              <a:buFont typeface="+mj-lt"/>
              <a:buAutoNum type="alphaUcPeriod"/>
            </a:pPr>
            <a:r>
              <a:rPr lang="en-US" sz="2800" i="1" dirty="0" smtClean="0">
                <a:latin typeface="Arial Narrow" pitchFamily="34" charset="0"/>
              </a:rPr>
              <a:t>Jesus is unchangeable </a:t>
            </a:r>
            <a:r>
              <a:rPr lang="en-US" sz="2800" dirty="0" smtClean="0">
                <a:latin typeface="Arial Narrow" pitchFamily="34" charset="0"/>
              </a:rPr>
              <a:t>(</a:t>
            </a:r>
            <a:r>
              <a:rPr lang="en-US" sz="2800" dirty="0" err="1" smtClean="0">
                <a:latin typeface="Arial Narrow" pitchFamily="34" charset="0"/>
              </a:rPr>
              <a:t>v.</a:t>
            </a:r>
            <a:r>
              <a:rPr lang="en-US" sz="2800" dirty="0" smtClean="0">
                <a:latin typeface="Arial Narrow" pitchFamily="34" charset="0"/>
              </a:rPr>
              <a:t> 8)</a:t>
            </a:r>
          </a:p>
          <a:p>
            <a:pPr marL="971550" lvl="1" indent="-514350">
              <a:buFont typeface="+mj-lt"/>
              <a:buAutoNum type="alphaUcPeriod"/>
            </a:pPr>
            <a:r>
              <a:rPr lang="en-US" sz="2800" i="1" dirty="0" smtClean="0">
                <a:latin typeface="Arial Narrow" pitchFamily="34" charset="0"/>
              </a:rPr>
              <a:t>Make a clear break from Judaism </a:t>
            </a:r>
            <a:r>
              <a:rPr lang="en-US" sz="2800" dirty="0" smtClean="0">
                <a:latin typeface="Arial Narrow" pitchFamily="34" charset="0"/>
              </a:rPr>
              <a:t>(vv. 9-14)</a:t>
            </a:r>
          </a:p>
          <a:p>
            <a:pPr marL="1428750" lvl="2" indent="-514350">
              <a:buFont typeface="+mj-lt"/>
              <a:buAutoNum type="arabicPeriod"/>
            </a:pPr>
            <a:r>
              <a:rPr lang="en-US" sz="2800" dirty="0" smtClean="0">
                <a:latin typeface="Arial Narrow" pitchFamily="34" charset="0"/>
              </a:rPr>
              <a:t>Don’t be carried away by error (</a:t>
            </a:r>
            <a:r>
              <a:rPr lang="en-US" sz="2800" dirty="0" err="1" smtClean="0">
                <a:latin typeface="Arial Narrow" pitchFamily="34" charset="0"/>
              </a:rPr>
              <a:t>v.</a:t>
            </a:r>
            <a:r>
              <a:rPr lang="en-US" sz="2800" dirty="0" smtClean="0">
                <a:latin typeface="Arial Narrow" pitchFamily="34" charset="0"/>
              </a:rPr>
              <a:t> 9)</a:t>
            </a:r>
          </a:p>
          <a:p>
            <a:pPr marL="1428750" lvl="2" indent="-514350">
              <a:buFont typeface="+mj-lt"/>
              <a:buAutoNum type="arabicPeriod"/>
            </a:pPr>
            <a:r>
              <a:rPr lang="en-US" sz="2800" dirty="0" smtClean="0">
                <a:latin typeface="Arial Narrow" pitchFamily="34" charset="0"/>
              </a:rPr>
              <a:t>Must leave “Jerusalem” to go to Christ (vv. 10-14)</a:t>
            </a: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13</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46816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616443" y="1158536"/>
            <a:ext cx="8001000" cy="3693319"/>
          </a:xfrm>
          <a:prstGeom prst="rect">
            <a:avLst/>
          </a:prstGeom>
          <a:noFill/>
          <a:ln w="9525">
            <a:noFill/>
            <a:miter lim="800000"/>
            <a:headEnd/>
            <a:tailEnd/>
          </a:ln>
          <a:effectLst/>
        </p:spPr>
        <p:txBody>
          <a:bodyPr wrap="square">
            <a:spAutoFit/>
          </a:bodyPr>
          <a:lstStyle/>
          <a:p>
            <a:pPr marL="514350" lvl="0" indent="-514350">
              <a:buFont typeface="+mj-lt"/>
              <a:buAutoNum type="romanUcPeriod" startAt="2"/>
            </a:pPr>
            <a:r>
              <a:rPr lang="en-US" sz="2800" u="sng" dirty="0" smtClean="0">
                <a:latin typeface="Arial Narrow" pitchFamily="34" charset="0"/>
              </a:rPr>
              <a:t>Continue In The Service Of Christ </a:t>
            </a:r>
            <a:r>
              <a:rPr lang="en-US" sz="2800" dirty="0" smtClean="0">
                <a:latin typeface="Arial Narrow" pitchFamily="34" charset="0"/>
              </a:rPr>
              <a:t>(vv. 8-16)</a:t>
            </a:r>
          </a:p>
          <a:p>
            <a:pPr marL="514350" lvl="0" indent="-514350">
              <a:buFont typeface="+mj-lt"/>
              <a:buAutoNum type="romanUcPeriod" startAt="2"/>
            </a:pPr>
            <a:endParaRPr lang="en-US" sz="1000" i="1" dirty="0" smtClean="0">
              <a:latin typeface="Arial Narrow" pitchFamily="34" charset="0"/>
            </a:endParaRPr>
          </a:p>
          <a:p>
            <a:pPr marL="971550" lvl="1" indent="-514350">
              <a:buFont typeface="+mj-lt"/>
              <a:buAutoNum type="alphaUcPeriod" startAt="3"/>
            </a:pPr>
            <a:r>
              <a:rPr lang="en-US" sz="2800" i="1" dirty="0" smtClean="0">
                <a:latin typeface="Arial Narrow" pitchFamily="34" charset="0"/>
              </a:rPr>
              <a:t>The sacrifices we offer </a:t>
            </a:r>
            <a:r>
              <a:rPr lang="en-US" sz="2800" dirty="0" smtClean="0">
                <a:latin typeface="Arial Narrow" pitchFamily="34" charset="0"/>
              </a:rPr>
              <a:t>(vv. 15-16)</a:t>
            </a:r>
          </a:p>
          <a:p>
            <a:pPr marL="1428750" lvl="2" indent="-514350">
              <a:buFont typeface="+mj-lt"/>
              <a:buAutoNum type="arabicPeriod"/>
            </a:pPr>
            <a:r>
              <a:rPr lang="en-US" sz="2800" dirty="0" smtClean="0">
                <a:latin typeface="Arial Narrow" pitchFamily="34" charset="0"/>
              </a:rPr>
              <a:t>Continually (</a:t>
            </a:r>
            <a:r>
              <a:rPr lang="en-US" sz="2800" dirty="0" err="1" smtClean="0">
                <a:latin typeface="Arial Narrow" pitchFamily="34" charset="0"/>
              </a:rPr>
              <a:t>v.</a:t>
            </a:r>
            <a:r>
              <a:rPr lang="en-US" sz="2800" dirty="0" smtClean="0">
                <a:latin typeface="Arial Narrow" pitchFamily="34" charset="0"/>
              </a:rPr>
              <a:t> 15)</a:t>
            </a:r>
          </a:p>
          <a:p>
            <a:pPr marL="1428750" lvl="2" indent="-514350">
              <a:buFont typeface="+mj-lt"/>
              <a:buAutoNum type="arabicPeriod"/>
            </a:pPr>
            <a:r>
              <a:rPr lang="en-US" sz="2800" dirty="0" smtClean="0">
                <a:latin typeface="Arial Narrow" pitchFamily="34" charset="0"/>
              </a:rPr>
              <a:t>We offer: (vv. 15-16)</a:t>
            </a:r>
          </a:p>
          <a:p>
            <a:pPr marL="1885950" lvl="3" indent="-514350">
              <a:buFont typeface="+mj-lt"/>
              <a:buAutoNum type="alphaLcPeriod"/>
            </a:pPr>
            <a:r>
              <a:rPr lang="en-US" sz="2800" dirty="0" smtClean="0">
                <a:latin typeface="Arial Narrow" pitchFamily="34" charset="0"/>
              </a:rPr>
              <a:t>Praise (</a:t>
            </a:r>
            <a:r>
              <a:rPr lang="en-US" sz="2800" dirty="0" err="1" smtClean="0">
                <a:latin typeface="Arial Narrow" pitchFamily="34" charset="0"/>
              </a:rPr>
              <a:t>v.</a:t>
            </a:r>
            <a:r>
              <a:rPr lang="en-US" sz="2800" dirty="0" smtClean="0">
                <a:latin typeface="Arial Narrow" pitchFamily="34" charset="0"/>
              </a:rPr>
              <a:t> 15)</a:t>
            </a:r>
          </a:p>
          <a:p>
            <a:pPr marL="1885950" lvl="3" indent="-514350">
              <a:buFont typeface="+mj-lt"/>
              <a:buAutoNum type="alphaLcPeriod"/>
            </a:pPr>
            <a:r>
              <a:rPr lang="en-US" sz="2800" dirty="0" smtClean="0">
                <a:latin typeface="Arial Narrow" pitchFamily="34" charset="0"/>
              </a:rPr>
              <a:t>Doing good (</a:t>
            </a:r>
            <a:r>
              <a:rPr lang="en-US" sz="2800" dirty="0" err="1" smtClean="0">
                <a:latin typeface="Arial Narrow" pitchFamily="34" charset="0"/>
              </a:rPr>
              <a:t>v.</a:t>
            </a:r>
            <a:r>
              <a:rPr lang="en-US" sz="2800" dirty="0" smtClean="0">
                <a:latin typeface="Arial Narrow" pitchFamily="34" charset="0"/>
              </a:rPr>
              <a:t> 16)</a:t>
            </a:r>
          </a:p>
          <a:p>
            <a:pPr marL="1885950" lvl="3" indent="-514350">
              <a:buFont typeface="+mj-lt"/>
              <a:buAutoNum type="alphaLcPeriod"/>
            </a:pPr>
            <a:r>
              <a:rPr lang="en-US" sz="2800" dirty="0" smtClean="0">
                <a:latin typeface="Arial Narrow" pitchFamily="34" charset="0"/>
              </a:rPr>
              <a:t>Sharing (</a:t>
            </a:r>
            <a:r>
              <a:rPr lang="en-US" sz="2800" dirty="0" err="1" smtClean="0">
                <a:latin typeface="Arial Narrow" pitchFamily="34" charset="0"/>
              </a:rPr>
              <a:t>v.</a:t>
            </a:r>
            <a:r>
              <a:rPr lang="en-US" sz="2800" dirty="0" smtClean="0">
                <a:latin typeface="Arial Narrow" pitchFamily="34" charset="0"/>
              </a:rPr>
              <a:t> 16)</a:t>
            </a:r>
          </a:p>
          <a:p>
            <a:pPr marL="1428750" lvl="2" indent="-514350">
              <a:buFont typeface="+mj-lt"/>
              <a:buAutoNum type="arabicPeriod"/>
            </a:pPr>
            <a:r>
              <a:rPr lang="en-US" sz="2800" dirty="0" smtClean="0">
                <a:latin typeface="Arial Narrow" pitchFamily="34" charset="0"/>
              </a:rPr>
              <a:t>God is well pleased (</a:t>
            </a:r>
            <a:r>
              <a:rPr lang="en-US" sz="2800" dirty="0" err="1" smtClean="0">
                <a:latin typeface="Arial Narrow" pitchFamily="34" charset="0"/>
              </a:rPr>
              <a:t>v.</a:t>
            </a:r>
            <a:r>
              <a:rPr lang="en-US" sz="2800" dirty="0" smtClean="0">
                <a:latin typeface="Arial Narrow" pitchFamily="34" charset="0"/>
              </a:rPr>
              <a:t> 16)</a:t>
            </a: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13</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233165"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32416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fade">
                                      <p:cBhvr>
                                        <p:cTn id="49" dur="1000"/>
                                        <p:tgtEl>
                                          <p:spTgt spid="6">
                                            <p:txEl>
                                              <p:pRg st="8" end="8"/>
                                            </p:txEl>
                                          </p:spTgt>
                                        </p:tgtEl>
                                      </p:cBhvr>
                                    </p:animEffect>
                                    <p:anim calcmode="lin" valueType="num">
                                      <p:cBhvr>
                                        <p:cTn id="5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838200" y="1232118"/>
            <a:ext cx="8001000" cy="1815882"/>
          </a:xfrm>
          <a:prstGeom prst="rect">
            <a:avLst/>
          </a:prstGeom>
          <a:noFill/>
          <a:ln w="9525">
            <a:noFill/>
            <a:miter lim="800000"/>
            <a:headEnd/>
            <a:tailEnd/>
          </a:ln>
          <a:effectLst/>
        </p:spPr>
        <p:txBody>
          <a:bodyPr wrap="square">
            <a:spAutoFit/>
          </a:bodyPr>
          <a:lstStyle/>
          <a:p>
            <a:pPr marL="571500" lvl="0" indent="-571500">
              <a:buFont typeface="+mj-lt"/>
              <a:buAutoNum type="romanUcPeriod" startAt="3"/>
            </a:pPr>
            <a:r>
              <a:rPr lang="en-US" sz="2800" u="sng" dirty="0" smtClean="0">
                <a:latin typeface="Arial Narrow" pitchFamily="34" charset="0"/>
              </a:rPr>
              <a:t>Duties Toward Elders And Other Servants </a:t>
            </a:r>
            <a:r>
              <a:rPr lang="en-US" sz="2800" dirty="0" smtClean="0">
                <a:latin typeface="Arial Narrow" pitchFamily="34" charset="0"/>
              </a:rPr>
              <a:t>(vv. 17-19)</a:t>
            </a:r>
          </a:p>
          <a:p>
            <a:pPr marL="514350" lvl="0" indent="-514350">
              <a:buFont typeface="+mj-lt"/>
              <a:buAutoNum type="romanUcPeriod" startAt="3"/>
            </a:pPr>
            <a:endParaRPr lang="en-US" sz="2800" i="1" dirty="0" smtClean="0">
              <a:latin typeface="Arial Narrow" pitchFamily="34" charset="0"/>
            </a:endParaRPr>
          </a:p>
          <a:p>
            <a:pPr marL="971550" lvl="1" indent="-514350">
              <a:buFont typeface="+mj-lt"/>
              <a:buAutoNum type="alphaUcPeriod"/>
            </a:pPr>
            <a:r>
              <a:rPr lang="en-US" sz="2800" i="1" dirty="0" smtClean="0">
                <a:latin typeface="Arial Narrow" pitchFamily="34" charset="0"/>
              </a:rPr>
              <a:t>Obey and submit to elders </a:t>
            </a:r>
            <a:r>
              <a:rPr lang="en-US" sz="2800" dirty="0" smtClean="0">
                <a:latin typeface="Arial Narrow" pitchFamily="34" charset="0"/>
              </a:rPr>
              <a:t>(v. 17)</a:t>
            </a:r>
          </a:p>
          <a:p>
            <a:pPr marL="971550" lvl="1" indent="-514350">
              <a:buFont typeface="+mj-lt"/>
              <a:buAutoNum type="alphaUcPeriod"/>
            </a:pPr>
            <a:r>
              <a:rPr lang="en-US" sz="2800" i="1" dirty="0" smtClean="0">
                <a:latin typeface="Arial Narrow" pitchFamily="34" charset="0"/>
              </a:rPr>
              <a:t>Pray for Paul and others</a:t>
            </a:r>
            <a:r>
              <a:rPr lang="en-US" sz="2800" dirty="0" smtClean="0">
                <a:latin typeface="Arial Narrow" pitchFamily="34" charset="0"/>
              </a:rPr>
              <a:t> (vv. 18-19)</a:t>
            </a: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13</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4398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74457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914400" y="1158536"/>
            <a:ext cx="8001000" cy="954107"/>
          </a:xfrm>
          <a:prstGeom prst="rect">
            <a:avLst/>
          </a:prstGeom>
          <a:noFill/>
          <a:ln w="9525">
            <a:noFill/>
            <a:miter lim="800000"/>
            <a:headEnd/>
            <a:tailEnd/>
          </a:ln>
          <a:effectLst/>
        </p:spPr>
        <p:txBody>
          <a:bodyPr wrap="square">
            <a:spAutoFit/>
          </a:bodyPr>
          <a:lstStyle/>
          <a:p>
            <a:pPr marL="571500" lvl="0" indent="-571500">
              <a:buFont typeface="+mj-lt"/>
              <a:buAutoNum type="romanUcPeriod" startAt="4"/>
            </a:pPr>
            <a:r>
              <a:rPr lang="en-US" sz="2800" u="sng" dirty="0" smtClean="0">
                <a:latin typeface="Arial Narrow" pitchFamily="34" charset="0"/>
              </a:rPr>
              <a:t>Prayer For The Hebrews That They May Be             Complete Doing God’s Will </a:t>
            </a:r>
            <a:r>
              <a:rPr lang="en-US" sz="2800" dirty="0" smtClean="0">
                <a:latin typeface="Arial Narrow" pitchFamily="34" charset="0"/>
              </a:rPr>
              <a:t>(vv. 20-21)</a:t>
            </a: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13</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88580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943" y="1143000"/>
            <a:ext cx="7620000" cy="3539430"/>
          </a:xfrm>
          <a:prstGeom prst="rect">
            <a:avLst/>
          </a:prstGeom>
          <a:noFill/>
        </p:spPr>
        <p:txBody>
          <a:bodyPr wrap="square" rtlCol="0">
            <a:spAutoFit/>
          </a:bodyPr>
          <a:lstStyle/>
          <a:p>
            <a:pPr marL="571500" indent="-571500">
              <a:buFont typeface="+mj-lt"/>
              <a:buAutoNum type="romanUcPeriod" startAt="3"/>
            </a:pPr>
            <a:r>
              <a:rPr lang="en-US" sz="2800" b="1" u="sng" dirty="0" smtClean="0">
                <a:latin typeface="Arial Narrow" panose="020B0606020202030204" pitchFamily="34" charset="0"/>
              </a:rPr>
              <a:t>The Recipients</a:t>
            </a:r>
          </a:p>
          <a:p>
            <a:pPr marL="1028700" lvl="1" indent="-571500">
              <a:buFont typeface="+mj-lt"/>
              <a:buAutoNum type="alphaUcPeriod"/>
            </a:pPr>
            <a:r>
              <a:rPr lang="en-US" sz="2800" dirty="0" smtClean="0">
                <a:latin typeface="Arial Narrow" panose="020B0606020202030204" pitchFamily="34" charset="0"/>
              </a:rPr>
              <a:t>Perhaps the second biggest question</a:t>
            </a:r>
          </a:p>
          <a:p>
            <a:pPr marL="1028700" lvl="1" indent="-571500">
              <a:buFont typeface="+mj-lt"/>
              <a:buAutoNum type="alphaUcPeriod"/>
            </a:pPr>
            <a:r>
              <a:rPr lang="en-US" sz="2800" dirty="0" smtClean="0">
                <a:latin typeface="Arial Narrow" panose="020B0606020202030204" pitchFamily="34" charset="0"/>
              </a:rPr>
              <a:t>Various suggestions</a:t>
            </a:r>
          </a:p>
          <a:p>
            <a:pPr marL="1028700" lvl="1" indent="-571500">
              <a:buFont typeface="+mj-lt"/>
              <a:buAutoNum type="alphaUcPeriod"/>
            </a:pPr>
            <a:r>
              <a:rPr lang="en-US" sz="2800" dirty="0" smtClean="0">
                <a:latin typeface="Arial Narrow" panose="020B0606020202030204" pitchFamily="34" charset="0"/>
              </a:rPr>
              <a:t>Jewish Christian in Palestine </a:t>
            </a:r>
          </a:p>
          <a:p>
            <a:pPr marL="1028700" lvl="1" indent="-571500">
              <a:buFont typeface="+mj-lt"/>
              <a:buAutoNum type="alphaUcPeriod"/>
            </a:pPr>
            <a:r>
              <a:rPr lang="en-US" sz="2800" dirty="0" smtClean="0">
                <a:latin typeface="Arial Narrow" panose="020B0606020202030204" pitchFamily="34" charset="0"/>
              </a:rPr>
              <a:t>More specifically - Church at Jerusalem</a:t>
            </a:r>
          </a:p>
          <a:p>
            <a:pPr marL="1485900" lvl="2" indent="-571500">
              <a:buFont typeface="+mj-lt"/>
              <a:buAutoNum type="arabicPeriod" startAt="5"/>
            </a:pPr>
            <a:r>
              <a:rPr lang="en-US" sz="2800" i="1" dirty="0" smtClean="0">
                <a:latin typeface="Arial Narrow" panose="020B0606020202030204" pitchFamily="34" charset="0"/>
              </a:rPr>
              <a:t>12:4-8 </a:t>
            </a:r>
            <a:r>
              <a:rPr lang="en-US" sz="2800" i="1" dirty="0">
                <a:latin typeface="Arial Narrow" panose="020B0606020202030204" pitchFamily="34" charset="0"/>
              </a:rPr>
              <a:t>– suffered </a:t>
            </a:r>
            <a:r>
              <a:rPr lang="en-US" sz="2800" i="1" dirty="0" smtClean="0">
                <a:latin typeface="Arial Narrow" panose="020B0606020202030204" pitchFamily="34" charset="0"/>
              </a:rPr>
              <a:t>persecution</a:t>
            </a:r>
          </a:p>
          <a:p>
            <a:pPr marL="1485900" lvl="2" indent="-571500">
              <a:buFont typeface="+mj-lt"/>
              <a:buAutoNum type="arabicPeriod" startAt="5"/>
            </a:pPr>
            <a:r>
              <a:rPr lang="en-US" sz="2800" i="1" dirty="0" smtClean="0">
                <a:latin typeface="Arial Narrow" panose="020B0606020202030204" pitchFamily="34" charset="0"/>
              </a:rPr>
              <a:t>5:12-ff </a:t>
            </a:r>
            <a:r>
              <a:rPr lang="en-US" sz="2800" i="1" dirty="0">
                <a:latin typeface="Arial Narrow" panose="020B0606020202030204" pitchFamily="34" charset="0"/>
              </a:rPr>
              <a:t>– not new </a:t>
            </a:r>
            <a:r>
              <a:rPr lang="en-US" sz="2800" i="1" dirty="0" smtClean="0">
                <a:latin typeface="Arial Narrow" panose="020B0606020202030204" pitchFamily="34" charset="0"/>
              </a:rPr>
              <a:t>converts</a:t>
            </a:r>
          </a:p>
          <a:p>
            <a:pPr marL="1485900" lvl="2" indent="-571500">
              <a:buFont typeface="+mj-lt"/>
              <a:buAutoNum type="arabicPeriod" startAt="5"/>
            </a:pPr>
            <a:r>
              <a:rPr lang="en-US" sz="2800" i="1" dirty="0" smtClean="0">
                <a:latin typeface="Arial Narrow" panose="020B0606020202030204" pitchFamily="34" charset="0"/>
              </a:rPr>
              <a:t>13:19 </a:t>
            </a:r>
            <a:r>
              <a:rPr lang="en-US" sz="2800" i="1" dirty="0">
                <a:latin typeface="Arial Narrow" panose="020B0606020202030204" pitchFamily="34" charset="0"/>
              </a:rPr>
              <a:t>– know the </a:t>
            </a:r>
            <a:r>
              <a:rPr lang="en-US" sz="2800" i="1" dirty="0" smtClean="0">
                <a:latin typeface="Arial Narrow" panose="020B0606020202030204" pitchFamily="34" charset="0"/>
              </a:rPr>
              <a:t>author</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41681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286000" y="1143000"/>
            <a:ext cx="4876800" cy="3477875"/>
          </a:xfrm>
          <a:prstGeom prst="rect">
            <a:avLst/>
          </a:prstGeom>
          <a:noFill/>
          <a:ln w="9525">
            <a:noFill/>
            <a:miter lim="800000"/>
            <a:headEnd/>
            <a:tailEnd/>
          </a:ln>
          <a:effectLst/>
        </p:spPr>
        <p:txBody>
          <a:bodyPr wrap="square">
            <a:spAutoFit/>
          </a:bodyPr>
          <a:lstStyle/>
          <a:p>
            <a:pPr marL="571500" lvl="0" indent="-571500">
              <a:buFont typeface="+mj-lt"/>
              <a:buAutoNum type="romanUcPeriod" startAt="5"/>
            </a:pPr>
            <a:r>
              <a:rPr lang="en-US" sz="2800" u="sng" dirty="0" smtClean="0">
                <a:latin typeface="Arial Narrow" pitchFamily="34" charset="0"/>
              </a:rPr>
              <a:t>Final Remarks </a:t>
            </a:r>
            <a:r>
              <a:rPr lang="en-US" sz="2800" dirty="0" smtClean="0">
                <a:latin typeface="Arial Narrow" pitchFamily="34" charset="0"/>
              </a:rPr>
              <a:t>(vv. 22-25)</a:t>
            </a:r>
          </a:p>
          <a:p>
            <a:pPr marL="514350" lvl="0" indent="-514350">
              <a:buFont typeface="+mj-lt"/>
              <a:buAutoNum type="romanUcPeriod" startAt="5"/>
            </a:pPr>
            <a:endParaRPr lang="en-US" sz="2800" dirty="0" smtClean="0">
              <a:latin typeface="Arial Narrow" pitchFamily="34" charset="0"/>
            </a:endParaRPr>
          </a:p>
          <a:p>
            <a:pPr marL="971550" lvl="1" indent="-514350">
              <a:buFont typeface="+mj-lt"/>
              <a:buAutoNum type="alphaUcPeriod"/>
            </a:pPr>
            <a:r>
              <a:rPr lang="en-US" sz="2800" i="1" dirty="0" smtClean="0">
                <a:latin typeface="Arial Narrow" pitchFamily="34" charset="0"/>
              </a:rPr>
              <a:t>Heed exhortations</a:t>
            </a:r>
            <a:r>
              <a:rPr lang="en-US" sz="2800" dirty="0" smtClean="0">
                <a:latin typeface="Arial Narrow" pitchFamily="34" charset="0"/>
              </a:rPr>
              <a:t> (v. 22)</a:t>
            </a:r>
          </a:p>
          <a:p>
            <a:pPr marL="971550" lvl="1" indent="-514350">
              <a:buFont typeface="+mj-lt"/>
              <a:buAutoNum type="alphaUcPeriod"/>
            </a:pPr>
            <a:r>
              <a:rPr lang="en-US" sz="2800" i="1" dirty="0" smtClean="0">
                <a:latin typeface="Arial Narrow" pitchFamily="34" charset="0"/>
              </a:rPr>
              <a:t>Timothy is set free</a:t>
            </a:r>
            <a:r>
              <a:rPr lang="en-US" sz="2800" dirty="0" smtClean="0">
                <a:latin typeface="Arial Narrow" pitchFamily="34" charset="0"/>
              </a:rPr>
              <a:t> (v. 23)</a:t>
            </a:r>
          </a:p>
          <a:p>
            <a:pPr marL="971550" lvl="1" indent="-514350">
              <a:buFont typeface="+mj-lt"/>
              <a:buAutoNum type="alphaUcPeriod"/>
            </a:pPr>
            <a:r>
              <a:rPr lang="en-US" sz="2800" i="1" dirty="0" smtClean="0">
                <a:latin typeface="Arial Narrow" pitchFamily="34" charset="0"/>
              </a:rPr>
              <a:t>Salutations to the Hebrews </a:t>
            </a:r>
            <a:r>
              <a:rPr lang="en-US" sz="2800" i="1" dirty="0" smtClean="0">
                <a:latin typeface="Arial Narrow" pitchFamily="34" charset="0"/>
              </a:rPr>
              <a:t>                                               from </a:t>
            </a:r>
            <a:r>
              <a:rPr lang="en-US" sz="2800" i="1" dirty="0" smtClean="0">
                <a:latin typeface="Arial Narrow" pitchFamily="34" charset="0"/>
              </a:rPr>
              <a:t>those in Italy</a:t>
            </a:r>
            <a:r>
              <a:rPr lang="en-US" sz="2800" dirty="0" smtClean="0">
                <a:latin typeface="Arial Narrow" pitchFamily="34" charset="0"/>
              </a:rPr>
              <a:t> (v. 24)</a:t>
            </a:r>
          </a:p>
          <a:p>
            <a:pPr marL="971550" lvl="1" indent="-514350">
              <a:buFont typeface="+mj-lt"/>
              <a:buAutoNum type="alphaUcPeriod"/>
            </a:pPr>
            <a:r>
              <a:rPr lang="en-US" sz="2800" i="1" dirty="0" smtClean="0">
                <a:latin typeface="Arial Narrow" pitchFamily="34" charset="0"/>
              </a:rPr>
              <a:t>Grace unto them </a:t>
            </a:r>
            <a:r>
              <a:rPr lang="en-US" sz="2800" dirty="0" smtClean="0">
                <a:latin typeface="Arial Narrow" pitchFamily="34" charset="0"/>
              </a:rPr>
              <a:t>(v. 25)</a:t>
            </a:r>
          </a:p>
          <a:p>
            <a:pPr marL="514350" lvl="0" indent="-514350">
              <a:buFont typeface="+mj-lt"/>
              <a:buAutoNum type="romanUcPeriod" startAt="5"/>
            </a:pPr>
            <a:endParaRPr lang="en-US" sz="2400" dirty="0" smtClean="0">
              <a:latin typeface="Arial Narrow" pitchFamily="34" charset="0"/>
            </a:endParaRPr>
          </a:p>
        </p:txBody>
      </p:sp>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13</a:t>
            </a:r>
            <a:endParaRPr lang="en-US" sz="28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335986" y="8847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34694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181100"/>
            <a:ext cx="2286000" cy="2308324"/>
          </a:xfrm>
          <a:prstGeom prst="rect">
            <a:avLst/>
          </a:prstGeom>
          <a:noFill/>
        </p:spPr>
        <p:txBody>
          <a:bodyPr wrap="square" rtlCol="0">
            <a:spAutoFit/>
          </a:bodyPr>
          <a:lstStyle/>
          <a:p>
            <a:pPr algn="ctr"/>
            <a:r>
              <a:rPr lang="en-US" sz="3600" dirty="0" smtClean="0">
                <a:solidFill>
                  <a:prstClr val="black"/>
                </a:solidFill>
                <a:latin typeface="Arial Narrow" panose="020B0606020202030204" pitchFamily="34" charset="0"/>
                <a:cs typeface="Times New Roman" panose="02020603050405020304" pitchFamily="18" charset="0"/>
              </a:rPr>
              <a:t>Old</a:t>
            </a:r>
          </a:p>
          <a:p>
            <a:pPr algn="ctr"/>
            <a:r>
              <a:rPr lang="en-US" sz="3600" dirty="0" smtClean="0">
                <a:solidFill>
                  <a:prstClr val="black"/>
                </a:solidFill>
                <a:latin typeface="Arial Narrow" panose="020B0606020202030204" pitchFamily="34" charset="0"/>
                <a:cs typeface="Times New Roman" panose="02020603050405020304" pitchFamily="18" charset="0"/>
              </a:rPr>
              <a:t>Testament</a:t>
            </a:r>
          </a:p>
          <a:p>
            <a:pPr algn="ctr"/>
            <a:r>
              <a:rPr lang="en-US" sz="3600" dirty="0" smtClean="0">
                <a:solidFill>
                  <a:prstClr val="black"/>
                </a:solidFill>
                <a:latin typeface="Arial Narrow" panose="020B0606020202030204" pitchFamily="34" charset="0"/>
                <a:cs typeface="Times New Roman" panose="02020603050405020304" pitchFamily="18" charset="0"/>
              </a:rPr>
              <a:t>In This</a:t>
            </a:r>
          </a:p>
          <a:p>
            <a:pPr algn="ctr"/>
            <a:r>
              <a:rPr lang="en-US" sz="3600" dirty="0" smtClean="0">
                <a:solidFill>
                  <a:prstClr val="black"/>
                </a:solidFill>
                <a:latin typeface="Arial Narrow" panose="020B0606020202030204" pitchFamily="34" charset="0"/>
                <a:cs typeface="Times New Roman" panose="02020603050405020304" pitchFamily="18" charset="0"/>
              </a:rPr>
              <a:t>Chapter</a:t>
            </a:r>
          </a:p>
        </p:txBody>
      </p:sp>
      <p:graphicFrame>
        <p:nvGraphicFramePr>
          <p:cNvPr id="7" name="Table 6"/>
          <p:cNvGraphicFramePr>
            <a:graphicFrameLocks noGrp="1"/>
          </p:cNvGraphicFramePr>
          <p:nvPr>
            <p:extLst>
              <p:ext uri="{D42A27DB-BD31-4B8C-83A1-F6EECF244321}">
                <p14:modId xmlns:p14="http://schemas.microsoft.com/office/powerpoint/2010/main" val="1219908930"/>
              </p:ext>
            </p:extLst>
          </p:nvPr>
        </p:nvGraphicFramePr>
        <p:xfrm>
          <a:off x="2286000" y="1344662"/>
          <a:ext cx="6324600" cy="1981200"/>
        </p:xfrm>
        <a:graphic>
          <a:graphicData uri="http://schemas.openxmlformats.org/drawingml/2006/table">
            <a:tbl>
              <a:tblPr firstRow="1" bandRow="1">
                <a:tableStyleId>{5940675A-B579-460E-94D1-54222C63F5DA}</a:tableStyleId>
              </a:tblPr>
              <a:tblGrid>
                <a:gridCol w="2819400"/>
                <a:gridCol w="3505200"/>
              </a:tblGrid>
              <a:tr h="370840">
                <a:tc>
                  <a:txBody>
                    <a:bodyPr/>
                    <a:lstStyle/>
                    <a:p>
                      <a:pPr algn="ctr"/>
                      <a:r>
                        <a:rPr lang="en-US" sz="2800" dirty="0" smtClean="0">
                          <a:solidFill>
                            <a:schemeClr val="bg1"/>
                          </a:solidFill>
                          <a:latin typeface="Arial Narrow" panose="020B0606020202030204" pitchFamily="34" charset="0"/>
                        </a:rPr>
                        <a:t>Verse in</a:t>
                      </a:r>
                      <a:r>
                        <a:rPr lang="en-US" sz="2800" baseline="0" dirty="0" smtClean="0">
                          <a:solidFill>
                            <a:schemeClr val="bg1"/>
                          </a:solidFill>
                          <a:latin typeface="Arial Narrow" panose="020B0606020202030204" pitchFamily="34" charset="0"/>
                        </a:rPr>
                        <a:t> Chapter 13</a:t>
                      </a:r>
                      <a:endParaRPr lang="en-US" sz="2800" dirty="0">
                        <a:solidFill>
                          <a:schemeClr val="bg1"/>
                        </a:solidFill>
                        <a:latin typeface="Arial Narrow" panose="020B0606020202030204" pitchFamily="34" charset="0"/>
                      </a:endParaRPr>
                    </a:p>
                  </a:txBody>
                  <a:tcPr>
                    <a:solidFill>
                      <a:srgbClr val="000000"/>
                    </a:solidFill>
                  </a:tcPr>
                </a:tc>
                <a:tc>
                  <a:txBody>
                    <a:bodyPr/>
                    <a:lstStyle/>
                    <a:p>
                      <a:pPr algn="ctr"/>
                      <a:r>
                        <a:rPr lang="en-US" sz="2800" dirty="0" smtClean="0">
                          <a:solidFill>
                            <a:schemeClr val="bg1"/>
                          </a:solidFill>
                          <a:latin typeface="Arial Narrow" panose="020B0606020202030204" pitchFamily="34" charset="0"/>
                        </a:rPr>
                        <a:t>Old Testament Reference</a:t>
                      </a:r>
                      <a:endParaRPr lang="en-US" sz="2800" dirty="0">
                        <a:solidFill>
                          <a:schemeClr val="bg1"/>
                        </a:solidFill>
                        <a:latin typeface="Arial Narrow" panose="020B0606020202030204" pitchFamily="34" charset="0"/>
                      </a:endParaRPr>
                    </a:p>
                  </a:txBody>
                  <a:tcPr>
                    <a:solidFill>
                      <a:srgbClr val="000000"/>
                    </a:solidFill>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5</a:t>
                      </a:r>
                    </a:p>
                  </a:txBody>
                  <a:tcPr/>
                </a:tc>
                <a:tc>
                  <a:txBody>
                    <a:bodyPr/>
                    <a:lstStyle/>
                    <a:p>
                      <a:pPr algn="ctr"/>
                      <a:r>
                        <a:rPr lang="en-US" sz="2800" dirty="0" smtClean="0">
                          <a:solidFill>
                            <a:schemeClr val="tx1"/>
                          </a:solidFill>
                          <a:latin typeface="Arial Narrow" panose="020B0606020202030204" pitchFamily="34" charset="0"/>
                        </a:rPr>
                        <a:t>Deut. 31:6; Josh.</a:t>
                      </a:r>
                      <a:r>
                        <a:rPr lang="en-US" sz="2800" baseline="0" dirty="0" smtClean="0">
                          <a:solidFill>
                            <a:schemeClr val="tx1"/>
                          </a:solidFill>
                          <a:latin typeface="Arial Narrow" panose="020B0606020202030204" pitchFamily="34" charset="0"/>
                        </a:rPr>
                        <a:t> 1:5; </a:t>
                      </a:r>
                    </a:p>
                    <a:p>
                      <a:pPr algn="ctr"/>
                      <a:r>
                        <a:rPr lang="en-US" sz="2800" baseline="0" dirty="0" smtClean="0">
                          <a:solidFill>
                            <a:schemeClr val="tx1"/>
                          </a:solidFill>
                          <a:latin typeface="Arial Narrow" panose="020B0606020202030204" pitchFamily="34" charset="0"/>
                        </a:rPr>
                        <a:t>1 Chron. 28:20</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6</a:t>
                      </a:r>
                    </a:p>
                  </a:txBody>
                  <a:tcPr/>
                </a:tc>
                <a:tc>
                  <a:txBody>
                    <a:bodyPr/>
                    <a:lstStyle/>
                    <a:p>
                      <a:pPr algn="ctr"/>
                      <a:r>
                        <a:rPr lang="en-US" sz="2800" dirty="0" smtClean="0">
                          <a:solidFill>
                            <a:schemeClr val="tx1"/>
                          </a:solidFill>
                          <a:latin typeface="Arial Narrow" panose="020B0606020202030204" pitchFamily="34" charset="0"/>
                        </a:rPr>
                        <a:t>Psa. 27:1;</a:t>
                      </a:r>
                      <a:r>
                        <a:rPr lang="en-US" sz="2800" baseline="0" dirty="0" smtClean="0">
                          <a:solidFill>
                            <a:schemeClr val="tx1"/>
                          </a:solidFill>
                          <a:latin typeface="Arial Narrow" panose="020B0606020202030204" pitchFamily="34" charset="0"/>
                        </a:rPr>
                        <a:t> 118:6</a:t>
                      </a:r>
                      <a:endParaRPr lang="en-US" sz="2800" dirty="0">
                        <a:solidFill>
                          <a:schemeClr val="tx1"/>
                        </a:solidFill>
                        <a:latin typeface="Arial Narrow" panose="020B0606020202030204" pitchFamily="34" charset="0"/>
                      </a:endParaRPr>
                    </a:p>
                  </a:txBody>
                  <a:tcPr/>
                </a:tc>
              </a:tr>
            </a:tbl>
          </a:graphicData>
        </a:graphic>
      </p:graphicFrame>
      <p:sp>
        <p:nvSpPr>
          <p:cNvPr id="5" name="Rectangle 4"/>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anose="020B0606020202030204" pitchFamily="34" charset="0"/>
              </a:rPr>
              <a:t>Chapter 13</a:t>
            </a:r>
            <a:endParaRPr lang="en-US" sz="2800" dirty="0">
              <a:latin typeface="Arial Narrow" panose="020B0606020202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6" y="122720"/>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23974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943" y="1143000"/>
            <a:ext cx="7620000" cy="3970318"/>
          </a:xfrm>
          <a:prstGeom prst="rect">
            <a:avLst/>
          </a:prstGeom>
          <a:noFill/>
        </p:spPr>
        <p:txBody>
          <a:bodyPr wrap="square" rtlCol="0">
            <a:spAutoFit/>
          </a:bodyPr>
          <a:lstStyle/>
          <a:p>
            <a:pPr marL="571500" indent="-571500">
              <a:buFont typeface="+mj-lt"/>
              <a:buAutoNum type="romanUcPeriod" startAt="3"/>
            </a:pPr>
            <a:r>
              <a:rPr lang="en-US" sz="2800" b="1" u="sng" dirty="0" smtClean="0">
                <a:latin typeface="Arial Narrow" panose="020B0606020202030204" pitchFamily="34" charset="0"/>
              </a:rPr>
              <a:t>The Recipients</a:t>
            </a:r>
          </a:p>
          <a:p>
            <a:pPr marL="1028700" lvl="1" indent="-571500">
              <a:buFont typeface="+mj-lt"/>
              <a:buAutoNum type="alphaUcPeriod"/>
            </a:pPr>
            <a:r>
              <a:rPr lang="en-US" sz="2800" dirty="0" smtClean="0">
                <a:latin typeface="Arial Narrow" panose="020B0606020202030204" pitchFamily="34" charset="0"/>
              </a:rPr>
              <a:t>Perhaps the second biggest question</a:t>
            </a:r>
          </a:p>
          <a:p>
            <a:pPr marL="1028700" lvl="1" indent="-571500">
              <a:buFont typeface="+mj-lt"/>
              <a:buAutoNum type="alphaUcPeriod"/>
            </a:pPr>
            <a:r>
              <a:rPr lang="en-US" sz="2800" dirty="0" smtClean="0">
                <a:latin typeface="Arial Narrow" panose="020B0606020202030204" pitchFamily="34" charset="0"/>
              </a:rPr>
              <a:t>Various suggestions</a:t>
            </a:r>
          </a:p>
          <a:p>
            <a:pPr marL="1028700" lvl="1" indent="-571500">
              <a:buFont typeface="+mj-lt"/>
              <a:buAutoNum type="alphaUcPeriod"/>
            </a:pPr>
            <a:r>
              <a:rPr lang="en-US" sz="2800" dirty="0" smtClean="0">
                <a:latin typeface="Arial Narrow" panose="020B0606020202030204" pitchFamily="34" charset="0"/>
              </a:rPr>
              <a:t>Jewish Christian in Palestine </a:t>
            </a:r>
          </a:p>
          <a:p>
            <a:pPr marL="1028700" lvl="1" indent="-571500">
              <a:buFont typeface="+mj-lt"/>
              <a:buAutoNum type="alphaUcPeriod"/>
            </a:pPr>
            <a:r>
              <a:rPr lang="en-US" sz="2800" dirty="0" smtClean="0">
                <a:latin typeface="Arial Narrow" panose="020B0606020202030204" pitchFamily="34" charset="0"/>
              </a:rPr>
              <a:t>More specifically - Church at Jerusalem</a:t>
            </a:r>
          </a:p>
          <a:p>
            <a:pPr marL="1485900" lvl="2" indent="-571500">
              <a:buFont typeface="+mj-lt"/>
              <a:buAutoNum type="arabicPeriod" startAt="8"/>
            </a:pPr>
            <a:r>
              <a:rPr lang="en-US" sz="2800" i="1" dirty="0" smtClean="0">
                <a:latin typeface="Arial Narrow" panose="020B0606020202030204" pitchFamily="34" charset="0"/>
              </a:rPr>
              <a:t>13:23 </a:t>
            </a:r>
            <a:r>
              <a:rPr lang="en-US" sz="2800" i="1" dirty="0">
                <a:latin typeface="Arial Narrow" panose="020B0606020202030204" pitchFamily="34" charset="0"/>
              </a:rPr>
              <a:t>– know </a:t>
            </a:r>
            <a:r>
              <a:rPr lang="en-US" sz="2800" i="1" dirty="0" smtClean="0">
                <a:latin typeface="Arial Narrow" panose="020B0606020202030204" pitchFamily="34" charset="0"/>
              </a:rPr>
              <a:t>Timothy</a:t>
            </a:r>
          </a:p>
          <a:p>
            <a:pPr marL="1485900" lvl="2" indent="-571500">
              <a:buFont typeface="+mj-lt"/>
              <a:buAutoNum type="arabicPeriod" startAt="8"/>
            </a:pPr>
            <a:r>
              <a:rPr lang="en-US" sz="2800" i="1" dirty="0" smtClean="0">
                <a:latin typeface="Arial Narrow" panose="020B0606020202030204" pitchFamily="34" charset="0"/>
              </a:rPr>
              <a:t>13:7, 17 – have elders</a:t>
            </a:r>
          </a:p>
          <a:p>
            <a:pPr marL="1485900" lvl="2" indent="-571500">
              <a:buFont typeface="+mj-lt"/>
              <a:buAutoNum type="arabicPeriod" startAt="8"/>
            </a:pPr>
            <a:r>
              <a:rPr lang="en-US" sz="2800" i="1" dirty="0" smtClean="0">
                <a:latin typeface="Arial Narrow" panose="020B0606020202030204" pitchFamily="34" charset="0"/>
              </a:rPr>
              <a:t>13:24 – Pink argues that it was a congregation of considerable size (p. 11)</a:t>
            </a:r>
            <a:endParaRPr lang="en-US" sz="2800" i="1" dirty="0">
              <a:latin typeface="Arial Narrow" panose="020B0606020202030204" pitchFamily="34" charset="0"/>
            </a:endParaRP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41090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143" y="1143000"/>
            <a:ext cx="7467600" cy="2492990"/>
          </a:xfrm>
          <a:prstGeom prst="rect">
            <a:avLst/>
          </a:prstGeom>
          <a:noFill/>
        </p:spPr>
        <p:txBody>
          <a:bodyPr wrap="square" rtlCol="0">
            <a:spAutoFit/>
          </a:bodyPr>
          <a:lstStyle/>
          <a:p>
            <a:r>
              <a:rPr lang="en-US" sz="2800" dirty="0" smtClean="0">
                <a:latin typeface="Arial Narrow" panose="020B0606020202030204" pitchFamily="34" charset="0"/>
              </a:rPr>
              <a:t>“The fact that no church ever laid claim to this Epistle is something that is easily understandable on the ground that after Jerusalem was destroyed no church existed in that location”</a:t>
            </a:r>
          </a:p>
          <a:p>
            <a:endParaRPr lang="en-US" sz="2400" dirty="0">
              <a:latin typeface="Arial Narrow" panose="020B0606020202030204" pitchFamily="34" charset="0"/>
            </a:endParaRPr>
          </a:p>
          <a:p>
            <a:pPr algn="r"/>
            <a:r>
              <a:rPr lang="en-US" sz="2000" dirty="0" smtClean="0">
                <a:latin typeface="Arial Narrow" panose="020B0606020202030204" pitchFamily="34" charset="0"/>
              </a:rPr>
              <a:t>(Daniel H. King, Sr., </a:t>
            </a:r>
            <a:r>
              <a:rPr lang="en-US" sz="2000" i="1" dirty="0" smtClean="0">
                <a:latin typeface="Arial Narrow" panose="020B0606020202030204" pitchFamily="34" charset="0"/>
              </a:rPr>
              <a:t>Hebrews</a:t>
            </a:r>
            <a:r>
              <a:rPr lang="en-US" sz="2000" dirty="0" smtClean="0">
                <a:latin typeface="Arial Narrow" panose="020B0606020202030204" pitchFamily="34" charset="0"/>
              </a:rPr>
              <a:t>, 16)</a:t>
            </a:r>
          </a:p>
        </p:txBody>
      </p:sp>
      <p:sp>
        <p:nvSpPr>
          <p:cNvPr id="3" name="Rectangle 2"/>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4" name="Rectangle 3"/>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3704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943" y="1143000"/>
            <a:ext cx="7620000" cy="1384995"/>
          </a:xfrm>
          <a:prstGeom prst="rect">
            <a:avLst/>
          </a:prstGeom>
          <a:noFill/>
        </p:spPr>
        <p:txBody>
          <a:bodyPr wrap="square" rtlCol="0">
            <a:spAutoFit/>
          </a:bodyPr>
          <a:lstStyle/>
          <a:p>
            <a:pPr marL="571500" indent="-571500">
              <a:buFont typeface="+mj-lt"/>
              <a:buAutoNum type="romanUcPeriod" startAt="4"/>
            </a:pPr>
            <a:r>
              <a:rPr lang="en-US" sz="2800" b="1" u="sng" dirty="0" smtClean="0">
                <a:latin typeface="Arial Narrow" panose="020B0606020202030204" pitchFamily="34" charset="0"/>
              </a:rPr>
              <a:t>Place of Writing</a:t>
            </a:r>
          </a:p>
          <a:p>
            <a:pPr marL="1028700" lvl="1" indent="-571500">
              <a:buFont typeface="+mj-lt"/>
              <a:buAutoNum type="alphaUcPeriod"/>
            </a:pPr>
            <a:r>
              <a:rPr lang="en-US" sz="2800" dirty="0" smtClean="0">
                <a:latin typeface="Arial Narrow" panose="020B0606020202030204" pitchFamily="34" charset="0"/>
              </a:rPr>
              <a:t>Rome (13:24)</a:t>
            </a:r>
          </a:p>
          <a:p>
            <a:pPr marL="1028700" lvl="1" indent="-571500">
              <a:buFont typeface="+mj-lt"/>
              <a:buAutoNum type="alphaUcPeriod"/>
            </a:pPr>
            <a:r>
              <a:rPr lang="en-US" sz="2800" dirty="0" smtClean="0">
                <a:latin typeface="Arial Narrow" panose="020B0606020202030204" pitchFamily="34" charset="0"/>
              </a:rPr>
              <a:t>Paul was there during two imprisonment</a:t>
            </a:r>
            <a:r>
              <a:rPr lang="en-US" sz="2800" i="1" dirty="0" smtClean="0">
                <a:latin typeface="Arial Narrow" panose="020B0606020202030204" pitchFamily="34" charset="0"/>
              </a:rPr>
              <a:t>s</a:t>
            </a:r>
            <a:endParaRPr lang="en-US" sz="2400" i="1" dirty="0">
              <a:latin typeface="Arial Narrow" panose="020B0606020202030204" pitchFamily="34" charset="0"/>
            </a:endParaRP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45032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143000"/>
            <a:ext cx="7620000" cy="4401205"/>
          </a:xfrm>
          <a:prstGeom prst="rect">
            <a:avLst/>
          </a:prstGeom>
          <a:noFill/>
        </p:spPr>
        <p:txBody>
          <a:bodyPr wrap="square" rtlCol="0">
            <a:spAutoFit/>
          </a:bodyPr>
          <a:lstStyle/>
          <a:p>
            <a:pPr marL="571500" indent="-571500">
              <a:buFont typeface="+mj-lt"/>
              <a:buAutoNum type="romanUcPeriod" startAt="5"/>
            </a:pPr>
            <a:r>
              <a:rPr lang="en-US" sz="2800" u="sng" dirty="0" smtClean="0">
                <a:latin typeface="Arial Narrow" panose="020B0606020202030204" pitchFamily="34" charset="0"/>
              </a:rPr>
              <a:t>Date</a:t>
            </a:r>
          </a:p>
          <a:p>
            <a:pPr marL="1028700" lvl="1" indent="-571500">
              <a:buFont typeface="+mj-lt"/>
              <a:buAutoNum type="alphaUcPeriod"/>
            </a:pPr>
            <a:r>
              <a:rPr lang="en-US" sz="2800" dirty="0">
                <a:latin typeface="Arial Narrow" panose="020B0606020202030204" pitchFamily="34" charset="0"/>
              </a:rPr>
              <a:t>After 33 AD</a:t>
            </a:r>
          </a:p>
          <a:p>
            <a:pPr marL="1485900" lvl="2" indent="-571500">
              <a:buFont typeface="+mj-lt"/>
              <a:buAutoNum type="arabicPeriod"/>
            </a:pPr>
            <a:r>
              <a:rPr lang="en-US" sz="2800" i="1" dirty="0" smtClean="0">
                <a:latin typeface="Arial Narrow" panose="020B0606020202030204" pitchFamily="34" charset="0"/>
              </a:rPr>
              <a:t>5:12 – some time has passed since Pentecost</a:t>
            </a:r>
            <a:endParaRPr lang="en-US" sz="2800" i="1" dirty="0">
              <a:latin typeface="Arial Narrow" panose="020B0606020202030204" pitchFamily="34" charset="0"/>
            </a:endParaRPr>
          </a:p>
          <a:p>
            <a:pPr marL="1485900" lvl="2" indent="-571500">
              <a:buFont typeface="+mj-lt"/>
              <a:buAutoNum type="arabicPeriod"/>
            </a:pPr>
            <a:r>
              <a:rPr lang="en-US" sz="2800" i="1" dirty="0">
                <a:latin typeface="Arial Narrow" panose="020B0606020202030204" pitchFamily="34" charset="0"/>
              </a:rPr>
              <a:t>10:32-33 – after a while</a:t>
            </a:r>
          </a:p>
          <a:p>
            <a:pPr marL="1028700" lvl="1" indent="-571500">
              <a:buFont typeface="+mj-lt"/>
              <a:buAutoNum type="alphaUcPeriod"/>
            </a:pPr>
            <a:r>
              <a:rPr lang="en-US" sz="2800" dirty="0">
                <a:latin typeface="Arial Narrow" panose="020B0606020202030204" pitchFamily="34" charset="0"/>
              </a:rPr>
              <a:t>Before 70 AD</a:t>
            </a:r>
          </a:p>
          <a:p>
            <a:pPr marL="1485900" lvl="2" indent="-571500">
              <a:buFont typeface="+mj-lt"/>
              <a:buAutoNum type="arabicPeriod"/>
            </a:pPr>
            <a:r>
              <a:rPr lang="en-US" sz="2800" dirty="0">
                <a:latin typeface="Arial Narrow" panose="020B0606020202030204" pitchFamily="34" charset="0"/>
              </a:rPr>
              <a:t>Temple still standing </a:t>
            </a:r>
            <a:r>
              <a:rPr lang="en-US" sz="2800" dirty="0" smtClean="0">
                <a:latin typeface="Arial Narrow" panose="020B0606020202030204" pitchFamily="34" charset="0"/>
              </a:rPr>
              <a:t> (7:8; 9:6-10; 13:10)</a:t>
            </a:r>
            <a:endParaRPr lang="en-US" sz="2800" dirty="0">
              <a:latin typeface="Arial Narrow" panose="020B0606020202030204" pitchFamily="34" charset="0"/>
            </a:endParaRPr>
          </a:p>
          <a:p>
            <a:pPr marL="1485900" lvl="2" indent="-571500">
              <a:buFont typeface="+mj-lt"/>
              <a:buAutoNum type="arabicPeriod"/>
            </a:pPr>
            <a:r>
              <a:rPr lang="en-US" sz="2800" dirty="0" smtClean="0">
                <a:latin typeface="Arial Narrow" panose="020B0606020202030204" pitchFamily="34" charset="0"/>
              </a:rPr>
              <a:t>Priests still offering sacrifice (8:4</a:t>
            </a:r>
            <a:r>
              <a:rPr lang="en-US" sz="2800" dirty="0">
                <a:latin typeface="Arial Narrow" panose="020B0606020202030204" pitchFamily="34" charset="0"/>
              </a:rPr>
              <a:t>; </a:t>
            </a:r>
            <a:r>
              <a:rPr lang="en-US" sz="2800" dirty="0" smtClean="0">
                <a:latin typeface="Arial Narrow" panose="020B0606020202030204" pitchFamily="34" charset="0"/>
              </a:rPr>
              <a:t>10:11-14)</a:t>
            </a:r>
            <a:endParaRPr lang="en-US" sz="2800" dirty="0">
              <a:latin typeface="Arial Narrow" panose="020B0606020202030204" pitchFamily="34" charset="0"/>
            </a:endParaRPr>
          </a:p>
          <a:p>
            <a:pPr marL="1485900" lvl="2" indent="-571500">
              <a:buFont typeface="+mj-lt"/>
              <a:buAutoNum type="arabicPeriod"/>
            </a:pPr>
            <a:r>
              <a:rPr lang="en-US" sz="2800" dirty="0" smtClean="0">
                <a:latin typeface="Arial Narrow" panose="020B0606020202030204" pitchFamily="34" charset="0"/>
              </a:rPr>
              <a:t>Destruction near (10:24-25, 37</a:t>
            </a:r>
            <a:r>
              <a:rPr lang="en-US" sz="2800" dirty="0">
                <a:latin typeface="Arial Narrow" panose="020B0606020202030204" pitchFamily="34" charset="0"/>
              </a:rPr>
              <a:t>)</a:t>
            </a:r>
          </a:p>
          <a:p>
            <a:pPr marL="1028700" lvl="1" indent="-571500">
              <a:buFont typeface="+mj-lt"/>
              <a:buAutoNum type="alphaUcPeriod"/>
            </a:pPr>
            <a:r>
              <a:rPr lang="en-US" sz="2800" dirty="0">
                <a:latin typeface="Arial Narrow" panose="020B0606020202030204" pitchFamily="34" charset="0"/>
              </a:rPr>
              <a:t>Probable that Paul is at liberty (13:23) </a:t>
            </a:r>
            <a:endParaRPr lang="en-US" sz="2800" dirty="0" smtClean="0">
              <a:latin typeface="Arial Narrow" panose="020B0606020202030204" pitchFamily="34" charset="0"/>
            </a:endParaRPr>
          </a:p>
          <a:p>
            <a:pPr marL="1028700" lvl="1" indent="-571500">
              <a:buFont typeface="+mj-lt"/>
              <a:buAutoNum type="alphaUcPeriod"/>
            </a:pPr>
            <a:r>
              <a:rPr lang="en-US" sz="2800" dirty="0" smtClean="0">
                <a:latin typeface="Arial Narrow" panose="020B0606020202030204" pitchFamily="34" charset="0"/>
              </a:rPr>
              <a:t>Date: 63-66 (65-66)</a:t>
            </a:r>
            <a:endParaRPr lang="en-US" sz="2800" dirty="0">
              <a:latin typeface="Arial Narrow" panose="020B0606020202030204" pitchFamily="34" charset="0"/>
            </a:endParaRP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01961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943" y="1143000"/>
            <a:ext cx="7620000" cy="3539430"/>
          </a:xfrm>
          <a:prstGeom prst="rect">
            <a:avLst/>
          </a:prstGeom>
          <a:noFill/>
        </p:spPr>
        <p:txBody>
          <a:bodyPr wrap="square" rtlCol="0">
            <a:spAutoFit/>
          </a:bodyPr>
          <a:lstStyle/>
          <a:p>
            <a:pPr marL="571500" indent="-571500">
              <a:buFont typeface="+mj-lt"/>
              <a:buAutoNum type="romanUcPeriod" startAt="6"/>
            </a:pPr>
            <a:r>
              <a:rPr lang="en-US" sz="2800" u="sng" dirty="0" smtClean="0">
                <a:latin typeface="Arial Narrow" panose="020B0606020202030204" pitchFamily="34" charset="0"/>
              </a:rPr>
              <a:t>Purpose &amp; Message</a:t>
            </a:r>
          </a:p>
          <a:p>
            <a:pPr marL="1028700" lvl="1" indent="-571500">
              <a:buFont typeface="+mj-lt"/>
              <a:buAutoNum type="alphaUcPeriod"/>
            </a:pPr>
            <a:r>
              <a:rPr lang="en-US" sz="2800" dirty="0" smtClean="0">
                <a:latin typeface="Arial Narrow" panose="020B0606020202030204" pitchFamily="34" charset="0"/>
              </a:rPr>
              <a:t>To persuade the Hebrew brethren to persevere to the end (just as they had begun) - </a:t>
            </a:r>
            <a:r>
              <a:rPr lang="en-US" sz="2800" i="1" dirty="0" smtClean="0">
                <a:latin typeface="Arial Narrow" panose="020B0606020202030204" pitchFamily="34" charset="0"/>
              </a:rPr>
              <a:t>An exhortation (13:22)</a:t>
            </a:r>
          </a:p>
          <a:p>
            <a:pPr marL="1028700" lvl="1" indent="-571500">
              <a:buFont typeface="+mj-lt"/>
              <a:buAutoNum type="alphaUcPeriod"/>
            </a:pPr>
            <a:r>
              <a:rPr lang="en-US" sz="2800" dirty="0" smtClean="0">
                <a:latin typeface="Arial Narrow" panose="020B0606020202030204" pitchFamily="34" charset="0"/>
              </a:rPr>
              <a:t>Problem: severe persecution &amp; discouragement</a:t>
            </a:r>
          </a:p>
          <a:p>
            <a:pPr marL="1485900" lvl="2" indent="-571500">
              <a:buFont typeface="+mj-lt"/>
              <a:buAutoNum type="arabicPeriod"/>
            </a:pPr>
            <a:r>
              <a:rPr lang="en-US" sz="2800" i="1" dirty="0" smtClean="0">
                <a:latin typeface="Arial Narrow" panose="020B0606020202030204" pitchFamily="34" charset="0"/>
              </a:rPr>
              <a:t>Persecution (10:32-36; 12:1-ff)</a:t>
            </a:r>
          </a:p>
          <a:p>
            <a:pPr marL="1485900" lvl="2" indent="-571500">
              <a:buFont typeface="+mj-lt"/>
              <a:buAutoNum type="arabicPeriod"/>
            </a:pPr>
            <a:r>
              <a:rPr lang="en-US" sz="2800" i="1" dirty="0" smtClean="0">
                <a:latin typeface="Arial Narrow" panose="020B0606020202030204" pitchFamily="34" charset="0"/>
              </a:rPr>
              <a:t>Discouraged (12:12-13)</a:t>
            </a:r>
          </a:p>
          <a:p>
            <a:pPr marL="1028700" lvl="1" indent="-571500">
              <a:buFont typeface="+mj-lt"/>
              <a:buAutoNum type="alphaUcPeriod"/>
            </a:pPr>
            <a:r>
              <a:rPr lang="en-US" sz="2800" dirty="0" smtClean="0">
                <a:latin typeface="Arial Narrow" panose="020B0606020202030204" pitchFamily="34" charset="0"/>
              </a:rPr>
              <a:t>Argument based on superiority of Christ</a:t>
            </a:r>
            <a:endParaRPr lang="en-US" sz="2800" dirty="0">
              <a:latin typeface="Arial Narrow" panose="020B0606020202030204" pitchFamily="34" charset="0"/>
            </a:endParaRP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6" name="Rectangle 5"/>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67777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411702" y="1905000"/>
            <a:ext cx="5974081" cy="2246769"/>
          </a:xfrm>
          <a:prstGeom prst="rect">
            <a:avLst/>
          </a:prstGeom>
          <a:noFill/>
        </p:spPr>
        <p:txBody>
          <a:bodyPr wrap="square" rtlCol="0">
            <a:spAutoFit/>
          </a:bodyPr>
          <a:lstStyle/>
          <a:p>
            <a:pPr>
              <a:buFont typeface="Arial" pitchFamily="34" charset="0"/>
              <a:buChar char="•"/>
            </a:pPr>
            <a:r>
              <a:rPr lang="en-US" sz="2800" dirty="0" smtClean="0">
                <a:latin typeface="Arial Narrow" panose="020B0606020202030204" pitchFamily="34" charset="0"/>
              </a:rPr>
              <a:t> Better than prophets (1:1-3)</a:t>
            </a:r>
          </a:p>
          <a:p>
            <a:pPr>
              <a:buFont typeface="Arial" pitchFamily="34" charset="0"/>
              <a:buChar char="•"/>
            </a:pPr>
            <a:r>
              <a:rPr lang="en-US" sz="2800" dirty="0" smtClean="0">
                <a:latin typeface="Arial Narrow" panose="020B0606020202030204" pitchFamily="34" charset="0"/>
              </a:rPr>
              <a:t> Better than angels (1:4 – 2:18)</a:t>
            </a:r>
          </a:p>
          <a:p>
            <a:pPr>
              <a:buFont typeface="Arial" pitchFamily="34" charset="0"/>
              <a:buChar char="•"/>
            </a:pPr>
            <a:r>
              <a:rPr lang="en-US" sz="2800" dirty="0" smtClean="0">
                <a:latin typeface="Arial Narrow" panose="020B0606020202030204" pitchFamily="34" charset="0"/>
              </a:rPr>
              <a:t> Better than Moses (3:1-19)</a:t>
            </a:r>
          </a:p>
          <a:p>
            <a:pPr>
              <a:buFont typeface="Arial" pitchFamily="34" charset="0"/>
              <a:buChar char="•"/>
            </a:pPr>
            <a:r>
              <a:rPr lang="en-US" sz="2800" dirty="0">
                <a:latin typeface="Arial Narrow" panose="020B0606020202030204" pitchFamily="34" charset="0"/>
              </a:rPr>
              <a:t> </a:t>
            </a:r>
            <a:r>
              <a:rPr lang="en-US" sz="2800" dirty="0" smtClean="0">
                <a:latin typeface="Arial Narrow" panose="020B0606020202030204" pitchFamily="34" charset="0"/>
              </a:rPr>
              <a:t>Better than Joshua (4:1-13)</a:t>
            </a:r>
          </a:p>
          <a:p>
            <a:pPr>
              <a:buFont typeface="Arial" pitchFamily="34" charset="0"/>
              <a:buChar char="•"/>
            </a:pPr>
            <a:r>
              <a:rPr lang="en-US" sz="2800" dirty="0">
                <a:latin typeface="Arial Narrow" panose="020B0606020202030204" pitchFamily="34" charset="0"/>
              </a:rPr>
              <a:t> </a:t>
            </a:r>
            <a:r>
              <a:rPr lang="en-US" sz="2800" dirty="0" smtClean="0">
                <a:latin typeface="Arial Narrow" panose="020B0606020202030204" pitchFamily="34" charset="0"/>
              </a:rPr>
              <a:t>Better than Aaron (5:14 – 7:18)</a:t>
            </a:r>
          </a:p>
        </p:txBody>
      </p:sp>
      <p:sp>
        <p:nvSpPr>
          <p:cNvPr id="6" name="Rectangle 5"/>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sp>
        <p:nvSpPr>
          <p:cNvPr id="3" name="TextBox 2"/>
          <p:cNvSpPr txBox="1"/>
          <p:nvPr/>
        </p:nvSpPr>
        <p:spPr>
          <a:xfrm>
            <a:off x="5029200" y="1905000"/>
            <a:ext cx="4114800" cy="2246769"/>
          </a:xfrm>
          <a:prstGeom prst="rect">
            <a:avLst/>
          </a:prstGeom>
          <a:noFill/>
        </p:spPr>
        <p:txBody>
          <a:bodyPr wrap="square" rtlCol="0">
            <a:spAutoFit/>
          </a:bodyPr>
          <a:lstStyle/>
          <a:p>
            <a:pPr>
              <a:buFont typeface="Arial" pitchFamily="34" charset="0"/>
              <a:buChar char="•"/>
            </a:pPr>
            <a:r>
              <a:rPr lang="en-US" sz="2800" dirty="0">
                <a:latin typeface="Arial Narrow" panose="020B0606020202030204" pitchFamily="34" charset="0"/>
              </a:rPr>
              <a:t> Better rest (3-4)</a:t>
            </a:r>
          </a:p>
          <a:p>
            <a:pPr>
              <a:buFont typeface="Arial" pitchFamily="34" charset="0"/>
              <a:buChar char="•"/>
            </a:pPr>
            <a:r>
              <a:rPr lang="en-US" sz="2800" dirty="0">
                <a:latin typeface="Arial Narrow" panose="020B0606020202030204" pitchFamily="34" charset="0"/>
              </a:rPr>
              <a:t> Better priesthood (4-5; 7-8)</a:t>
            </a:r>
          </a:p>
          <a:p>
            <a:pPr>
              <a:buFont typeface="Arial" pitchFamily="34" charset="0"/>
              <a:buChar char="•"/>
            </a:pPr>
            <a:r>
              <a:rPr lang="en-US" sz="2800" dirty="0">
                <a:latin typeface="Arial Narrow" panose="020B0606020202030204" pitchFamily="34" charset="0"/>
              </a:rPr>
              <a:t> Better sacrifice (7-8)</a:t>
            </a:r>
          </a:p>
          <a:p>
            <a:pPr>
              <a:buFont typeface="Arial" pitchFamily="34" charset="0"/>
              <a:buChar char="•"/>
            </a:pPr>
            <a:r>
              <a:rPr lang="en-US" sz="2800" dirty="0">
                <a:latin typeface="Arial Narrow" panose="020B0606020202030204" pitchFamily="34" charset="0"/>
              </a:rPr>
              <a:t> Better covenant (8-9)</a:t>
            </a:r>
          </a:p>
          <a:p>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400816" y="1114655"/>
            <a:ext cx="7219184" cy="6488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effectLst>
                  <a:outerShdw blurRad="38100" dist="38100" dir="2700000" algn="tl">
                    <a:srgbClr val="000000">
                      <a:alpha val="43137"/>
                    </a:srgbClr>
                  </a:outerShdw>
                </a:effectLst>
              </a:rPr>
              <a:t>“So much better</a:t>
            </a:r>
            <a:r>
              <a:rPr lang="en-US" sz="2800" b="1" i="1" dirty="0" smtClean="0">
                <a:solidFill>
                  <a:schemeClr val="bg1"/>
                </a:solidFill>
                <a:effectLst>
                  <a:outerShdw blurRad="38100" dist="38100" dir="2700000" algn="tl">
                    <a:srgbClr val="000000">
                      <a:alpha val="43137"/>
                    </a:srgbClr>
                  </a:outerShdw>
                </a:effectLst>
              </a:rPr>
              <a:t>” (</a:t>
            </a:r>
            <a:r>
              <a:rPr lang="en-US" sz="2800" b="1" i="1" dirty="0">
                <a:solidFill>
                  <a:schemeClr val="bg1"/>
                </a:solidFill>
                <a:effectLst>
                  <a:outerShdw blurRad="38100" dist="38100" dir="2700000" algn="tl">
                    <a:srgbClr val="000000">
                      <a:alpha val="43137"/>
                    </a:srgbClr>
                  </a:outerShdw>
                </a:effectLst>
              </a:rPr>
              <a:t>1:4)</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1000"/>
                                        <p:tgtEl>
                                          <p:spTgt spid="3">
                                            <p:txEl>
                                              <p:pRg st="0" end="0"/>
                                            </p:txEl>
                                          </p:spTgt>
                                        </p:tgtEl>
                                      </p:cBhvr>
                                    </p:animEffect>
                                    <p:anim calcmode="lin" valueType="num">
                                      <p:cBhvr>
                                        <p:cTn id="4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1000"/>
                                        <p:tgtEl>
                                          <p:spTgt spid="3">
                                            <p:txEl>
                                              <p:pRg st="1" end="1"/>
                                            </p:txEl>
                                          </p:spTgt>
                                        </p:tgtEl>
                                      </p:cBhvr>
                                    </p:animEffect>
                                    <p:anim calcmode="lin" valueType="num">
                                      <p:cBhvr>
                                        <p:cTn id="4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Effect transition="in" filter="fade">
                                      <p:cBhvr>
                                        <p:cTn id="54" dur="1000"/>
                                        <p:tgtEl>
                                          <p:spTgt spid="3">
                                            <p:txEl>
                                              <p:pRg st="2" end="2"/>
                                            </p:txEl>
                                          </p:spTgt>
                                        </p:tgtEl>
                                      </p:cBhvr>
                                    </p:animEffect>
                                    <p:anim calcmode="lin" valueType="num">
                                      <p:cBhvr>
                                        <p:cTn id="5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fade">
                                      <p:cBhvr>
                                        <p:cTn id="61" dur="1000"/>
                                        <p:tgtEl>
                                          <p:spTgt spid="3">
                                            <p:txEl>
                                              <p:pRg st="3" end="3"/>
                                            </p:txEl>
                                          </p:spTgt>
                                        </p:tgtEl>
                                      </p:cBhvr>
                                    </p:animEffect>
                                    <p:anim calcmode="lin" valueType="num">
                                      <p:cBhvr>
                                        <p:cTn id="6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143000"/>
            <a:ext cx="7620000" cy="3970318"/>
          </a:xfrm>
          <a:prstGeom prst="rect">
            <a:avLst/>
          </a:prstGeom>
          <a:noFill/>
        </p:spPr>
        <p:txBody>
          <a:bodyPr wrap="square" rtlCol="0">
            <a:spAutoFit/>
          </a:bodyPr>
          <a:lstStyle/>
          <a:p>
            <a:pPr marL="571500" indent="-571500">
              <a:buFont typeface="+mj-lt"/>
              <a:buAutoNum type="romanUcPeriod"/>
            </a:pPr>
            <a:r>
              <a:rPr lang="en-US" sz="2800" b="1" u="sng" dirty="0" smtClean="0">
                <a:latin typeface="Arial Narrow" panose="020B0606020202030204" pitchFamily="34" charset="0"/>
              </a:rPr>
              <a:t>Purpose &amp; Message</a:t>
            </a:r>
          </a:p>
          <a:p>
            <a:pPr marL="1028700" lvl="1" indent="-571500">
              <a:buFont typeface="+mj-lt"/>
              <a:buAutoNum type="alphaUcPeriod"/>
            </a:pPr>
            <a:r>
              <a:rPr lang="en-US" sz="2800" dirty="0" smtClean="0">
                <a:latin typeface="Arial Narrow" panose="020B0606020202030204" pitchFamily="34" charset="0"/>
              </a:rPr>
              <a:t>To persuade the Hebrew brethren to persevere to the end (just as they had begun) - </a:t>
            </a:r>
            <a:r>
              <a:rPr lang="en-US" sz="2800" i="1" dirty="0" smtClean="0">
                <a:latin typeface="Arial Narrow" panose="020B0606020202030204" pitchFamily="34" charset="0"/>
              </a:rPr>
              <a:t>An exhortation (13:22)</a:t>
            </a:r>
          </a:p>
          <a:p>
            <a:pPr marL="1028700" lvl="1" indent="-571500">
              <a:buFont typeface="+mj-lt"/>
              <a:buAutoNum type="alphaUcPeriod"/>
            </a:pPr>
            <a:r>
              <a:rPr lang="en-US" sz="2800" dirty="0" smtClean="0">
                <a:latin typeface="Arial Narrow" panose="020B0606020202030204" pitchFamily="34" charset="0"/>
              </a:rPr>
              <a:t>Problem: severe persecution &amp; discouragement</a:t>
            </a:r>
          </a:p>
          <a:p>
            <a:pPr marL="1485900" lvl="2" indent="-571500">
              <a:buFont typeface="+mj-lt"/>
              <a:buAutoNum type="arabicPeriod"/>
            </a:pPr>
            <a:r>
              <a:rPr lang="en-US" sz="2800" i="1" dirty="0" smtClean="0">
                <a:latin typeface="Arial Narrow" panose="020B0606020202030204" pitchFamily="34" charset="0"/>
              </a:rPr>
              <a:t>Persecution (10:32-36; 12:1-ff)</a:t>
            </a:r>
          </a:p>
          <a:p>
            <a:pPr marL="1485900" lvl="2" indent="-571500">
              <a:buFont typeface="+mj-lt"/>
              <a:buAutoNum type="arabicPeriod"/>
            </a:pPr>
            <a:r>
              <a:rPr lang="en-US" sz="2800" i="1" dirty="0" smtClean="0">
                <a:latin typeface="Arial Narrow" panose="020B0606020202030204" pitchFamily="34" charset="0"/>
              </a:rPr>
              <a:t>Discouraged (12:12-13)</a:t>
            </a:r>
          </a:p>
          <a:p>
            <a:pPr marL="1028700" lvl="1" indent="-571500">
              <a:buFont typeface="+mj-lt"/>
              <a:buAutoNum type="alphaUcPeriod"/>
            </a:pPr>
            <a:r>
              <a:rPr lang="en-US" sz="2800" dirty="0" smtClean="0">
                <a:latin typeface="Arial Narrow" panose="020B0606020202030204" pitchFamily="34" charset="0"/>
              </a:rPr>
              <a:t>Argument based on superiority of Christ</a:t>
            </a:r>
          </a:p>
          <a:p>
            <a:pPr marL="1028700" lvl="1" indent="-571500">
              <a:buFont typeface="+mj-lt"/>
              <a:buAutoNum type="alphaUcPeriod"/>
            </a:pPr>
            <a:r>
              <a:rPr lang="en-US" sz="2800" dirty="0" smtClean="0">
                <a:latin typeface="Arial Narrow" panose="020B0606020202030204" pitchFamily="34" charset="0"/>
              </a:rPr>
              <a:t>Five warning sections – based upon the doctrine</a:t>
            </a:r>
            <a:endParaRPr lang="en-US" sz="2800" dirty="0">
              <a:latin typeface="Arial Narrow" panose="020B0606020202030204" pitchFamily="34" charset="0"/>
            </a:endParaRPr>
          </a:p>
        </p:txBody>
      </p:sp>
      <p:sp>
        <p:nvSpPr>
          <p:cNvPr id="4" name="Rectangle 3"/>
          <p:cNvSpPr/>
          <p:nvPr/>
        </p:nvSpPr>
        <p:spPr>
          <a:xfrm>
            <a:off x="76200" y="0"/>
            <a:ext cx="9081486" cy="769441"/>
          </a:xfrm>
          <a:prstGeom prst="rect">
            <a:avLst/>
          </a:prstGeom>
          <a:noFill/>
          <a:ln>
            <a:noFill/>
          </a:ln>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2813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90600"/>
            <a:ext cx="9144000"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You Need This Book!</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647700" y="1752600"/>
            <a:ext cx="7848600" cy="2616101"/>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Arial Narrow" panose="020B0606020202030204" pitchFamily="34" charset="0"/>
              </a:rPr>
              <a:t>If you need </a:t>
            </a:r>
            <a:r>
              <a:rPr lang="en-US" sz="2800" i="1" u="sng" dirty="0" smtClean="0">
                <a:latin typeface="Arial Narrow" panose="020B0606020202030204" pitchFamily="34" charset="0"/>
              </a:rPr>
              <a:t>encouragement</a:t>
            </a:r>
            <a:endParaRPr lang="en-US" sz="2800" dirty="0" smtClean="0">
              <a:latin typeface="Arial Narrow" panose="020B0606020202030204" pitchFamily="34" charset="0"/>
            </a:endParaRPr>
          </a:p>
          <a:p>
            <a:pPr marL="342900" indent="-342900">
              <a:buFont typeface="Arial" panose="020B0604020202020204" pitchFamily="34" charset="0"/>
              <a:buChar char="•"/>
            </a:pPr>
            <a:r>
              <a:rPr lang="en-US" sz="2800" dirty="0" smtClean="0">
                <a:latin typeface="Arial Narrow" panose="020B0606020202030204" pitchFamily="34" charset="0"/>
              </a:rPr>
              <a:t>If you need </a:t>
            </a:r>
            <a:r>
              <a:rPr lang="en-US" sz="2800" i="1" u="sng" dirty="0" smtClean="0">
                <a:latin typeface="Arial Narrow" panose="020B0606020202030204" pitchFamily="34" charset="0"/>
              </a:rPr>
              <a:t>Christ</a:t>
            </a:r>
            <a:r>
              <a:rPr lang="en-US" sz="2800" dirty="0" smtClean="0">
                <a:latin typeface="Arial Narrow" panose="020B0606020202030204" pitchFamily="34" charset="0"/>
              </a:rPr>
              <a:t>                                                                                   </a:t>
            </a:r>
            <a:r>
              <a:rPr lang="en-US" sz="2400" dirty="0" smtClean="0">
                <a:latin typeface="Arial Narrow" panose="020B0606020202030204" pitchFamily="34" charset="0"/>
              </a:rPr>
              <a:t>(who is so much better than prophets, angels, Moses, and Aaron)</a:t>
            </a:r>
          </a:p>
          <a:p>
            <a:pPr marL="342900" indent="-342900">
              <a:buFont typeface="Arial" panose="020B0604020202020204" pitchFamily="34" charset="0"/>
              <a:buChar char="•"/>
            </a:pPr>
            <a:r>
              <a:rPr lang="en-US" sz="2800" dirty="0" smtClean="0">
                <a:latin typeface="Arial Narrow" panose="020B0606020202030204" pitchFamily="34" charset="0"/>
              </a:rPr>
              <a:t>If you need </a:t>
            </a:r>
            <a:r>
              <a:rPr lang="en-US" sz="2800" i="1" u="sng" dirty="0" smtClean="0">
                <a:latin typeface="Arial Narrow" panose="020B0606020202030204" pitchFamily="34" charset="0"/>
              </a:rPr>
              <a:t>to be reminded to not give up</a:t>
            </a:r>
            <a:r>
              <a:rPr lang="en-US" sz="2800" dirty="0" smtClean="0">
                <a:latin typeface="Arial Narrow" panose="020B0606020202030204" pitchFamily="34" charset="0"/>
              </a:rPr>
              <a:t>,                                               </a:t>
            </a:r>
            <a:r>
              <a:rPr lang="en-US" sz="2400" dirty="0" smtClean="0">
                <a:latin typeface="Arial Narrow" panose="020B0606020202030204" pitchFamily="34" charset="0"/>
              </a:rPr>
              <a:t>but keep pressing on to the end</a:t>
            </a:r>
          </a:p>
          <a:p>
            <a:pPr marL="342900" indent="-342900">
              <a:buFont typeface="Arial" panose="020B0604020202020204" pitchFamily="34" charset="0"/>
              <a:buChar char="•"/>
            </a:pPr>
            <a:r>
              <a:rPr lang="en-US" sz="2800" dirty="0" smtClean="0">
                <a:latin typeface="Arial Narrow" panose="020B0606020202030204" pitchFamily="34" charset="0"/>
              </a:rPr>
              <a:t>If you need </a:t>
            </a:r>
            <a:r>
              <a:rPr lang="en-US" sz="2800" i="1" u="sng" dirty="0" smtClean="0">
                <a:latin typeface="Arial Narrow" panose="020B0606020202030204" pitchFamily="34" charset="0"/>
              </a:rPr>
              <a:t>to hear about the dangers of falling back</a:t>
            </a:r>
            <a:endParaRPr lang="en-US" sz="2800" dirty="0">
              <a:latin typeface="Arial Narrow" panose="020B0606020202030204" pitchFamily="34" charset="0"/>
            </a:endParaRPr>
          </a:p>
        </p:txBody>
      </p:sp>
      <p:sp>
        <p:nvSpPr>
          <p:cNvPr id="6" name="TextBox 5"/>
          <p:cNvSpPr txBox="1"/>
          <p:nvPr/>
        </p:nvSpPr>
        <p:spPr>
          <a:xfrm>
            <a:off x="941239" y="4648200"/>
            <a:ext cx="7261522" cy="954107"/>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Arial Narrow" panose="020B0606020202030204" pitchFamily="34" charset="0"/>
              </a:rPr>
              <a:t>Though there is depth, the message is quiet simple.</a:t>
            </a:r>
          </a:p>
          <a:p>
            <a:pPr algn="ctr"/>
            <a:r>
              <a:rPr lang="en-US" sz="2800" dirty="0" smtClean="0">
                <a:solidFill>
                  <a:schemeClr val="bg1"/>
                </a:solidFill>
                <a:latin typeface="Arial Narrow" panose="020B0606020202030204" pitchFamily="34" charset="0"/>
              </a:rPr>
              <a:t>It is a book designed to exhort (13:22).</a:t>
            </a:r>
            <a:endParaRPr lang="en-US" sz="2800" dirty="0">
              <a:solidFill>
                <a:schemeClr val="bg1"/>
              </a:solidFill>
              <a:latin typeface="Arial Narrow" panose="020B0606020202030204" pitchFamily="34" charset="0"/>
            </a:endParaRPr>
          </a:p>
        </p:txBody>
      </p:sp>
      <p:sp>
        <p:nvSpPr>
          <p:cNvPr id="8" name="Rectangle 7"/>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10" name="Rectangle 9"/>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82049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2396578" y="3310979"/>
            <a:ext cx="5562602" cy="769441"/>
          </a:xfrm>
          <a:prstGeom prst="rect">
            <a:avLst/>
          </a:prstGeom>
          <a:noFill/>
        </p:spPr>
        <p:txBody>
          <a:bodyPr wrap="square" rtlCol="0">
            <a:spAutoFit/>
          </a:bodyPr>
          <a:lstStyle/>
          <a:p>
            <a:pPr algn="ctr"/>
            <a:r>
              <a:rPr lang="en-US" sz="4400" b="1" dirty="0" smtClean="0">
                <a:latin typeface="Arial Narrow" panose="020B0606020202030204" pitchFamily="34" charset="0"/>
              </a:rPr>
              <a:t>Five Warnings</a:t>
            </a:r>
            <a:endParaRPr lang="en-US" sz="4400" b="1" dirty="0">
              <a:latin typeface="Arial Narrow" panose="020B0606020202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41519434"/>
              </p:ext>
            </p:extLst>
          </p:nvPr>
        </p:nvGraphicFramePr>
        <p:xfrm>
          <a:off x="1090986" y="381000"/>
          <a:ext cx="7967539" cy="6096000"/>
        </p:xfrm>
        <a:graphic>
          <a:graphicData uri="http://schemas.openxmlformats.org/drawingml/2006/table">
            <a:tbl>
              <a:tblPr firstRow="1" bandRow="1">
                <a:tableStyleId>{5940675A-B579-460E-94D1-54222C63F5DA}</a:tableStyleId>
              </a:tblPr>
              <a:tblGrid>
                <a:gridCol w="609600"/>
                <a:gridCol w="3928939"/>
                <a:gridCol w="3429000"/>
              </a:tblGrid>
              <a:tr h="503767">
                <a:tc>
                  <a:txBody>
                    <a:bodyPr/>
                    <a:lstStyle/>
                    <a:p>
                      <a:pPr algn="ct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Doctrine</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Warning</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r>
              <a:tr h="503767">
                <a:tc>
                  <a:txBody>
                    <a:bodyPr/>
                    <a:lstStyle/>
                    <a:p>
                      <a:pPr algn="ctr"/>
                      <a:r>
                        <a:rPr lang="en-US" sz="4400" dirty="0" smtClean="0">
                          <a:latin typeface="Arial" panose="020B0604020202020204" pitchFamily="34" charset="0"/>
                          <a:cs typeface="Arial" panose="020B0604020202020204" pitchFamily="34" charset="0"/>
                        </a:rPr>
                        <a:t>1</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1:4-14</a:t>
                      </a:r>
                    </a:p>
                    <a:p>
                      <a:pPr algn="ctr"/>
                      <a:r>
                        <a:rPr lang="en-US" sz="2400" dirty="0" smtClean="0">
                          <a:latin typeface="Arial" panose="020B0604020202020204" pitchFamily="34" charset="0"/>
                          <a:cs typeface="Arial" panose="020B0604020202020204" pitchFamily="34" charset="0"/>
                        </a:rPr>
                        <a:t>Superior</a:t>
                      </a:r>
                      <a:r>
                        <a:rPr lang="en-US" sz="2400" baseline="0" dirty="0" smtClean="0">
                          <a:latin typeface="Arial" panose="020B0604020202020204" pitchFamily="34" charset="0"/>
                          <a:cs typeface="Arial" panose="020B0604020202020204" pitchFamily="34" charset="0"/>
                        </a:rPr>
                        <a:t> to </a:t>
                      </a:r>
                      <a:r>
                        <a:rPr lang="en-US" sz="2400" dirty="0" smtClean="0">
                          <a:latin typeface="Arial" panose="020B0604020202020204" pitchFamily="34" charset="0"/>
                          <a:cs typeface="Arial" panose="020B0604020202020204" pitchFamily="34" charset="0"/>
                        </a:rPr>
                        <a:t>Prophets</a:t>
                      </a:r>
                      <a:r>
                        <a:rPr lang="en-US" sz="2400" baseline="0" dirty="0" smtClean="0">
                          <a:latin typeface="Arial" panose="020B0604020202020204" pitchFamily="34" charset="0"/>
                          <a:cs typeface="Arial" panose="020B0604020202020204" pitchFamily="34" charset="0"/>
                        </a:rPr>
                        <a:t> &amp; Angels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2:1-4</a:t>
                      </a:r>
                    </a:p>
                    <a:p>
                      <a:pPr algn="ctr"/>
                      <a:r>
                        <a:rPr lang="en-US" sz="2400" i="1" dirty="0" smtClean="0">
                          <a:solidFill>
                            <a:srgbClr val="C00000"/>
                          </a:solidFill>
                          <a:latin typeface="Arial" panose="020B0604020202020204" pitchFamily="34" charset="0"/>
                          <a:cs typeface="Arial" panose="020B0604020202020204" pitchFamily="34" charset="0"/>
                        </a:rPr>
                        <a:t>Give heed to things heard</a:t>
                      </a:r>
                    </a:p>
                  </a:txBody>
                  <a:tcPr/>
                </a:tc>
              </a:tr>
              <a:tr h="503767">
                <a:tc>
                  <a:txBody>
                    <a:bodyPr/>
                    <a:lstStyle/>
                    <a:p>
                      <a:pPr algn="ctr"/>
                      <a:r>
                        <a:rPr lang="en-US" sz="44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2:5</a:t>
                      </a:r>
                      <a:r>
                        <a:rPr lang="en-US" sz="2400" baseline="0" dirty="0" smtClean="0">
                          <a:latin typeface="Arial" panose="020B0604020202020204" pitchFamily="34" charset="0"/>
                          <a:cs typeface="Arial" panose="020B0604020202020204" pitchFamily="34" charset="0"/>
                        </a:rPr>
                        <a:t> – 3:6</a:t>
                      </a:r>
                    </a:p>
                    <a:p>
                      <a:pPr algn="ctr"/>
                      <a:r>
                        <a:rPr lang="en-US" sz="2400" baseline="0" dirty="0" smtClean="0">
                          <a:latin typeface="Arial" panose="020B0604020202020204" pitchFamily="34" charset="0"/>
                          <a:cs typeface="Arial" panose="020B0604020202020204" pitchFamily="34" charset="0"/>
                        </a:rPr>
                        <a:t>Superior to Angels &amp; Moses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3:7 – 4:16</a:t>
                      </a:r>
                    </a:p>
                    <a:p>
                      <a:pPr algn="ctr"/>
                      <a:r>
                        <a:rPr lang="en-US" sz="2400" i="1" dirty="0" smtClean="0">
                          <a:solidFill>
                            <a:srgbClr val="C00000"/>
                          </a:solidFill>
                          <a:latin typeface="Arial" panose="020B0604020202020204" pitchFamily="34" charset="0"/>
                          <a:cs typeface="Arial" panose="020B0604020202020204" pitchFamily="34" charset="0"/>
                        </a:rPr>
                        <a:t>Don’t harden </a:t>
                      </a:r>
                      <a:r>
                        <a:rPr lang="en-US" sz="2400" i="1" baseline="0" dirty="0" smtClean="0">
                          <a:solidFill>
                            <a:srgbClr val="C00000"/>
                          </a:solidFill>
                          <a:latin typeface="Arial" panose="020B0604020202020204" pitchFamily="34" charset="0"/>
                          <a:cs typeface="Arial" panose="020B0604020202020204" pitchFamily="34" charset="0"/>
                        </a:rPr>
                        <a:t>heart</a:t>
                      </a:r>
                    </a:p>
                    <a:p>
                      <a:pPr algn="ctr"/>
                      <a:r>
                        <a:rPr lang="en-US" sz="2400" i="1" baseline="0" dirty="0" smtClean="0">
                          <a:solidFill>
                            <a:srgbClr val="C00000"/>
                          </a:solidFill>
                          <a:latin typeface="Arial" panose="020B0604020202020204" pitchFamily="34" charset="0"/>
                          <a:cs typeface="Arial" panose="020B0604020202020204" pitchFamily="34" charset="0"/>
                        </a:rPr>
                        <a:t>as Israel did</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3</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5:1-10</a:t>
                      </a:r>
                    </a:p>
                    <a:p>
                      <a:pPr algn="ctr"/>
                      <a:r>
                        <a:rPr lang="en-US" sz="2400" dirty="0" smtClean="0">
                          <a:latin typeface="Arial" panose="020B0604020202020204" pitchFamily="34" charset="0"/>
                          <a:cs typeface="Arial" panose="020B0604020202020204" pitchFamily="34" charset="0"/>
                        </a:rPr>
                        <a:t>Better</a:t>
                      </a:r>
                      <a:r>
                        <a:rPr lang="en-US" sz="2400" baseline="0" dirty="0" smtClean="0">
                          <a:latin typeface="Arial" panose="020B0604020202020204" pitchFamily="34" charset="0"/>
                          <a:cs typeface="Arial" panose="020B0604020202020204" pitchFamily="34" charset="0"/>
                        </a:rPr>
                        <a:t> High Priest</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5:11 - 6:20</a:t>
                      </a:r>
                    </a:p>
                    <a:p>
                      <a:pPr algn="ctr"/>
                      <a:r>
                        <a:rPr lang="en-US" sz="2400" i="1" dirty="0" smtClean="0">
                          <a:solidFill>
                            <a:srgbClr val="C00000"/>
                          </a:solidFill>
                          <a:latin typeface="Arial" panose="020B0604020202020204" pitchFamily="34" charset="0"/>
                          <a:cs typeface="Arial" panose="020B0604020202020204" pitchFamily="34" charset="0"/>
                        </a:rPr>
                        <a:t>Not maturing</a:t>
                      </a:r>
                    </a:p>
                  </a:txBody>
                  <a:tcPr/>
                </a:tc>
              </a:tr>
              <a:tr h="503767">
                <a:tc>
                  <a:txBody>
                    <a:bodyPr/>
                    <a:lstStyle/>
                    <a:p>
                      <a:pPr algn="ctr"/>
                      <a:r>
                        <a:rPr lang="en-US" sz="44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7:1 – 10:18</a:t>
                      </a:r>
                    </a:p>
                    <a:p>
                      <a:pPr algn="ctr"/>
                      <a:r>
                        <a:rPr lang="en-US" sz="2400" dirty="0" smtClean="0">
                          <a:latin typeface="Arial" panose="020B0604020202020204" pitchFamily="34" charset="0"/>
                          <a:cs typeface="Arial" panose="020B0604020202020204" pitchFamily="34" charset="0"/>
                        </a:rPr>
                        <a:t>Better Covenant</a:t>
                      </a:r>
                      <a:r>
                        <a:rPr lang="en-US" sz="2400" baseline="0" dirty="0" smtClean="0">
                          <a:latin typeface="Arial" panose="020B0604020202020204" pitchFamily="34" charset="0"/>
                          <a:cs typeface="Arial" panose="020B0604020202020204" pitchFamily="34" charset="0"/>
                        </a:rPr>
                        <a:t> &amp; Sacrifice</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10:19-39</a:t>
                      </a:r>
                    </a:p>
                    <a:p>
                      <a:pPr algn="ctr"/>
                      <a:r>
                        <a:rPr lang="en-US" sz="2400" i="1" dirty="0" smtClean="0">
                          <a:solidFill>
                            <a:srgbClr val="C00000"/>
                          </a:solidFill>
                          <a:latin typeface="Arial" panose="020B0604020202020204" pitchFamily="34" charset="0"/>
                          <a:cs typeface="Arial" panose="020B0604020202020204" pitchFamily="34" charset="0"/>
                        </a:rPr>
                        <a:t>Exhortation to steadfastness</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5</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11:1-40</a:t>
                      </a:r>
                    </a:p>
                    <a:p>
                      <a:pPr algn="ctr"/>
                      <a:r>
                        <a:rPr lang="en-US" sz="2400" dirty="0" smtClean="0">
                          <a:latin typeface="Arial" panose="020B0604020202020204" pitchFamily="34" charset="0"/>
                          <a:cs typeface="Arial" panose="020B0604020202020204" pitchFamily="34" charset="0"/>
                        </a:rPr>
                        <a:t>Examples of Faith</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12:1-29</a:t>
                      </a:r>
                    </a:p>
                    <a:p>
                      <a:pPr algn="ctr"/>
                      <a:r>
                        <a:rPr lang="en-US" sz="2400" i="1" dirty="0" smtClean="0">
                          <a:solidFill>
                            <a:srgbClr val="C00000"/>
                          </a:solidFill>
                          <a:latin typeface="Arial" panose="020B0604020202020204" pitchFamily="34" charset="0"/>
                          <a:cs typeface="Arial" panose="020B0604020202020204" pitchFamily="34" charset="0"/>
                        </a:rPr>
                        <a:t>Exhortation to have the same</a:t>
                      </a:r>
                      <a:r>
                        <a:rPr lang="en-US" sz="2400" i="1" baseline="0" dirty="0" smtClean="0">
                          <a:solidFill>
                            <a:srgbClr val="C00000"/>
                          </a:solidFill>
                          <a:latin typeface="Arial" panose="020B0604020202020204" pitchFamily="34" charset="0"/>
                          <a:cs typeface="Arial" panose="020B0604020202020204" pitchFamily="34" charset="0"/>
                        </a:rPr>
                        <a:t> faith</a:t>
                      </a:r>
                      <a:endParaRPr lang="en-US" sz="2400" i="1" dirty="0">
                        <a:solidFill>
                          <a:srgbClr val="C00000"/>
                        </a:solidFill>
                        <a:latin typeface="Arial" panose="020B0604020202020204" pitchFamily="34" charset="0"/>
                        <a:cs typeface="Arial" panose="020B0604020202020204" pitchFamily="34" charset="0"/>
                      </a:endParaRPr>
                    </a:p>
                  </a:txBody>
                  <a:tcP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54076">
            <a:off x="211845" y="21698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0194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514600"/>
            <a:ext cx="8458200" cy="1231106"/>
          </a:xfrm>
          <a:prstGeom prst="rect">
            <a:avLst/>
          </a:prstGeom>
          <a:noFill/>
        </p:spPr>
        <p:txBody>
          <a:bodyPr wrap="square" rtlCol="0">
            <a:spAutoFit/>
          </a:bodyPr>
          <a:lstStyle/>
          <a:p>
            <a:r>
              <a:rPr lang="en-US" sz="2800" dirty="0" smtClean="0">
                <a:latin typeface="Arial Narrow" panose="020B0606020202030204" pitchFamily="34" charset="0"/>
              </a:rPr>
              <a:t>“The Epistle is written to second generation Christians for whom the new religion had lost its freshness and wonder.”</a:t>
            </a:r>
          </a:p>
          <a:p>
            <a:pPr algn="r"/>
            <a:r>
              <a:rPr lang="en-US" dirty="0" smtClean="0">
                <a:latin typeface="Arial Narrow" panose="020B0606020202030204" pitchFamily="34" charset="0"/>
              </a:rPr>
              <a:t>(Daniel H. King, Sr. 46)</a:t>
            </a:r>
          </a:p>
        </p:txBody>
      </p:sp>
      <p:sp>
        <p:nvSpPr>
          <p:cNvPr id="7" name="Rectangle 6"/>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81000" y="1164813"/>
            <a:ext cx="7010400" cy="1200329"/>
          </a:xfrm>
          <a:prstGeom prst="rect">
            <a:avLst/>
          </a:prstGeom>
          <a:solidFill>
            <a:schemeClr val="tx1"/>
          </a:solidFill>
        </p:spPr>
        <p:txBody>
          <a:bodyPr wrap="square" rtlCol="0">
            <a:spAutoFit/>
          </a:bodyPr>
          <a:lstStyle/>
          <a:p>
            <a:pPr algn="ctr"/>
            <a:r>
              <a:rPr lang="en-US" sz="3600" dirty="0" smtClean="0">
                <a:solidFill>
                  <a:schemeClr val="bg1"/>
                </a:solidFill>
                <a:latin typeface="Arial Narrow" panose="020B0606020202030204" pitchFamily="34" charset="0"/>
              </a:rPr>
              <a:t>Warnings of the Book</a:t>
            </a:r>
          </a:p>
          <a:p>
            <a:pPr algn="ctr"/>
            <a:r>
              <a:rPr lang="en-US" sz="3600" dirty="0" smtClean="0">
                <a:solidFill>
                  <a:schemeClr val="bg1"/>
                </a:solidFill>
                <a:latin typeface="Arial Narrow" panose="020B0606020202030204" pitchFamily="34" charset="0"/>
              </a:rPr>
              <a:t>Well Adapt to Us</a:t>
            </a:r>
          </a:p>
        </p:txBody>
      </p:sp>
    </p:spTree>
    <p:extLst>
      <p:ext uri="{BB962C8B-B14F-4D97-AF65-F5344CB8AC3E}">
        <p14:creationId xmlns:p14="http://schemas.microsoft.com/office/powerpoint/2010/main" val="35324828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2514600"/>
            <a:ext cx="8458200" cy="2523768"/>
          </a:xfrm>
          <a:prstGeom prst="rect">
            <a:avLst/>
          </a:prstGeom>
          <a:noFill/>
        </p:spPr>
        <p:txBody>
          <a:bodyPr wrap="square" rtlCol="0">
            <a:spAutoFit/>
          </a:bodyPr>
          <a:lstStyle/>
          <a:p>
            <a:r>
              <a:rPr lang="en-US" sz="2800" dirty="0" smtClean="0">
                <a:latin typeface="Arial Narrow" panose="020B0606020202030204" pitchFamily="34" charset="0"/>
              </a:rPr>
              <a:t>“And hence it follows that while the world stands, this Epistle will be to the Church as an anchor of the soul, both sure and steadfast. No other portion of the written word is better calculated to encourage all Christians to persevere in the Divine life, and to perfect holiness in the fear of God.” </a:t>
            </a:r>
          </a:p>
          <a:p>
            <a:pPr algn="r"/>
            <a:r>
              <a:rPr lang="en-US" dirty="0" smtClean="0">
                <a:latin typeface="Arial Narrow" panose="020B0606020202030204" pitchFamily="34" charset="0"/>
              </a:rPr>
              <a:t>(Robert Milligan, 35)</a:t>
            </a:r>
          </a:p>
        </p:txBody>
      </p:sp>
      <p:sp>
        <p:nvSpPr>
          <p:cNvPr id="7" name="Rectangle 6"/>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81000" y="1164813"/>
            <a:ext cx="7010400" cy="1200329"/>
          </a:xfrm>
          <a:prstGeom prst="rect">
            <a:avLst/>
          </a:prstGeom>
          <a:solidFill>
            <a:schemeClr val="tx1"/>
          </a:solidFill>
        </p:spPr>
        <p:txBody>
          <a:bodyPr wrap="square" rtlCol="0">
            <a:spAutoFit/>
          </a:bodyPr>
          <a:lstStyle/>
          <a:p>
            <a:pPr algn="ctr"/>
            <a:r>
              <a:rPr lang="en-US" sz="3600" dirty="0" smtClean="0">
                <a:solidFill>
                  <a:schemeClr val="bg1"/>
                </a:solidFill>
                <a:latin typeface="Arial Narrow" panose="020B0606020202030204" pitchFamily="34" charset="0"/>
              </a:rPr>
              <a:t>Warnings of the Book</a:t>
            </a:r>
          </a:p>
          <a:p>
            <a:pPr algn="ctr"/>
            <a:r>
              <a:rPr lang="en-US" sz="3600" dirty="0" smtClean="0">
                <a:solidFill>
                  <a:schemeClr val="bg1"/>
                </a:solidFill>
                <a:latin typeface="Arial Narrow" panose="020B0606020202030204" pitchFamily="34" charset="0"/>
              </a:rPr>
              <a:t>Well Adapt to Us</a:t>
            </a:r>
          </a:p>
        </p:txBody>
      </p:sp>
    </p:spTree>
    <p:extLst>
      <p:ext uri="{BB962C8B-B14F-4D97-AF65-F5344CB8AC3E}">
        <p14:creationId xmlns:p14="http://schemas.microsoft.com/office/powerpoint/2010/main" val="15936841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942" y="1143000"/>
            <a:ext cx="7575058" cy="4401205"/>
          </a:xfrm>
          <a:prstGeom prst="rect">
            <a:avLst/>
          </a:prstGeom>
          <a:noFill/>
        </p:spPr>
        <p:txBody>
          <a:bodyPr wrap="square" rtlCol="0">
            <a:spAutoFit/>
          </a:bodyPr>
          <a:lstStyle/>
          <a:p>
            <a:pPr marL="571500" indent="-571500">
              <a:buFont typeface="+mj-lt"/>
              <a:buAutoNum type="romanUcPeriod" startAt="7"/>
            </a:pPr>
            <a:r>
              <a:rPr lang="en-US" sz="2800" u="sng" dirty="0" smtClean="0">
                <a:latin typeface="Arial Narrow" panose="020B0606020202030204" pitchFamily="34" charset="0"/>
              </a:rPr>
              <a:t>Use of the Old Testament</a:t>
            </a:r>
          </a:p>
          <a:p>
            <a:pPr marL="1028700" lvl="1" indent="-571500">
              <a:buFont typeface="+mj-lt"/>
              <a:buAutoNum type="alphaUcPeriod"/>
            </a:pPr>
            <a:r>
              <a:rPr lang="en-US" sz="2800" dirty="0" smtClean="0">
                <a:latin typeface="Arial Narrow" panose="020B0606020202030204" pitchFamily="34" charset="0"/>
              </a:rPr>
              <a:t>If we are unfamiliar with OT – book can be frustrating</a:t>
            </a:r>
          </a:p>
          <a:p>
            <a:pPr marL="1028700" lvl="1" indent="-571500">
              <a:buFont typeface="+mj-lt"/>
              <a:buAutoNum type="alphaUcPeriod"/>
            </a:pPr>
            <a:r>
              <a:rPr lang="en-US" sz="2800" dirty="0" smtClean="0">
                <a:latin typeface="Arial Narrow" panose="020B0606020202030204" pitchFamily="34" charset="0"/>
              </a:rPr>
              <a:t>Quotes heavily from OT </a:t>
            </a:r>
          </a:p>
          <a:p>
            <a:pPr marL="1485900" lvl="2" indent="-571500">
              <a:buFont typeface="+mj-lt"/>
              <a:buAutoNum type="arabicPeriod"/>
            </a:pPr>
            <a:r>
              <a:rPr lang="en-US" sz="2800" i="1" dirty="0" smtClean="0">
                <a:latin typeface="Arial Narrow" panose="020B0606020202030204" pitchFamily="34" charset="0"/>
              </a:rPr>
              <a:t>35 times – compared to a total of 93 for all of Paul’s</a:t>
            </a:r>
          </a:p>
          <a:p>
            <a:pPr marL="1485900" lvl="2" indent="-571500">
              <a:buFont typeface="+mj-lt"/>
              <a:buAutoNum type="arabicPeriod"/>
            </a:pPr>
            <a:r>
              <a:rPr lang="en-US" sz="2800" i="1" dirty="0" smtClean="0">
                <a:latin typeface="Arial Narrow" panose="020B0606020202030204" pitchFamily="34" charset="0"/>
              </a:rPr>
              <a:t>Accounts for 1/10 of all quotations in NT</a:t>
            </a:r>
          </a:p>
          <a:p>
            <a:pPr marL="1485900" lvl="2" indent="-571500">
              <a:buFont typeface="+mj-lt"/>
              <a:buAutoNum type="arabicPeriod"/>
            </a:pPr>
            <a:r>
              <a:rPr lang="en-US" sz="2800" i="1" dirty="0" smtClean="0">
                <a:latin typeface="Arial Narrow" panose="020B0606020202030204" pitchFamily="34" charset="0"/>
              </a:rPr>
              <a:t>Psalms is quoted the most – Pentateuch close</a:t>
            </a:r>
          </a:p>
          <a:p>
            <a:pPr marL="1485900" lvl="2" indent="-571500">
              <a:buFont typeface="+mj-lt"/>
              <a:buAutoNum type="arabicPeriod"/>
            </a:pPr>
            <a:r>
              <a:rPr lang="en-US" sz="2800" i="1" dirty="0" smtClean="0">
                <a:latin typeface="Arial Narrow" panose="020B0606020202030204" pitchFamily="34" charset="0"/>
              </a:rPr>
              <a:t>Generally longer quotations than other books</a:t>
            </a:r>
            <a:endParaRPr lang="en-US" sz="2800" i="1" dirty="0">
              <a:latin typeface="Arial Narrow" panose="020B0606020202030204" pitchFamily="34" charset="0"/>
            </a:endParaRP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23313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143000"/>
            <a:ext cx="7620000" cy="2677656"/>
          </a:xfrm>
          <a:prstGeom prst="rect">
            <a:avLst/>
          </a:prstGeom>
          <a:noFill/>
        </p:spPr>
        <p:txBody>
          <a:bodyPr wrap="square" rtlCol="0">
            <a:spAutoFit/>
          </a:bodyPr>
          <a:lstStyle/>
          <a:p>
            <a:pPr marL="571500" indent="-571500">
              <a:buFont typeface="+mj-lt"/>
              <a:buAutoNum type="romanUcPeriod" startAt="7"/>
            </a:pPr>
            <a:r>
              <a:rPr lang="en-US" sz="2800" u="sng" dirty="0" smtClean="0">
                <a:latin typeface="Arial Narrow" panose="020B0606020202030204" pitchFamily="34" charset="0"/>
              </a:rPr>
              <a:t>Use of the Old Testament</a:t>
            </a:r>
          </a:p>
          <a:p>
            <a:pPr marL="1028700" lvl="1" indent="-571500">
              <a:buFont typeface="+mj-lt"/>
              <a:buAutoNum type="alphaUcPeriod" startAt="3"/>
            </a:pPr>
            <a:r>
              <a:rPr lang="en-US" sz="2800" dirty="0" smtClean="0">
                <a:latin typeface="Arial Narrow" panose="020B0606020202030204" pitchFamily="34" charset="0"/>
              </a:rPr>
              <a:t>Real value is see OT type of greater to come</a:t>
            </a:r>
          </a:p>
          <a:p>
            <a:pPr marL="1485900" lvl="2" indent="-571500">
              <a:buFont typeface="+mj-lt"/>
              <a:buAutoNum type="arabicPeriod"/>
            </a:pPr>
            <a:r>
              <a:rPr lang="en-US" sz="2800" i="1" dirty="0" smtClean="0">
                <a:latin typeface="Arial Narrow" panose="020B0606020202030204" pitchFamily="34" charset="0"/>
              </a:rPr>
              <a:t>Tabernacle &amp; priesthood was shadow of real (8:5)</a:t>
            </a:r>
          </a:p>
          <a:p>
            <a:pPr marL="1485900" lvl="2" indent="-571500">
              <a:buFont typeface="+mj-lt"/>
              <a:buAutoNum type="arabicPeriod"/>
            </a:pPr>
            <a:r>
              <a:rPr lang="en-US" sz="2800" i="1" dirty="0" smtClean="0">
                <a:latin typeface="Arial Narrow" panose="020B0606020202030204" pitchFamily="34" charset="0"/>
              </a:rPr>
              <a:t>Law was a shadow (10:1)</a:t>
            </a:r>
          </a:p>
          <a:p>
            <a:pPr marL="1485900" lvl="2" indent="-571500">
              <a:buFont typeface="+mj-lt"/>
              <a:buAutoNum type="arabicPeriod"/>
            </a:pPr>
            <a:r>
              <a:rPr lang="en-US" sz="2800" i="1" dirty="0" smtClean="0">
                <a:latin typeface="Arial Narrow" panose="020B0606020202030204" pitchFamily="34" charset="0"/>
              </a:rPr>
              <a:t>Melchizedek was a type of Christ (7:15)</a:t>
            </a:r>
            <a:endParaRPr lang="en-US" sz="2800" i="1" dirty="0">
              <a:latin typeface="Arial Narrow" panose="020B0606020202030204" pitchFamily="34" charset="0"/>
            </a:endParaRP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07187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143000"/>
            <a:ext cx="7620000" cy="2246769"/>
          </a:xfrm>
          <a:prstGeom prst="rect">
            <a:avLst/>
          </a:prstGeom>
          <a:noFill/>
        </p:spPr>
        <p:txBody>
          <a:bodyPr wrap="square" rtlCol="0">
            <a:spAutoFit/>
          </a:bodyPr>
          <a:lstStyle/>
          <a:p>
            <a:pPr marL="571500" indent="-571500">
              <a:buFont typeface="+mj-lt"/>
              <a:buAutoNum type="romanUcPeriod" startAt="7"/>
            </a:pPr>
            <a:r>
              <a:rPr lang="en-US" sz="2800" u="sng" dirty="0" smtClean="0">
                <a:latin typeface="Arial Narrow" panose="020B0606020202030204" pitchFamily="34" charset="0"/>
              </a:rPr>
              <a:t>Use of the Old Testament</a:t>
            </a:r>
          </a:p>
          <a:p>
            <a:pPr marL="1028700" lvl="1" indent="-571500">
              <a:buFont typeface="+mj-lt"/>
              <a:buAutoNum type="alphaUcPeriod" startAt="4"/>
            </a:pPr>
            <a:r>
              <a:rPr lang="en-US" sz="2800" dirty="0" smtClean="0">
                <a:latin typeface="Arial Narrow" panose="020B0606020202030204" pitchFamily="34" charset="0"/>
              </a:rPr>
              <a:t>Serves to prove inspiration</a:t>
            </a:r>
          </a:p>
          <a:p>
            <a:pPr marL="1485900" lvl="2" indent="-571500">
              <a:buFont typeface="+mj-lt"/>
              <a:buAutoNum type="arabicPeriod"/>
            </a:pPr>
            <a:r>
              <a:rPr lang="en-US" sz="2800" i="1" dirty="0" smtClean="0">
                <a:latin typeface="Arial Narrow" panose="020B0606020202030204" pitchFamily="34" charset="0"/>
              </a:rPr>
              <a:t>Heb. 1:5-9 – quotes from OT “He says”</a:t>
            </a:r>
          </a:p>
          <a:p>
            <a:pPr marL="1485900" lvl="2" indent="-571500">
              <a:buFont typeface="+mj-lt"/>
              <a:buAutoNum type="arabicPeriod"/>
            </a:pPr>
            <a:r>
              <a:rPr lang="en-US" sz="2800" i="1" dirty="0" smtClean="0">
                <a:latin typeface="Arial Narrow" panose="020B0606020202030204" pitchFamily="34" charset="0"/>
              </a:rPr>
              <a:t>Heb. 10:6-8 </a:t>
            </a:r>
            <a:r>
              <a:rPr lang="en-US" sz="2800" i="1" dirty="0">
                <a:latin typeface="Arial Narrow" panose="020B0606020202030204" pitchFamily="34" charset="0"/>
              </a:rPr>
              <a:t>– quotes from OT “He says</a:t>
            </a:r>
            <a:r>
              <a:rPr lang="en-US" sz="2800" i="1" dirty="0" smtClean="0">
                <a:latin typeface="Arial Narrow" panose="020B0606020202030204" pitchFamily="34" charset="0"/>
              </a:rPr>
              <a:t>”</a:t>
            </a:r>
          </a:p>
          <a:p>
            <a:pPr marL="1485900" lvl="2" indent="-571500">
              <a:buFont typeface="+mj-lt"/>
              <a:buAutoNum type="arabicPeriod"/>
            </a:pPr>
            <a:r>
              <a:rPr lang="en-US" sz="2800" i="1" dirty="0" smtClean="0">
                <a:latin typeface="Arial Narrow" panose="020B0606020202030204" pitchFamily="34" charset="0"/>
              </a:rPr>
              <a:t>Heb. 3:7 -– </a:t>
            </a:r>
            <a:r>
              <a:rPr lang="en-US" sz="2800" i="1" dirty="0">
                <a:latin typeface="Arial Narrow" panose="020B0606020202030204" pitchFamily="34" charset="0"/>
              </a:rPr>
              <a:t>quotes from OT </a:t>
            </a:r>
            <a:r>
              <a:rPr lang="en-US" sz="2800" i="1" dirty="0" smtClean="0">
                <a:latin typeface="Arial Narrow" panose="020B0606020202030204" pitchFamily="34" charset="0"/>
              </a:rPr>
              <a:t>“Holy Spirit says”</a:t>
            </a:r>
            <a:endParaRPr lang="en-US" sz="2800" i="1" dirty="0">
              <a:latin typeface="Arial Narrow" panose="020B0606020202030204" pitchFamily="34" charset="0"/>
            </a:endParaRP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050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143000"/>
            <a:ext cx="7620000" cy="954107"/>
          </a:xfrm>
          <a:prstGeom prst="rect">
            <a:avLst/>
          </a:prstGeom>
          <a:noFill/>
        </p:spPr>
        <p:txBody>
          <a:bodyPr wrap="square" rtlCol="0">
            <a:spAutoFit/>
          </a:bodyPr>
          <a:lstStyle/>
          <a:p>
            <a:pPr marL="571500" indent="-571500">
              <a:buFont typeface="+mj-lt"/>
              <a:buAutoNum type="romanUcPeriod" startAt="8"/>
            </a:pPr>
            <a:r>
              <a:rPr lang="en-US" sz="2800" u="sng" dirty="0" smtClean="0">
                <a:latin typeface="Arial Narrow" panose="020B0606020202030204" pitchFamily="34" charset="0"/>
              </a:rPr>
              <a:t>Style</a:t>
            </a:r>
          </a:p>
          <a:p>
            <a:pPr marL="1028700" lvl="1" indent="-571500">
              <a:buFont typeface="+mj-lt"/>
              <a:buAutoNum type="alphaUcPeriod"/>
            </a:pPr>
            <a:r>
              <a:rPr lang="en-US" sz="2800" dirty="0" smtClean="0">
                <a:latin typeface="Arial Narrow" panose="020B0606020202030204" pitchFamily="34" charset="0"/>
              </a:rPr>
              <a:t>High form of writing</a:t>
            </a:r>
            <a:endParaRPr lang="en-US" sz="2800" i="1" dirty="0">
              <a:latin typeface="Arial Narrow" panose="020B0606020202030204" pitchFamily="34" charset="0"/>
            </a:endParaRPr>
          </a:p>
        </p:txBody>
      </p:sp>
      <p:sp>
        <p:nvSpPr>
          <p:cNvPr id="2" name="TextBox 1"/>
          <p:cNvSpPr txBox="1"/>
          <p:nvPr/>
        </p:nvSpPr>
        <p:spPr>
          <a:xfrm>
            <a:off x="1028700" y="2743200"/>
            <a:ext cx="7391400" cy="2092881"/>
          </a:xfrm>
          <a:prstGeom prst="rect">
            <a:avLst/>
          </a:prstGeom>
          <a:solidFill>
            <a:schemeClr val="bg1">
              <a:lumMod val="75000"/>
            </a:schemeClr>
          </a:solidFill>
          <a:ln>
            <a:solidFill>
              <a:schemeClr val="accent3">
                <a:lumMod val="50000"/>
              </a:schemeClr>
            </a:solidFill>
          </a:ln>
        </p:spPr>
        <p:txBody>
          <a:bodyPr wrap="square" rtlCol="0">
            <a:spAutoFit/>
          </a:bodyPr>
          <a:lstStyle/>
          <a:p>
            <a:r>
              <a:rPr lang="en-US" sz="2800" dirty="0" smtClean="0">
                <a:latin typeface="Arial Narrow" panose="020B0606020202030204" pitchFamily="34" charset="0"/>
              </a:rPr>
              <a:t>“From a literary perspective, the book of Hebrews is the most carefully developed writing in the New Testament. As far as style is concerned, it also demonstrates the best Greek of any New Testament writing.”</a:t>
            </a:r>
          </a:p>
          <a:p>
            <a:pPr algn="r"/>
            <a:r>
              <a:rPr lang="en-US" dirty="0" smtClean="0">
                <a:latin typeface="Arial Narrow" panose="020B0606020202030204" pitchFamily="34" charset="0"/>
              </a:rPr>
              <a:t>(Daniel H. King, Sr. 36)</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6" name="Rectangle 5"/>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96414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183167"/>
            <a:ext cx="7620000" cy="2246769"/>
          </a:xfrm>
          <a:prstGeom prst="rect">
            <a:avLst/>
          </a:prstGeom>
          <a:noFill/>
        </p:spPr>
        <p:txBody>
          <a:bodyPr wrap="square" rtlCol="0">
            <a:spAutoFit/>
          </a:bodyPr>
          <a:lstStyle/>
          <a:p>
            <a:pPr marL="571500" indent="-571500">
              <a:buFont typeface="+mj-lt"/>
              <a:buAutoNum type="romanUcPeriod" startAt="8"/>
            </a:pPr>
            <a:r>
              <a:rPr lang="en-US" sz="2800" u="sng" dirty="0" smtClean="0">
                <a:latin typeface="Arial Narrow" panose="020B0606020202030204" pitchFamily="34" charset="0"/>
              </a:rPr>
              <a:t>Style</a:t>
            </a:r>
          </a:p>
          <a:p>
            <a:pPr marL="1028700" lvl="1" indent="-571500">
              <a:buFont typeface="+mj-lt"/>
              <a:buAutoNum type="alphaUcPeriod" startAt="2"/>
            </a:pPr>
            <a:r>
              <a:rPr lang="en-US" sz="2800" dirty="0" smtClean="0">
                <a:latin typeface="Arial Narrow" panose="020B0606020202030204" pitchFamily="34" charset="0"/>
              </a:rPr>
              <a:t>Presented much like a sermon                              (13:22; </a:t>
            </a:r>
            <a:r>
              <a:rPr lang="en-US" sz="2800" dirty="0" err="1" smtClean="0">
                <a:latin typeface="Arial Narrow" panose="020B0606020202030204" pitchFamily="34" charset="0"/>
              </a:rPr>
              <a:t>cf</a:t>
            </a:r>
            <a:r>
              <a:rPr lang="en-US" sz="2800" dirty="0" smtClean="0">
                <a:latin typeface="Arial Narrow" panose="020B0606020202030204" pitchFamily="34" charset="0"/>
              </a:rPr>
              <a:t> Acts 13:15)</a:t>
            </a:r>
          </a:p>
          <a:p>
            <a:pPr marL="1028700" lvl="1" indent="-571500">
              <a:buFont typeface="+mj-lt"/>
              <a:buAutoNum type="alphaUcPeriod" startAt="2"/>
            </a:pPr>
            <a:r>
              <a:rPr lang="en-US" sz="2800" dirty="0">
                <a:latin typeface="Arial Narrow" panose="020B0606020202030204" pitchFamily="34" charset="0"/>
              </a:rPr>
              <a:t>“Begins like a treatise, proceeds like a sermon, ends like a letter</a:t>
            </a:r>
            <a:r>
              <a:rPr lang="en-US" sz="2800" dirty="0" smtClean="0">
                <a:latin typeface="Arial Narrow" panose="020B0606020202030204" pitchFamily="34" charset="0"/>
              </a:rPr>
              <a:t>.” (Neil Lightfoot)</a:t>
            </a:r>
            <a:endParaRPr lang="en-US" sz="2800" dirty="0">
              <a:latin typeface="Arial Narrow" panose="020B0606020202030204" pitchFamily="34" charset="0"/>
            </a:endParaRP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26358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143000"/>
            <a:ext cx="7620000" cy="1815882"/>
          </a:xfrm>
          <a:prstGeom prst="rect">
            <a:avLst/>
          </a:prstGeom>
          <a:noFill/>
        </p:spPr>
        <p:txBody>
          <a:bodyPr wrap="square" rtlCol="0">
            <a:spAutoFit/>
          </a:bodyPr>
          <a:lstStyle/>
          <a:p>
            <a:pPr marL="571500" indent="-571500">
              <a:buFont typeface="+mj-lt"/>
              <a:buAutoNum type="romanUcPeriod" startAt="10"/>
            </a:pPr>
            <a:r>
              <a:rPr lang="en-US" sz="2800" u="sng" dirty="0" smtClean="0">
                <a:latin typeface="Arial Narrow" panose="020B0606020202030204" pitchFamily="34" charset="0"/>
              </a:rPr>
              <a:t>Outline</a:t>
            </a:r>
          </a:p>
          <a:p>
            <a:pPr marL="1028700" lvl="1" indent="-571500">
              <a:buFont typeface="+mj-lt"/>
              <a:buAutoNum type="alphaUcPeriod"/>
            </a:pPr>
            <a:r>
              <a:rPr lang="en-US" sz="2800" dirty="0" smtClean="0">
                <a:latin typeface="Arial Narrow" panose="020B0606020202030204" pitchFamily="34" charset="0"/>
              </a:rPr>
              <a:t>No agreement among students as to structure</a:t>
            </a:r>
          </a:p>
          <a:p>
            <a:pPr marL="1028700" lvl="1" indent="-571500">
              <a:buFont typeface="+mj-lt"/>
              <a:buAutoNum type="alphaUcPeriod"/>
            </a:pPr>
            <a:r>
              <a:rPr lang="en-US" sz="2800" dirty="0" smtClean="0">
                <a:latin typeface="Arial Narrow" panose="020B0606020202030204" pitchFamily="34" charset="0"/>
              </a:rPr>
              <a:t>Difficulty comes because an outline requires interpretation</a:t>
            </a:r>
            <a:endParaRPr lang="en-US" sz="2800" dirty="0">
              <a:latin typeface="Arial Narrow" panose="020B0606020202030204" pitchFamily="34" charset="0"/>
            </a:endParaRP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62662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935540"/>
            <a:ext cx="7772400" cy="1569660"/>
          </a:xfrm>
          <a:prstGeom prst="rect">
            <a:avLst/>
          </a:prstGeom>
          <a:noFill/>
        </p:spPr>
        <p:txBody>
          <a:bodyPr wrap="square" rtlCol="0">
            <a:spAutoFit/>
          </a:bodyPr>
          <a:lstStyle/>
          <a:p>
            <a:pPr marL="400050" indent="-400050">
              <a:buFont typeface="+mj-lt"/>
              <a:buAutoNum type="romanUcPeriod"/>
            </a:pPr>
            <a:r>
              <a:rPr lang="en-US" sz="3200" u="sng" dirty="0" smtClean="0">
                <a:latin typeface="Arial Narrow" panose="020B0606020202030204" pitchFamily="34" charset="0"/>
              </a:rPr>
              <a:t>Christ is the Way </a:t>
            </a:r>
            <a:r>
              <a:rPr lang="en-US" sz="3200" dirty="0" smtClean="0">
                <a:latin typeface="Arial Narrow" panose="020B0606020202030204" pitchFamily="34" charset="0"/>
              </a:rPr>
              <a:t>(1:1-10:18)</a:t>
            </a:r>
          </a:p>
          <a:p>
            <a:pPr marL="400050" indent="-400050">
              <a:buFont typeface="+mj-lt"/>
              <a:buAutoNum type="romanUcPeriod"/>
            </a:pPr>
            <a:endParaRPr lang="en-US" sz="3200" dirty="0" smtClean="0">
              <a:latin typeface="Arial Narrow" panose="020B0606020202030204" pitchFamily="34" charset="0"/>
            </a:endParaRPr>
          </a:p>
          <a:p>
            <a:pPr marL="400050" indent="-400050">
              <a:buFont typeface="+mj-lt"/>
              <a:buAutoNum type="romanUcPeriod"/>
            </a:pPr>
            <a:r>
              <a:rPr lang="en-US" sz="3200" dirty="0" smtClean="0">
                <a:latin typeface="Arial Narrow" panose="020B0606020202030204" pitchFamily="34" charset="0"/>
              </a:rPr>
              <a:t> </a:t>
            </a:r>
            <a:r>
              <a:rPr lang="en-US" sz="3200" u="sng" dirty="0" smtClean="0">
                <a:latin typeface="Arial Narrow" panose="020B0606020202030204" pitchFamily="34" charset="0"/>
              </a:rPr>
              <a:t>Don’t Give Up </a:t>
            </a:r>
            <a:r>
              <a:rPr lang="en-US" sz="3200" dirty="0" smtClean="0">
                <a:latin typeface="Arial Narrow" panose="020B0606020202030204" pitchFamily="34" charset="0"/>
              </a:rPr>
              <a:t>(10:19-13:28)</a:t>
            </a:r>
            <a:endParaRPr lang="en-US" sz="3200" dirty="0">
              <a:latin typeface="Arial Narrow" panose="020B0606020202030204" pitchFamily="34" charset="0"/>
            </a:endParaRP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sp>
        <p:nvSpPr>
          <p:cNvPr id="2" name="TextBox 1"/>
          <p:cNvSpPr txBox="1"/>
          <p:nvPr/>
        </p:nvSpPr>
        <p:spPr>
          <a:xfrm>
            <a:off x="1371600" y="1143000"/>
            <a:ext cx="7848600" cy="584775"/>
          </a:xfrm>
          <a:prstGeom prst="rect">
            <a:avLst/>
          </a:prstGeom>
          <a:noFill/>
        </p:spPr>
        <p:txBody>
          <a:bodyPr wrap="square" rtlCol="0">
            <a:spAutoFit/>
          </a:bodyPr>
          <a:lstStyle/>
          <a:p>
            <a:r>
              <a:rPr lang="en-US" sz="3200" b="1" dirty="0" smtClean="0">
                <a:latin typeface="Arial Narrow" panose="020B0606020202030204" pitchFamily="34" charset="0"/>
              </a:rPr>
              <a:t>Outline</a:t>
            </a:r>
            <a:endParaRPr lang="en-US" sz="3200" b="1" dirty="0">
              <a:latin typeface="Arial Narrow" panose="020B0606020202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143000"/>
            <a:ext cx="8001000" cy="4832092"/>
          </a:xfrm>
          <a:prstGeom prst="rect">
            <a:avLst/>
          </a:prstGeom>
          <a:noFill/>
        </p:spPr>
        <p:txBody>
          <a:bodyPr wrap="square" rtlCol="0">
            <a:spAutoFit/>
          </a:bodyPr>
          <a:lstStyle/>
          <a:p>
            <a:pPr marL="571500" indent="-571500">
              <a:buFont typeface="+mj-lt"/>
              <a:buAutoNum type="romanUcPeriod"/>
            </a:pPr>
            <a:r>
              <a:rPr lang="en-US" sz="2800" u="sng" dirty="0" smtClean="0">
                <a:latin typeface="Arial Narrow" panose="020B0606020202030204" pitchFamily="34" charset="0"/>
              </a:rPr>
              <a:t>The Title</a:t>
            </a:r>
          </a:p>
          <a:p>
            <a:pPr marL="1028700" lvl="1" indent="-571500">
              <a:buFont typeface="+mj-lt"/>
              <a:buAutoNum type="alphaUcPeriod"/>
            </a:pPr>
            <a:r>
              <a:rPr lang="en-US" sz="2800" dirty="0" smtClean="0">
                <a:latin typeface="Arial Narrow" panose="020B0606020202030204" pitchFamily="34" charset="0"/>
              </a:rPr>
              <a:t>English text: “The Epistle to the Hebrews”</a:t>
            </a:r>
          </a:p>
          <a:p>
            <a:pPr marL="1028700" lvl="1" indent="-571500">
              <a:buFont typeface="+mj-lt"/>
              <a:buAutoNum type="alphaUcPeriod"/>
            </a:pPr>
            <a:endParaRPr lang="en-US" sz="2800" dirty="0" smtClean="0">
              <a:latin typeface="Arial Narrow" panose="020B0606020202030204" pitchFamily="34" charset="0"/>
            </a:endParaRPr>
          </a:p>
          <a:p>
            <a:pPr marL="1028700" lvl="1" indent="-571500">
              <a:buFont typeface="+mj-lt"/>
              <a:buAutoNum type="alphaUcPeriod"/>
            </a:pPr>
            <a:r>
              <a:rPr lang="en-US" sz="2800" dirty="0" smtClean="0">
                <a:latin typeface="Arial Narrow" panose="020B0606020202030204" pitchFamily="34" charset="0"/>
              </a:rPr>
              <a:t>Early MS (Aleph, A, and B) bear the title “to Hebrews”</a:t>
            </a:r>
          </a:p>
          <a:p>
            <a:pPr marL="1485900" lvl="2" indent="-571500">
              <a:buFont typeface="+mj-lt"/>
              <a:buAutoNum type="arabicPeriod"/>
            </a:pPr>
            <a:r>
              <a:rPr lang="en-US" sz="2800" i="1" dirty="0" smtClean="0">
                <a:latin typeface="Arial Narrow" panose="020B0606020202030204" pitchFamily="34" charset="0"/>
              </a:rPr>
              <a:t>“But this much is certain, that the title was prefixed to our epistle at a very early date, and most likely before the close of the Apostolic age…” (Robert Milligan, 27)</a:t>
            </a:r>
          </a:p>
          <a:p>
            <a:pPr marL="1485900" lvl="2" indent="-571500">
              <a:buFont typeface="+mj-lt"/>
              <a:buAutoNum type="arabicPeriod"/>
            </a:pPr>
            <a:r>
              <a:rPr lang="en-US" sz="2800" i="1" dirty="0" smtClean="0">
                <a:latin typeface="Arial Narrow" panose="020B0606020202030204" pitchFamily="34" charset="0"/>
              </a:rPr>
              <a:t>Later enlarged to read “the Epistle to the Hebrews” (Daniel King, 11)</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981200"/>
            <a:ext cx="7772400" cy="2369880"/>
          </a:xfrm>
          <a:prstGeom prst="rect">
            <a:avLst/>
          </a:prstGeom>
          <a:noFill/>
        </p:spPr>
        <p:txBody>
          <a:bodyPr wrap="square" rtlCol="0">
            <a:spAutoFit/>
          </a:bodyPr>
          <a:lstStyle/>
          <a:p>
            <a:pPr marL="400050" indent="-400050">
              <a:buFont typeface="+mj-lt"/>
              <a:buAutoNum type="romanUcPeriod"/>
            </a:pPr>
            <a:r>
              <a:rPr lang="en-US" sz="3200" u="sng" dirty="0" smtClean="0"/>
              <a:t>Christ is the Way </a:t>
            </a:r>
            <a:r>
              <a:rPr lang="en-US" sz="3200" dirty="0" smtClean="0"/>
              <a:t>(1:1-10:18)</a:t>
            </a:r>
          </a:p>
          <a:p>
            <a:pPr marL="971550" lvl="1" indent="-514350">
              <a:buFont typeface="+mj-lt"/>
              <a:buAutoNum type="alphaUcPeriod"/>
            </a:pPr>
            <a:r>
              <a:rPr lang="en-US" sz="2800" i="1" dirty="0">
                <a:latin typeface="Arial Narrow" panose="020B0606020202030204" pitchFamily="34" charset="0"/>
              </a:rPr>
              <a:t>Superiority of Christ’s Person </a:t>
            </a:r>
            <a:r>
              <a:rPr lang="en-US" sz="2800" dirty="0">
                <a:latin typeface="Arial Narrow" panose="020B0606020202030204" pitchFamily="34" charset="0"/>
              </a:rPr>
              <a:t>(1:1 – 4:13)</a:t>
            </a:r>
          </a:p>
          <a:p>
            <a:pPr marL="1428750" lvl="2" indent="-514350">
              <a:buFont typeface="+mj-lt"/>
              <a:buAutoNum type="arabicPeriod"/>
            </a:pPr>
            <a:r>
              <a:rPr lang="en-US" sz="2800" dirty="0">
                <a:latin typeface="Arial Narrow" panose="020B0606020202030204" pitchFamily="34" charset="0"/>
              </a:rPr>
              <a:t>Superiority over prophets (1:1-3)</a:t>
            </a:r>
          </a:p>
          <a:p>
            <a:pPr marL="1428750" lvl="2" indent="-514350">
              <a:buFont typeface="+mj-lt"/>
              <a:buAutoNum type="arabicPeriod"/>
            </a:pPr>
            <a:r>
              <a:rPr lang="en-US" sz="2800" dirty="0">
                <a:latin typeface="Arial Narrow" panose="020B0606020202030204" pitchFamily="34" charset="0"/>
              </a:rPr>
              <a:t>Superiority over angels (1:4 – 2:18)</a:t>
            </a:r>
          </a:p>
          <a:p>
            <a:pPr marL="1428750" lvl="2" indent="-514350">
              <a:buFont typeface="+mj-lt"/>
              <a:buAutoNum type="arabicPeriod"/>
            </a:pPr>
            <a:r>
              <a:rPr lang="en-US" sz="2800" dirty="0">
                <a:latin typeface="Arial Narrow" panose="020B0606020202030204" pitchFamily="34" charset="0"/>
              </a:rPr>
              <a:t>Superiority over Moses (3:1 – 4:13)</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sp>
        <p:nvSpPr>
          <p:cNvPr id="2" name="TextBox 1"/>
          <p:cNvSpPr txBox="1"/>
          <p:nvPr/>
        </p:nvSpPr>
        <p:spPr>
          <a:xfrm>
            <a:off x="1371600" y="1143000"/>
            <a:ext cx="7848600" cy="584775"/>
          </a:xfrm>
          <a:prstGeom prst="rect">
            <a:avLst/>
          </a:prstGeom>
          <a:noFill/>
        </p:spPr>
        <p:txBody>
          <a:bodyPr wrap="square" rtlCol="0">
            <a:spAutoFit/>
          </a:bodyPr>
          <a:lstStyle/>
          <a:p>
            <a:r>
              <a:rPr lang="en-US" sz="3200" b="1" dirty="0" smtClean="0"/>
              <a:t>Outline</a:t>
            </a:r>
            <a:endParaRPr lang="en-US"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9527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981200"/>
            <a:ext cx="7772400" cy="2800767"/>
          </a:xfrm>
          <a:prstGeom prst="rect">
            <a:avLst/>
          </a:prstGeom>
          <a:noFill/>
        </p:spPr>
        <p:txBody>
          <a:bodyPr wrap="square" rtlCol="0">
            <a:spAutoFit/>
          </a:bodyPr>
          <a:lstStyle/>
          <a:p>
            <a:pPr marL="400050" indent="-400050">
              <a:buFont typeface="+mj-lt"/>
              <a:buAutoNum type="romanUcPeriod"/>
            </a:pPr>
            <a:r>
              <a:rPr lang="en-US" sz="3200" u="sng" dirty="0" smtClean="0"/>
              <a:t>Christ is the Way </a:t>
            </a:r>
            <a:r>
              <a:rPr lang="en-US" sz="3200" dirty="0" smtClean="0"/>
              <a:t>(1:1-10:18)</a:t>
            </a:r>
          </a:p>
          <a:p>
            <a:pPr marL="971550" lvl="1" indent="-514350">
              <a:buFont typeface="+mj-lt"/>
              <a:buAutoNum type="alphaUcPeriod" startAt="2"/>
            </a:pPr>
            <a:r>
              <a:rPr lang="en-US" sz="3200" i="1" dirty="0">
                <a:latin typeface="Arial Narrow" panose="020B0606020202030204" pitchFamily="34" charset="0"/>
              </a:rPr>
              <a:t>Superiority of Christ’s Work </a:t>
            </a:r>
            <a:r>
              <a:rPr lang="en-US" sz="3200" dirty="0">
                <a:latin typeface="Arial Narrow" panose="020B0606020202030204" pitchFamily="34" charset="0"/>
              </a:rPr>
              <a:t>( 4:14 – 10:18)</a:t>
            </a:r>
          </a:p>
          <a:p>
            <a:pPr marL="1428750" lvl="2" indent="-514350">
              <a:buFont typeface="+mj-lt"/>
              <a:buAutoNum type="arabicPeriod"/>
            </a:pPr>
            <a:r>
              <a:rPr lang="en-US" sz="2800" dirty="0">
                <a:latin typeface="Arial Narrow" panose="020B0606020202030204" pitchFamily="34" charset="0"/>
              </a:rPr>
              <a:t>Superiority of Christ’s priesthood (4:14 – 7:28)</a:t>
            </a:r>
          </a:p>
          <a:p>
            <a:pPr marL="1428750" lvl="2" indent="-514350">
              <a:buFont typeface="+mj-lt"/>
              <a:buAutoNum type="arabicPeriod"/>
            </a:pPr>
            <a:r>
              <a:rPr lang="en-US" sz="2800" dirty="0">
                <a:latin typeface="Arial Narrow" panose="020B0606020202030204" pitchFamily="34" charset="0"/>
              </a:rPr>
              <a:t>Superiority of Christ’s covenant (8)</a:t>
            </a:r>
          </a:p>
          <a:p>
            <a:pPr marL="1428750" lvl="2" indent="-514350">
              <a:buFont typeface="+mj-lt"/>
              <a:buAutoNum type="arabicPeriod"/>
            </a:pPr>
            <a:r>
              <a:rPr lang="en-US" sz="2800" dirty="0">
                <a:latin typeface="Arial Narrow" panose="020B0606020202030204" pitchFamily="34" charset="0"/>
              </a:rPr>
              <a:t>Superiority of Christ’s sanctuary (9:1-14)</a:t>
            </a:r>
          </a:p>
          <a:p>
            <a:pPr marL="1428750" lvl="2" indent="-514350">
              <a:buFont typeface="+mj-lt"/>
              <a:buAutoNum type="arabicPeriod"/>
            </a:pPr>
            <a:r>
              <a:rPr lang="en-US" sz="2800" dirty="0">
                <a:latin typeface="Arial Narrow" panose="020B0606020202030204" pitchFamily="34" charset="0"/>
              </a:rPr>
              <a:t>Superiority of Christ’s sacrifice (9:15 – 10:18)</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sp>
        <p:nvSpPr>
          <p:cNvPr id="2" name="TextBox 1"/>
          <p:cNvSpPr txBox="1"/>
          <p:nvPr/>
        </p:nvSpPr>
        <p:spPr>
          <a:xfrm>
            <a:off x="1371600" y="1143000"/>
            <a:ext cx="7848600" cy="584775"/>
          </a:xfrm>
          <a:prstGeom prst="rect">
            <a:avLst/>
          </a:prstGeom>
          <a:noFill/>
        </p:spPr>
        <p:txBody>
          <a:bodyPr wrap="square" rtlCol="0">
            <a:spAutoFit/>
          </a:bodyPr>
          <a:lstStyle/>
          <a:p>
            <a:r>
              <a:rPr lang="en-US" sz="3200" b="1" dirty="0" smtClean="0"/>
              <a:t>Outline</a:t>
            </a:r>
            <a:endParaRPr lang="en-US"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07751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981200"/>
            <a:ext cx="7772400" cy="2246769"/>
          </a:xfrm>
          <a:prstGeom prst="rect">
            <a:avLst/>
          </a:prstGeom>
          <a:noFill/>
        </p:spPr>
        <p:txBody>
          <a:bodyPr wrap="square" rtlCol="0">
            <a:spAutoFit/>
          </a:bodyPr>
          <a:lstStyle/>
          <a:p>
            <a:pPr marL="857250" indent="-857250">
              <a:buFont typeface="+mj-lt"/>
              <a:buAutoNum type="romanUcPeriod" startAt="2"/>
            </a:pPr>
            <a:r>
              <a:rPr lang="en-US" sz="2800" u="sng" dirty="0">
                <a:latin typeface="Arial Narrow" panose="020B0606020202030204" pitchFamily="34" charset="0"/>
              </a:rPr>
              <a:t>Don’t Give Up </a:t>
            </a:r>
            <a:r>
              <a:rPr lang="en-US" sz="2800" dirty="0">
                <a:latin typeface="Arial Narrow" panose="020B0606020202030204" pitchFamily="34" charset="0"/>
              </a:rPr>
              <a:t>(10:19-13:28</a:t>
            </a:r>
            <a:r>
              <a:rPr lang="en-US" sz="2800" dirty="0" smtClean="0">
                <a:latin typeface="Arial Narrow" panose="020B0606020202030204" pitchFamily="34" charset="0"/>
              </a:rPr>
              <a:t>)</a:t>
            </a:r>
            <a:endParaRPr lang="en-US" sz="2800" dirty="0">
              <a:latin typeface="Arial Narrow" panose="020B0606020202030204" pitchFamily="34" charset="0"/>
            </a:endParaRPr>
          </a:p>
          <a:p>
            <a:pPr marL="971550" lvl="1" indent="-514350">
              <a:buFont typeface="+mj-lt"/>
              <a:buAutoNum type="alphaUcPeriod"/>
            </a:pPr>
            <a:r>
              <a:rPr lang="en-US" sz="2800" i="1" dirty="0">
                <a:latin typeface="Arial Narrow" panose="020B0606020202030204" pitchFamily="34" charset="0"/>
              </a:rPr>
              <a:t>Keeping the faith (10:19-39)</a:t>
            </a:r>
          </a:p>
          <a:p>
            <a:pPr marL="971550" lvl="1" indent="-514350">
              <a:buFont typeface="+mj-lt"/>
              <a:buAutoNum type="alphaUcPeriod"/>
            </a:pPr>
            <a:r>
              <a:rPr lang="en-US" sz="2800" i="1" dirty="0">
                <a:latin typeface="Arial Narrow" panose="020B0606020202030204" pitchFamily="34" charset="0"/>
              </a:rPr>
              <a:t>Examples of faith (11)</a:t>
            </a:r>
          </a:p>
          <a:p>
            <a:pPr marL="971550" lvl="1" indent="-514350">
              <a:buFont typeface="+mj-lt"/>
              <a:buAutoNum type="alphaUcPeriod"/>
            </a:pPr>
            <a:r>
              <a:rPr lang="en-US" sz="2800" i="1" dirty="0">
                <a:latin typeface="Arial Narrow" panose="020B0606020202030204" pitchFamily="34" charset="0"/>
              </a:rPr>
              <a:t>Endurance of faith (12)</a:t>
            </a:r>
          </a:p>
          <a:p>
            <a:pPr marL="971550" lvl="1" indent="-514350">
              <a:buFont typeface="+mj-lt"/>
              <a:buAutoNum type="alphaUcPeriod"/>
            </a:pPr>
            <a:r>
              <a:rPr lang="en-US" sz="2800" i="1" dirty="0">
                <a:latin typeface="Arial Narrow" panose="020B0606020202030204" pitchFamily="34" charset="0"/>
              </a:rPr>
              <a:t>Performance of faith (13)</a:t>
            </a:r>
            <a:endParaRPr lang="en-US" sz="2800" dirty="0">
              <a:latin typeface="Arial Narrow" panose="020B0606020202030204" pitchFamily="34" charset="0"/>
            </a:endParaRP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sp>
        <p:nvSpPr>
          <p:cNvPr id="2" name="TextBox 1"/>
          <p:cNvSpPr txBox="1"/>
          <p:nvPr/>
        </p:nvSpPr>
        <p:spPr>
          <a:xfrm>
            <a:off x="1371600" y="1143000"/>
            <a:ext cx="7848600" cy="584775"/>
          </a:xfrm>
          <a:prstGeom prst="rect">
            <a:avLst/>
          </a:prstGeom>
          <a:noFill/>
        </p:spPr>
        <p:txBody>
          <a:bodyPr wrap="square" rtlCol="0">
            <a:spAutoFit/>
          </a:bodyPr>
          <a:lstStyle/>
          <a:p>
            <a:r>
              <a:rPr lang="en-US" sz="3200" b="1" dirty="0" smtClean="0"/>
              <a:t>Outline</a:t>
            </a:r>
            <a:endParaRPr lang="en-US"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12888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a:t>
            </a:r>
            <a:r>
              <a:rPr lang="en-US" sz="3200" dirty="0" smtClean="0"/>
              <a:t>1</a:t>
            </a:r>
            <a:endParaRPr lang="en-US" sz="3200" dirty="0"/>
          </a:p>
        </p:txBody>
      </p:sp>
      <p:sp>
        <p:nvSpPr>
          <p:cNvPr id="8" name="TextBox 7"/>
          <p:cNvSpPr txBox="1"/>
          <p:nvPr/>
        </p:nvSpPr>
        <p:spPr>
          <a:xfrm>
            <a:off x="1371600" y="2057400"/>
            <a:ext cx="7772400" cy="156966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400050" indent="-400050">
              <a:buFont typeface="+mj-lt"/>
              <a:buAutoNum type="romanUcPeriod"/>
            </a:pPr>
            <a:endParaRPr lang="en-US" sz="3200" dirty="0" smtClean="0">
              <a:solidFill>
                <a:schemeClr val="bg1"/>
              </a:solidFill>
              <a:latin typeface="Arial Narrow" panose="020B0606020202030204" pitchFamily="34" charset="0"/>
            </a:endParaRPr>
          </a:p>
          <a:p>
            <a:pPr marL="400050" indent="-400050">
              <a:buFont typeface="+mj-lt"/>
              <a:buAutoNum type="romanUcPeriod"/>
            </a:pPr>
            <a:r>
              <a:rPr lang="en-US" sz="3200" u="sng" dirty="0" smtClean="0">
                <a:solidFill>
                  <a:schemeClr val="bg1"/>
                </a:solidFill>
                <a:latin typeface="Arial Narrow" panose="020B0606020202030204" pitchFamily="34" charset="0"/>
              </a:rPr>
              <a:t>Don’t Give Up</a:t>
            </a:r>
            <a:r>
              <a:rPr lang="en-US" sz="3200" dirty="0" smtClean="0">
                <a:solidFill>
                  <a:schemeClr val="bg1"/>
                </a:solidFill>
                <a:latin typeface="Arial Narrow" panose="020B0606020202030204" pitchFamily="34" charset="0"/>
              </a:rPr>
              <a:t> (10:19-13:28)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37804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a:ln>
            <a:noFill/>
          </a:ln>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a:t>
            </a:r>
            <a:r>
              <a:rPr lang="en-US" sz="3200" dirty="0" smtClean="0"/>
              <a:t>1</a:t>
            </a:r>
            <a:endParaRPr lang="en-US" sz="3200" dirty="0"/>
          </a:p>
        </p:txBody>
      </p:sp>
      <p:sp>
        <p:nvSpPr>
          <p:cNvPr id="8" name="TextBox 7"/>
          <p:cNvSpPr txBox="1"/>
          <p:nvPr/>
        </p:nvSpPr>
        <p:spPr>
          <a:xfrm>
            <a:off x="1066800" y="2057400"/>
            <a:ext cx="7772400" cy="236988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a:pPr>
            <a:r>
              <a:rPr lang="en-US" sz="3200" i="1" dirty="0">
                <a:solidFill>
                  <a:schemeClr val="bg1"/>
                </a:solidFill>
                <a:latin typeface="Arial Narrow" panose="020B0606020202030204" pitchFamily="34" charset="0"/>
              </a:rPr>
              <a:t>Superiority of Christ’s Person </a:t>
            </a:r>
            <a:r>
              <a:rPr lang="en-US" sz="3200" dirty="0">
                <a:solidFill>
                  <a:schemeClr val="bg1"/>
                </a:solidFill>
                <a:latin typeface="Arial Narrow" panose="020B0606020202030204" pitchFamily="34" charset="0"/>
              </a:rPr>
              <a:t>(1:1 – 4:13)</a:t>
            </a:r>
          </a:p>
          <a:p>
            <a:pPr marL="1428750" lvl="2" indent="-514350">
              <a:buFont typeface="+mj-lt"/>
              <a:buAutoNum type="arabicPeriod"/>
            </a:pPr>
            <a:r>
              <a:rPr lang="en-US" sz="2800" dirty="0">
                <a:solidFill>
                  <a:schemeClr val="bg1"/>
                </a:solidFill>
                <a:latin typeface="Arial Narrow" panose="020B0606020202030204" pitchFamily="34" charset="0"/>
              </a:rPr>
              <a:t>Superiority over prophets (1:1-3)</a:t>
            </a:r>
          </a:p>
          <a:p>
            <a:pPr marL="1428750" lvl="2" indent="-514350">
              <a:buFont typeface="+mj-lt"/>
              <a:buAutoNum type="arabicPeriod"/>
            </a:pPr>
            <a:r>
              <a:rPr lang="en-US" sz="2800" dirty="0">
                <a:solidFill>
                  <a:schemeClr val="bg1"/>
                </a:solidFill>
                <a:latin typeface="Arial Narrow" panose="020B0606020202030204" pitchFamily="34" charset="0"/>
              </a:rPr>
              <a:t>Superiority over angels (1:4 – 2:18)</a:t>
            </a:r>
          </a:p>
          <a:p>
            <a:pPr marL="1428750" lvl="2" indent="-514350">
              <a:buFont typeface="+mj-lt"/>
              <a:buAutoNum type="arabicPeriod"/>
            </a:pPr>
            <a:r>
              <a:rPr lang="en-US" sz="2800" dirty="0">
                <a:solidFill>
                  <a:schemeClr val="bg1"/>
                </a:solidFill>
                <a:latin typeface="Arial Narrow" panose="020B0606020202030204" pitchFamily="34" charset="0"/>
              </a:rPr>
              <a:t>Superiority over Moses (3:1 – 4:13)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834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a:t>
            </a:r>
            <a:r>
              <a:rPr lang="en-US" sz="3200" dirty="0" smtClean="0"/>
              <a:t>1</a:t>
            </a:r>
            <a:endParaRPr lang="en-US" sz="3200" dirty="0"/>
          </a:p>
        </p:txBody>
      </p:sp>
      <p:sp>
        <p:nvSpPr>
          <p:cNvPr id="8" name="TextBox 7"/>
          <p:cNvSpPr txBox="1"/>
          <p:nvPr/>
        </p:nvSpPr>
        <p:spPr>
          <a:xfrm>
            <a:off x="914400" y="2057400"/>
            <a:ext cx="7772400" cy="2800767"/>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startAt="2"/>
            </a:pPr>
            <a:r>
              <a:rPr lang="en-US" sz="3200" i="1" dirty="0">
                <a:solidFill>
                  <a:schemeClr val="bg1"/>
                </a:solidFill>
                <a:latin typeface="Arial Narrow" panose="020B0606020202030204" pitchFamily="34" charset="0"/>
              </a:rPr>
              <a:t>Superiority of Christ’s Work </a:t>
            </a:r>
            <a:r>
              <a:rPr lang="en-US" sz="3200" dirty="0">
                <a:solidFill>
                  <a:schemeClr val="bg1"/>
                </a:solidFill>
                <a:latin typeface="Arial Narrow" panose="020B0606020202030204" pitchFamily="34" charset="0"/>
              </a:rPr>
              <a:t>( 4:14 – 10:18)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priesthood (4:14 – 7:28)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covenant (8)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sanctuary (9:1-14)</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sacrifice (9:15 – 10:18)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12329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a:t>
            </a:r>
            <a:r>
              <a:rPr lang="en-US" sz="3200" dirty="0" smtClean="0"/>
              <a:t>1</a:t>
            </a:r>
            <a:endParaRPr lang="en-US" sz="3200" dirty="0"/>
          </a:p>
        </p:txBody>
      </p:sp>
      <p:sp>
        <p:nvSpPr>
          <p:cNvPr id="8" name="TextBox 7"/>
          <p:cNvSpPr txBox="1"/>
          <p:nvPr/>
        </p:nvSpPr>
        <p:spPr>
          <a:xfrm>
            <a:off x="1371600" y="2057400"/>
            <a:ext cx="7772400" cy="2677656"/>
          </a:xfrm>
          <a:prstGeom prst="rect">
            <a:avLst/>
          </a:prstGeom>
          <a:noFill/>
        </p:spPr>
        <p:txBody>
          <a:bodyPr wrap="square" rtlCol="0">
            <a:spAutoFit/>
          </a:bodyPr>
          <a:lstStyle/>
          <a:p>
            <a:pPr marL="857250" indent="-857250">
              <a:buFont typeface="+mj-lt"/>
              <a:buAutoNum type="romanUcPeriod" startAt="2"/>
            </a:pPr>
            <a:r>
              <a:rPr lang="en-US" sz="3200" u="sng" dirty="0">
                <a:solidFill>
                  <a:schemeClr val="bg1"/>
                </a:solidFill>
                <a:latin typeface="Arial Narrow" panose="020B0606020202030204" pitchFamily="34" charset="0"/>
              </a:rPr>
              <a:t>Don’t Give Up</a:t>
            </a:r>
            <a:r>
              <a:rPr lang="en-US" sz="3200" dirty="0">
                <a:solidFill>
                  <a:schemeClr val="bg1"/>
                </a:solidFill>
                <a:latin typeface="Arial Narrow" panose="020B0606020202030204" pitchFamily="34" charset="0"/>
              </a:rPr>
              <a:t> (10:19-13:28)</a:t>
            </a: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971550" lvl="1" indent="-514350">
              <a:buFont typeface="+mj-lt"/>
              <a:buAutoNum type="alphaUcPeriod"/>
            </a:pPr>
            <a:r>
              <a:rPr lang="en-US" sz="2800" i="1" dirty="0">
                <a:solidFill>
                  <a:schemeClr val="bg1"/>
                </a:solidFill>
                <a:latin typeface="Arial Narrow" panose="020B0606020202030204" pitchFamily="34" charset="0"/>
              </a:rPr>
              <a:t>Keeping the faith (10:19-39)</a:t>
            </a:r>
          </a:p>
          <a:p>
            <a:pPr marL="971550" lvl="1" indent="-514350">
              <a:buFont typeface="+mj-lt"/>
              <a:buAutoNum type="alphaUcPeriod"/>
            </a:pPr>
            <a:r>
              <a:rPr lang="en-US" sz="2800" i="1" dirty="0">
                <a:solidFill>
                  <a:schemeClr val="bg1"/>
                </a:solidFill>
                <a:latin typeface="Arial Narrow" panose="020B0606020202030204" pitchFamily="34" charset="0"/>
              </a:rPr>
              <a:t>Examples of faith (11)</a:t>
            </a:r>
          </a:p>
          <a:p>
            <a:pPr marL="971550" lvl="1" indent="-514350">
              <a:buFont typeface="+mj-lt"/>
              <a:buAutoNum type="alphaUcPeriod"/>
            </a:pPr>
            <a:r>
              <a:rPr lang="en-US" sz="2800" i="1" dirty="0">
                <a:solidFill>
                  <a:schemeClr val="bg1"/>
                </a:solidFill>
                <a:latin typeface="Arial Narrow" panose="020B0606020202030204" pitchFamily="34" charset="0"/>
              </a:rPr>
              <a:t>Endurance of faith (12)</a:t>
            </a:r>
          </a:p>
          <a:p>
            <a:pPr marL="971550" lvl="1" indent="-514350">
              <a:buFont typeface="+mj-lt"/>
              <a:buAutoNum type="alphaUcPeriod"/>
            </a:pPr>
            <a:r>
              <a:rPr lang="en-US" sz="2800" i="1" dirty="0">
                <a:solidFill>
                  <a:schemeClr val="bg1"/>
                </a:solidFill>
                <a:latin typeface="Arial Narrow" panose="020B0606020202030204" pitchFamily="34" charset="0"/>
              </a:rPr>
              <a:t>Performance of faith (13)</a:t>
            </a:r>
            <a:endParaRPr lang="en-US" sz="2800" dirty="0">
              <a:solidFill>
                <a:schemeClr val="bg1"/>
              </a:solidFill>
              <a:latin typeface="Arial Narrow" panose="020B0606020202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98446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5543" y="1215241"/>
            <a:ext cx="7162800" cy="1323439"/>
          </a:xfrm>
          <a:prstGeom prst="rect">
            <a:avLst/>
          </a:prstGeom>
          <a:noFill/>
        </p:spPr>
        <p:txBody>
          <a:bodyPr wrap="square" rtlCol="0">
            <a:spAutoFit/>
          </a:bodyPr>
          <a:lstStyle/>
          <a:p>
            <a:pPr marL="514350" indent="-514350">
              <a:buFont typeface="+mj-lt"/>
              <a:buAutoNum type="romanUcPeriod"/>
            </a:pPr>
            <a:r>
              <a:rPr lang="en-US" sz="2800" u="sng" dirty="0" smtClean="0">
                <a:latin typeface="Arial Narrow" panose="020B0606020202030204" pitchFamily="34" charset="0"/>
              </a:rPr>
              <a:t>Christ Is Superior To Prophets</a:t>
            </a:r>
            <a:r>
              <a:rPr lang="en-US" sz="2800" dirty="0" smtClean="0">
                <a:latin typeface="Arial Narrow" pitchFamily="34" charset="0"/>
              </a:rPr>
              <a:t> (vv. 1-3)</a:t>
            </a:r>
          </a:p>
          <a:p>
            <a:pPr marL="514350" indent="-514350">
              <a:buFont typeface="+mj-lt"/>
              <a:buAutoNum type="romanUcPeriod"/>
            </a:pPr>
            <a:endParaRPr lang="en-US" sz="2400" dirty="0" smtClean="0">
              <a:latin typeface="Arial Narrow" pitchFamily="34" charset="0"/>
            </a:endParaRPr>
          </a:p>
          <a:p>
            <a:pPr marL="514350" indent="-514350">
              <a:buFont typeface="+mj-lt"/>
              <a:buAutoNum type="romanUcPeriod"/>
            </a:pPr>
            <a:r>
              <a:rPr lang="en-US" sz="2800" dirty="0" smtClean="0">
                <a:latin typeface="Arial Narrow" pitchFamily="34" charset="0"/>
              </a:rPr>
              <a:t> </a:t>
            </a:r>
            <a:r>
              <a:rPr lang="en-US" sz="2800" u="sng" dirty="0" smtClean="0">
                <a:latin typeface="Arial Narrow" pitchFamily="34" charset="0"/>
              </a:rPr>
              <a:t>Christ Is Superior To Angels</a:t>
            </a:r>
            <a:r>
              <a:rPr lang="en-US" sz="2800" dirty="0" smtClean="0">
                <a:latin typeface="Arial Narrow" pitchFamily="34" charset="0"/>
              </a:rPr>
              <a:t> (vv. 4-14)</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1</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76784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5543" y="1164134"/>
            <a:ext cx="7162800" cy="3970318"/>
          </a:xfrm>
          <a:prstGeom prst="rect">
            <a:avLst/>
          </a:prstGeom>
          <a:noFill/>
        </p:spPr>
        <p:txBody>
          <a:bodyPr wrap="square" rtlCol="0">
            <a:spAutoFit/>
          </a:bodyPr>
          <a:lstStyle/>
          <a:p>
            <a:pPr marL="514350" indent="-514350">
              <a:buFont typeface="+mj-lt"/>
              <a:buAutoNum type="romanUcPeriod"/>
            </a:pPr>
            <a:r>
              <a:rPr lang="en-US" sz="2800" u="sng" dirty="0" smtClean="0">
                <a:latin typeface="Arial Narrow" pitchFamily="34" charset="0"/>
              </a:rPr>
              <a:t>Christ Is Superior To Prophets</a:t>
            </a:r>
            <a:r>
              <a:rPr lang="en-US" sz="2800" dirty="0" smtClean="0">
                <a:latin typeface="Arial Narrow" pitchFamily="34" charset="0"/>
              </a:rPr>
              <a:t> (vv. 1-3)</a:t>
            </a:r>
          </a:p>
          <a:p>
            <a:pPr marL="514350" indent="-514350">
              <a:buFont typeface="+mj-lt"/>
              <a:buAutoNum type="romanUcPeriod"/>
            </a:pPr>
            <a:endParaRPr lang="en-US" sz="2800" dirty="0" smtClean="0">
              <a:latin typeface="Arial Narrow" pitchFamily="34" charset="0"/>
            </a:endParaRPr>
          </a:p>
          <a:p>
            <a:pPr marL="914400" lvl="1" indent="-457200">
              <a:buFont typeface="+mj-lt"/>
              <a:buAutoNum type="alphaUcPeriod"/>
            </a:pPr>
            <a:r>
              <a:rPr lang="en-US" sz="2800" i="1" dirty="0" smtClean="0">
                <a:latin typeface="Arial Narrow" pitchFamily="34" charset="0"/>
              </a:rPr>
              <a:t>In time past God spoke by prophets</a:t>
            </a:r>
            <a:r>
              <a:rPr lang="en-US" sz="2800" dirty="0" smtClean="0">
                <a:latin typeface="Arial Narrow" pitchFamily="34" charset="0"/>
              </a:rPr>
              <a:t> (v. 1)</a:t>
            </a:r>
          </a:p>
          <a:p>
            <a:pPr marL="914400" lvl="1" indent="-457200">
              <a:buFont typeface="+mj-lt"/>
              <a:buAutoNum type="alphaUcPeriod"/>
            </a:pPr>
            <a:endParaRPr lang="en-US" sz="2800" dirty="0" smtClean="0">
              <a:latin typeface="Arial Narrow" pitchFamily="34" charset="0"/>
            </a:endParaRPr>
          </a:p>
          <a:p>
            <a:pPr marL="914400" lvl="1" indent="-457200">
              <a:buFont typeface="+mj-lt"/>
              <a:buAutoNum type="alphaUcPeriod"/>
            </a:pPr>
            <a:r>
              <a:rPr lang="en-US" sz="2800" i="1" dirty="0" smtClean="0">
                <a:latin typeface="Arial Narrow" pitchFamily="34" charset="0"/>
              </a:rPr>
              <a:t>Now God speaks by his Son</a:t>
            </a:r>
            <a:r>
              <a:rPr lang="en-US" sz="2800" dirty="0" smtClean="0">
                <a:latin typeface="Arial Narrow" pitchFamily="34" charset="0"/>
              </a:rPr>
              <a:t> (vv.2-3)</a:t>
            </a:r>
          </a:p>
          <a:p>
            <a:pPr marL="1371600" lvl="2" indent="-457200">
              <a:buFont typeface="+mj-lt"/>
              <a:buAutoNum type="arabicPeriod"/>
            </a:pPr>
            <a:r>
              <a:rPr lang="en-US" sz="2800" dirty="0" smtClean="0">
                <a:latin typeface="Arial Narrow" pitchFamily="34" charset="0"/>
              </a:rPr>
              <a:t>Who is heir of all things (v. 2)</a:t>
            </a:r>
          </a:p>
          <a:p>
            <a:pPr marL="1371600" lvl="2" indent="-457200">
              <a:buFont typeface="+mj-lt"/>
              <a:buAutoNum type="arabicPeriod"/>
            </a:pPr>
            <a:r>
              <a:rPr lang="en-US" sz="2800" dirty="0" smtClean="0">
                <a:latin typeface="Arial Narrow" pitchFamily="34" charset="0"/>
              </a:rPr>
              <a:t>By whom he made the worlds (v.2)</a:t>
            </a:r>
          </a:p>
          <a:p>
            <a:pPr marL="1371600" lvl="2" indent="-457200">
              <a:buFont typeface="+mj-lt"/>
              <a:buAutoNum type="arabicPeriod"/>
            </a:pPr>
            <a:r>
              <a:rPr lang="en-US" sz="2800" dirty="0" smtClean="0">
                <a:latin typeface="Arial Narrow" pitchFamily="34" charset="0"/>
              </a:rPr>
              <a:t>Is brightness of God</a:t>
            </a:r>
            <a:r>
              <a:rPr lang="en-US" sz="2800" dirty="0" smtClean="0">
                <a:latin typeface="Arial Narrow" pitchFamily="34" charset="0"/>
                <a:sym typeface="WP TypographicSymbols"/>
              </a:rPr>
              <a:t>’</a:t>
            </a:r>
            <a:r>
              <a:rPr lang="en-US" sz="2800" dirty="0" smtClean="0">
                <a:latin typeface="Arial Narrow" pitchFamily="34" charset="0"/>
              </a:rPr>
              <a:t>s glory (v. 3)</a:t>
            </a:r>
          </a:p>
          <a:p>
            <a:pPr marL="1371600" lvl="2" indent="-457200">
              <a:buFont typeface="+mj-lt"/>
              <a:buAutoNum type="arabicPeriod"/>
            </a:pPr>
            <a:r>
              <a:rPr lang="en-US" sz="2800" dirty="0" smtClean="0">
                <a:latin typeface="Arial Narrow" pitchFamily="34" charset="0"/>
              </a:rPr>
              <a:t>Express image of his person (v. 3)</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1</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03564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anim calcmode="lin" valueType="num">
                                      <p:cBhvr>
                                        <p:cTn id="3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1000"/>
                                        <p:tgtEl>
                                          <p:spTgt spid="6">
                                            <p:txEl>
                                              <p:pRg st="8" end="8"/>
                                            </p:txEl>
                                          </p:spTgt>
                                        </p:tgtEl>
                                      </p:cBhvr>
                                    </p:animEffect>
                                    <p:anim calcmode="lin" valueType="num">
                                      <p:cBhvr>
                                        <p:cTn id="4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5543" y="1164134"/>
            <a:ext cx="7162800" cy="3970318"/>
          </a:xfrm>
          <a:prstGeom prst="rect">
            <a:avLst/>
          </a:prstGeom>
          <a:noFill/>
        </p:spPr>
        <p:txBody>
          <a:bodyPr wrap="square" rtlCol="0">
            <a:spAutoFit/>
          </a:bodyPr>
          <a:lstStyle/>
          <a:p>
            <a:pPr marL="514350" indent="-514350">
              <a:buFont typeface="+mj-lt"/>
              <a:buAutoNum type="romanUcPeriod"/>
            </a:pPr>
            <a:r>
              <a:rPr lang="en-US" sz="2800" u="sng" dirty="0" smtClean="0">
                <a:latin typeface="Arial Narrow" pitchFamily="34" charset="0"/>
              </a:rPr>
              <a:t>Christ Is Superior To Prophets</a:t>
            </a:r>
            <a:r>
              <a:rPr lang="en-US" sz="2800" dirty="0" smtClean="0">
                <a:latin typeface="Arial Narrow" pitchFamily="34" charset="0"/>
              </a:rPr>
              <a:t> (vv. 1-3)</a:t>
            </a:r>
          </a:p>
          <a:p>
            <a:pPr marL="514350" indent="-514350">
              <a:buFont typeface="+mj-lt"/>
              <a:buAutoNum type="romanUcPeriod"/>
            </a:pPr>
            <a:endParaRPr lang="en-US" sz="2800" dirty="0" smtClean="0">
              <a:latin typeface="Arial Narrow" pitchFamily="34" charset="0"/>
            </a:endParaRPr>
          </a:p>
          <a:p>
            <a:pPr marL="914400" lvl="1" indent="-457200">
              <a:buFont typeface="+mj-lt"/>
              <a:buAutoNum type="alphaUcPeriod"/>
            </a:pPr>
            <a:r>
              <a:rPr lang="en-US" sz="2800" i="1" dirty="0" smtClean="0">
                <a:latin typeface="Arial Narrow" pitchFamily="34" charset="0"/>
              </a:rPr>
              <a:t>In time past God spoke by prophets</a:t>
            </a:r>
            <a:r>
              <a:rPr lang="en-US" sz="2800" dirty="0" smtClean="0">
                <a:latin typeface="Arial Narrow" pitchFamily="34" charset="0"/>
              </a:rPr>
              <a:t> (v. 1)</a:t>
            </a:r>
          </a:p>
          <a:p>
            <a:pPr marL="914400" lvl="1" indent="-457200">
              <a:buFont typeface="+mj-lt"/>
              <a:buAutoNum type="alphaUcPeriod"/>
            </a:pPr>
            <a:endParaRPr lang="en-US" sz="2800" dirty="0" smtClean="0">
              <a:latin typeface="Arial Narrow" pitchFamily="34" charset="0"/>
            </a:endParaRPr>
          </a:p>
          <a:p>
            <a:pPr marL="914400" lvl="1" indent="-457200">
              <a:buFont typeface="+mj-lt"/>
              <a:buAutoNum type="alphaUcPeriod"/>
            </a:pPr>
            <a:r>
              <a:rPr lang="en-US" sz="2800" i="1" dirty="0" smtClean="0">
                <a:latin typeface="Arial Narrow" pitchFamily="34" charset="0"/>
              </a:rPr>
              <a:t>Now God speaks by his Son</a:t>
            </a:r>
            <a:r>
              <a:rPr lang="en-US" sz="2800" dirty="0" smtClean="0">
                <a:latin typeface="Arial Narrow" pitchFamily="34" charset="0"/>
              </a:rPr>
              <a:t> (vv.2-3)</a:t>
            </a:r>
          </a:p>
          <a:p>
            <a:pPr marL="1428750" lvl="2" indent="-514350">
              <a:buFont typeface="+mj-lt"/>
              <a:buAutoNum type="arabicPeriod" startAt="5"/>
            </a:pPr>
            <a:r>
              <a:rPr lang="en-US" sz="2800" dirty="0" smtClean="0">
                <a:latin typeface="Arial Narrow" pitchFamily="34" charset="0"/>
              </a:rPr>
              <a:t>Upholds all things by the word of his power (v. 3)</a:t>
            </a:r>
          </a:p>
          <a:p>
            <a:pPr marL="1428750" lvl="2" indent="-514350">
              <a:buFont typeface="+mj-lt"/>
              <a:buAutoNum type="arabicPeriod" startAt="5"/>
            </a:pPr>
            <a:r>
              <a:rPr lang="en-US" sz="2800" dirty="0" smtClean="0">
                <a:latin typeface="Arial Narrow" pitchFamily="34" charset="0"/>
              </a:rPr>
              <a:t>Purged our sins (v. 3)</a:t>
            </a:r>
          </a:p>
          <a:p>
            <a:pPr marL="1428750" lvl="2" indent="-514350">
              <a:buFont typeface="+mj-lt"/>
              <a:buAutoNum type="arabicPeriod" startAt="5"/>
            </a:pPr>
            <a:r>
              <a:rPr lang="en-US" sz="2800" dirty="0" smtClean="0">
                <a:latin typeface="Arial Narrow" pitchFamily="34" charset="0"/>
              </a:rPr>
              <a:t>Sat down at right hand of God (v. 3)</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1</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12577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1000"/>
                                        <p:tgtEl>
                                          <p:spTgt spid="6">
                                            <p:txEl>
                                              <p:pRg st="5" end="5"/>
                                            </p:txEl>
                                          </p:spTgt>
                                        </p:tgtEl>
                                      </p:cBhvr>
                                    </p:animEffect>
                                    <p:anim calcmode="lin" valueType="num">
                                      <p:cBhvr>
                                        <p:cTn id="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animEffect transition="in" filter="fade">
                                      <p:cBhvr>
                                        <p:cTn id="14" dur="1000"/>
                                        <p:tgtEl>
                                          <p:spTgt spid="6">
                                            <p:txEl>
                                              <p:pRg st="6" end="6"/>
                                            </p:txEl>
                                          </p:spTgt>
                                        </p:tgtEl>
                                      </p:cBhvr>
                                    </p:animEffect>
                                    <p:anim calcmode="lin" valueType="num">
                                      <p:cBhvr>
                                        <p:cTn id="1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1000"/>
                                        <p:tgtEl>
                                          <p:spTgt spid="6">
                                            <p:txEl>
                                              <p:pRg st="7" end="7"/>
                                            </p:txEl>
                                          </p:spTgt>
                                        </p:tgtEl>
                                      </p:cBhvr>
                                    </p:animEffect>
                                    <p:anim calcmode="lin" valueType="num">
                                      <p:cBhvr>
                                        <p:cTn id="2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143000"/>
            <a:ext cx="8001000" cy="4401205"/>
          </a:xfrm>
          <a:prstGeom prst="rect">
            <a:avLst/>
          </a:prstGeom>
          <a:noFill/>
        </p:spPr>
        <p:txBody>
          <a:bodyPr wrap="square" rtlCol="0">
            <a:spAutoFit/>
          </a:bodyPr>
          <a:lstStyle/>
          <a:p>
            <a:pPr marL="571500" indent="-571500">
              <a:buFont typeface="+mj-lt"/>
              <a:buAutoNum type="romanUcPeriod"/>
            </a:pPr>
            <a:r>
              <a:rPr lang="en-US" sz="2800" u="sng" dirty="0" smtClean="0">
                <a:latin typeface="Arial Narrow" panose="020B0606020202030204" pitchFamily="34" charset="0"/>
              </a:rPr>
              <a:t>The Title</a:t>
            </a:r>
          </a:p>
          <a:p>
            <a:pPr marL="1485900" lvl="2" indent="-571500">
              <a:buFont typeface="+mj-lt"/>
              <a:buAutoNum type="arabicPeriod"/>
            </a:pPr>
            <a:endParaRPr lang="en-US" sz="2800" i="1" dirty="0" smtClean="0">
              <a:latin typeface="Arial Narrow" panose="020B0606020202030204" pitchFamily="34" charset="0"/>
            </a:endParaRPr>
          </a:p>
          <a:p>
            <a:pPr marL="1028700" lvl="1" indent="-571500">
              <a:buFont typeface="+mj-lt"/>
              <a:buAutoNum type="alphaUcPeriod" startAt="3"/>
            </a:pPr>
            <a:r>
              <a:rPr lang="en-US" sz="2800" dirty="0" smtClean="0">
                <a:latin typeface="Arial Narrow" panose="020B0606020202030204" pitchFamily="34" charset="0"/>
              </a:rPr>
              <a:t>Name “Hebrew”</a:t>
            </a:r>
          </a:p>
          <a:p>
            <a:pPr marL="1485900" lvl="2" indent="-571500">
              <a:buFont typeface="+mj-lt"/>
              <a:buAutoNum type="arabicPeriod"/>
            </a:pPr>
            <a:r>
              <a:rPr lang="en-US" sz="2800" i="1" dirty="0" smtClean="0">
                <a:latin typeface="Arial Narrow" panose="020B0606020202030204" pitchFamily="34" charset="0"/>
              </a:rPr>
              <a:t>First used – Gen. 14:13</a:t>
            </a:r>
          </a:p>
          <a:p>
            <a:pPr marL="1485900" lvl="2" indent="-571500">
              <a:buFont typeface="+mj-lt"/>
              <a:buAutoNum type="arabicPeriod"/>
            </a:pPr>
            <a:r>
              <a:rPr lang="en-US" sz="2800" i="1" dirty="0" smtClean="0">
                <a:latin typeface="Arial Narrow" panose="020B0606020202030204" pitchFamily="34" charset="0"/>
              </a:rPr>
              <a:t>It emphasized a foreigner</a:t>
            </a:r>
          </a:p>
          <a:p>
            <a:pPr marL="1485900" lvl="2" indent="-571500">
              <a:buFont typeface="+mj-lt"/>
              <a:buAutoNum type="arabicPeriod"/>
            </a:pPr>
            <a:r>
              <a:rPr lang="en-US" sz="2800" i="1" dirty="0" smtClean="0">
                <a:latin typeface="Arial Narrow" panose="020B0606020202030204" pitchFamily="34" charset="0"/>
              </a:rPr>
              <a:t>In OT used to denote all descendants of Jacob</a:t>
            </a:r>
          </a:p>
          <a:p>
            <a:pPr marL="1485900" lvl="2" indent="-571500">
              <a:buFont typeface="+mj-lt"/>
              <a:buAutoNum type="arabicPeriod"/>
            </a:pPr>
            <a:r>
              <a:rPr lang="en-US" sz="2800" i="1" dirty="0" smtClean="0">
                <a:latin typeface="Arial Narrow" panose="020B0606020202030204" pitchFamily="34" charset="0"/>
              </a:rPr>
              <a:t>In NT used to denote Jews who spoke the Hebrew language</a:t>
            </a:r>
          </a:p>
          <a:p>
            <a:pPr marL="1485900" lvl="2" indent="-571500">
              <a:buFont typeface="+mj-lt"/>
              <a:buAutoNum type="arabicPeriod"/>
            </a:pPr>
            <a:endParaRPr lang="en-US" sz="2800" i="1" dirty="0">
              <a:latin typeface="Arial Narrow" panose="020B0606020202030204" pitchFamily="34" charset="0"/>
            </a:endParaRPr>
          </a:p>
          <a:p>
            <a:pPr marL="1028700" lvl="1" indent="-571500">
              <a:buFont typeface="+mj-lt"/>
              <a:buAutoNum type="alphaUcPeriod" startAt="3"/>
            </a:pPr>
            <a:r>
              <a:rPr lang="en-US" sz="2800" dirty="0" smtClean="0">
                <a:latin typeface="Arial Narrow" panose="020B0606020202030204" pitchFamily="34" charset="0"/>
              </a:rPr>
              <a:t>Thus, written for a Jewish audience</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44779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1143000"/>
            <a:ext cx="7924800" cy="3693319"/>
          </a:xfrm>
          <a:prstGeom prst="rect">
            <a:avLst/>
          </a:prstGeom>
          <a:noFill/>
        </p:spPr>
        <p:txBody>
          <a:bodyPr wrap="square" rtlCol="0">
            <a:spAutoFit/>
          </a:bodyPr>
          <a:lstStyle/>
          <a:p>
            <a:pPr marL="571500" indent="-571500">
              <a:buFont typeface="+mj-lt"/>
              <a:buAutoNum type="romanUcPeriod" startAt="2"/>
            </a:pPr>
            <a:r>
              <a:rPr lang="en-US" sz="2800" dirty="0" smtClean="0">
                <a:latin typeface="Arial Narrow" pitchFamily="34" charset="0"/>
              </a:rPr>
              <a:t> </a:t>
            </a:r>
            <a:r>
              <a:rPr lang="en-US" sz="2800" u="sng" dirty="0" smtClean="0">
                <a:latin typeface="Arial Narrow" pitchFamily="34" charset="0"/>
              </a:rPr>
              <a:t>Christ Is Superior To Angels</a:t>
            </a:r>
            <a:r>
              <a:rPr lang="en-US" sz="2800" dirty="0" smtClean="0">
                <a:latin typeface="Arial Narrow" pitchFamily="34" charset="0"/>
              </a:rPr>
              <a:t> (vv. 4-14)</a:t>
            </a:r>
          </a:p>
          <a:p>
            <a:pPr marL="571500" indent="-571500">
              <a:buFont typeface="+mj-lt"/>
              <a:buAutoNum type="romanUcPeriod" startAt="2"/>
            </a:pPr>
            <a:endParaRPr lang="en-US" sz="1000" dirty="0" smtClean="0">
              <a:latin typeface="Arial Narrow" pitchFamily="34" charset="0"/>
            </a:endParaRPr>
          </a:p>
          <a:p>
            <a:pPr marL="971550" lvl="1" indent="-514350">
              <a:buFont typeface="+mj-lt"/>
              <a:buAutoNum type="alphaUcPeriod"/>
            </a:pPr>
            <a:r>
              <a:rPr lang="en-US" sz="2800" i="1" dirty="0" smtClean="0">
                <a:latin typeface="Arial Narrow" pitchFamily="34" charset="0"/>
              </a:rPr>
              <a:t>Has a more excellent name</a:t>
            </a:r>
            <a:r>
              <a:rPr lang="en-US" sz="2800" dirty="0" smtClean="0">
                <a:latin typeface="Arial Narrow" pitchFamily="34" charset="0"/>
              </a:rPr>
              <a:t> (vv. 4-5)</a:t>
            </a:r>
          </a:p>
          <a:p>
            <a:pPr marL="971550" lvl="1" indent="-514350">
              <a:buFont typeface="+mj-lt"/>
              <a:buAutoNum type="alphaUcPeriod"/>
            </a:pPr>
            <a:r>
              <a:rPr lang="en-US" sz="2800" i="1" dirty="0" smtClean="0">
                <a:latin typeface="Arial Narrow" pitchFamily="34" charset="0"/>
              </a:rPr>
              <a:t>Angels worship him</a:t>
            </a:r>
            <a:r>
              <a:rPr lang="en-US" sz="2800" dirty="0" smtClean="0">
                <a:latin typeface="Arial Narrow" pitchFamily="34" charset="0"/>
              </a:rPr>
              <a:t> (v. 6)</a:t>
            </a:r>
          </a:p>
          <a:p>
            <a:pPr marL="971550" lvl="1" indent="-514350">
              <a:buFont typeface="+mj-lt"/>
              <a:buAutoNum type="alphaUcPeriod"/>
            </a:pPr>
            <a:r>
              <a:rPr lang="en-US" sz="2800" i="1" dirty="0" smtClean="0">
                <a:latin typeface="Arial Narrow" pitchFamily="34" charset="0"/>
              </a:rPr>
              <a:t>Christ is king - angels are just ministers</a:t>
            </a:r>
            <a:r>
              <a:rPr lang="en-US" sz="2800" dirty="0" smtClean="0">
                <a:latin typeface="Arial Narrow" pitchFamily="34" charset="0"/>
              </a:rPr>
              <a:t> (vv. 7-8)</a:t>
            </a:r>
          </a:p>
          <a:p>
            <a:pPr marL="1428750" lvl="2" indent="-514350">
              <a:buFont typeface="+mj-lt"/>
              <a:buAutoNum type="arabicPeriod"/>
            </a:pPr>
            <a:r>
              <a:rPr lang="en-US" sz="2800" dirty="0" smtClean="0">
                <a:latin typeface="Arial Narrow" pitchFamily="34" charset="0"/>
              </a:rPr>
              <a:t>Angels are ministers (</a:t>
            </a:r>
            <a:r>
              <a:rPr lang="en-US" sz="2800" dirty="0" err="1" smtClean="0">
                <a:latin typeface="Arial Narrow" pitchFamily="34" charset="0"/>
              </a:rPr>
              <a:t>v.</a:t>
            </a:r>
            <a:r>
              <a:rPr lang="en-US" sz="2800" dirty="0" smtClean="0">
                <a:latin typeface="Arial Narrow" pitchFamily="34" charset="0"/>
              </a:rPr>
              <a:t> 7)</a:t>
            </a:r>
          </a:p>
          <a:p>
            <a:pPr marL="1428750" lvl="2" indent="-514350">
              <a:buFont typeface="+mj-lt"/>
              <a:buAutoNum type="arabicPeriod"/>
            </a:pPr>
            <a:r>
              <a:rPr lang="en-US" sz="2800" i="1" dirty="0" smtClean="0">
                <a:latin typeface="Arial Narrow" pitchFamily="34" charset="0"/>
              </a:rPr>
              <a:t>God called him </a:t>
            </a:r>
            <a:r>
              <a:rPr lang="en-US" sz="2800" i="1" dirty="0" smtClean="0">
                <a:latin typeface="Arial Narrow" pitchFamily="34" charset="0"/>
                <a:sym typeface="WP TypographicSymbols"/>
              </a:rPr>
              <a:t>“</a:t>
            </a:r>
            <a:r>
              <a:rPr lang="en-US" sz="2800" i="1" dirty="0" smtClean="0">
                <a:latin typeface="Arial Narrow" pitchFamily="34" charset="0"/>
              </a:rPr>
              <a:t>God</a:t>
            </a:r>
            <a:r>
              <a:rPr lang="en-US" sz="2800" i="1" dirty="0" smtClean="0">
                <a:latin typeface="Arial Narrow" pitchFamily="34" charset="0"/>
                <a:sym typeface="WP TypographicSymbols"/>
              </a:rPr>
              <a:t>”  and gave him a kingdom </a:t>
            </a:r>
            <a:r>
              <a:rPr lang="en-US" sz="2800" dirty="0" smtClean="0">
                <a:latin typeface="Arial Narrow" pitchFamily="34" charset="0"/>
              </a:rPr>
              <a:t>(vv. 8-9)</a:t>
            </a:r>
          </a:p>
          <a:p>
            <a:pPr marL="1428750" lvl="2" indent="-514350">
              <a:buFont typeface="+mj-lt"/>
              <a:buAutoNum type="arabicPeriod"/>
            </a:pPr>
            <a:r>
              <a:rPr lang="en-US" sz="2800" i="1" dirty="0" smtClean="0">
                <a:latin typeface="Arial Narrow" pitchFamily="34" charset="0"/>
              </a:rPr>
              <a:t>Anointed of God</a:t>
            </a:r>
            <a:r>
              <a:rPr lang="en-US" sz="2800" dirty="0" smtClean="0">
                <a:latin typeface="Arial Narrow" pitchFamily="34" charset="0"/>
              </a:rPr>
              <a:t> (v. 9)</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1</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79728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1000"/>
                                        <p:tgtEl>
                                          <p:spTgt spid="6">
                                            <p:txEl>
                                              <p:pRg st="5" end="5"/>
                                            </p:txEl>
                                          </p:spTgt>
                                        </p:tgtEl>
                                      </p:cBhvr>
                                    </p:animEffect>
                                    <p:anim calcmode="lin" valueType="num">
                                      <p:cBhvr>
                                        <p:cTn id="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animEffect transition="in" filter="fade">
                                      <p:cBhvr>
                                        <p:cTn id="14" dur="1000"/>
                                        <p:tgtEl>
                                          <p:spTgt spid="6">
                                            <p:txEl>
                                              <p:pRg st="6" end="6"/>
                                            </p:txEl>
                                          </p:spTgt>
                                        </p:tgtEl>
                                      </p:cBhvr>
                                    </p:animEffect>
                                    <p:anim calcmode="lin" valueType="num">
                                      <p:cBhvr>
                                        <p:cTn id="1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1000"/>
                                        <p:tgtEl>
                                          <p:spTgt spid="6">
                                            <p:txEl>
                                              <p:pRg st="7" end="7"/>
                                            </p:txEl>
                                          </p:spTgt>
                                        </p:tgtEl>
                                      </p:cBhvr>
                                    </p:animEffect>
                                    <p:anim calcmode="lin" valueType="num">
                                      <p:cBhvr>
                                        <p:cTn id="2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1143000"/>
            <a:ext cx="7924800" cy="3693319"/>
          </a:xfrm>
          <a:prstGeom prst="rect">
            <a:avLst/>
          </a:prstGeom>
          <a:noFill/>
        </p:spPr>
        <p:txBody>
          <a:bodyPr wrap="square" rtlCol="0">
            <a:spAutoFit/>
          </a:bodyPr>
          <a:lstStyle/>
          <a:p>
            <a:pPr marL="571500" indent="-571500">
              <a:buFont typeface="+mj-lt"/>
              <a:buAutoNum type="romanUcPeriod" startAt="2"/>
            </a:pPr>
            <a:r>
              <a:rPr lang="en-US" sz="2800" dirty="0" smtClean="0">
                <a:latin typeface="Arial Narrow" pitchFamily="34" charset="0"/>
              </a:rPr>
              <a:t> </a:t>
            </a:r>
            <a:r>
              <a:rPr lang="en-US" sz="2800" u="sng" dirty="0" smtClean="0">
                <a:latin typeface="Arial Narrow" pitchFamily="34" charset="0"/>
              </a:rPr>
              <a:t>Christ Is Superior To Angels</a:t>
            </a:r>
            <a:r>
              <a:rPr lang="en-US" sz="2800" dirty="0" smtClean="0">
                <a:latin typeface="Arial Narrow" pitchFamily="34" charset="0"/>
              </a:rPr>
              <a:t> (vv. 4-14)</a:t>
            </a:r>
          </a:p>
          <a:p>
            <a:pPr marL="571500" indent="-571500">
              <a:buFont typeface="+mj-lt"/>
              <a:buAutoNum type="romanUcPeriod" startAt="2"/>
            </a:pPr>
            <a:endParaRPr lang="en-US" sz="1000" dirty="0" smtClean="0">
              <a:latin typeface="Arial Narrow" pitchFamily="34" charset="0"/>
            </a:endParaRPr>
          </a:p>
          <a:p>
            <a:pPr marL="971550" lvl="1" indent="-514350">
              <a:buFont typeface="+mj-lt"/>
              <a:buAutoNum type="alphaUcPeriod" startAt="4"/>
            </a:pPr>
            <a:r>
              <a:rPr lang="en-US" sz="2800" i="1" dirty="0" smtClean="0">
                <a:latin typeface="Arial Narrow" pitchFamily="34" charset="0"/>
              </a:rPr>
              <a:t>Christ is the unchanging creator</a:t>
            </a:r>
            <a:r>
              <a:rPr lang="en-US" sz="2800" dirty="0" smtClean="0">
                <a:latin typeface="Arial Narrow" pitchFamily="34" charset="0"/>
              </a:rPr>
              <a:t> (vv. 10-12)</a:t>
            </a:r>
          </a:p>
          <a:p>
            <a:pPr marL="1428750" lvl="2" indent="-514350">
              <a:buFont typeface="+mj-lt"/>
              <a:buAutoNum type="arabicPeriod"/>
            </a:pPr>
            <a:r>
              <a:rPr lang="en-US" sz="2800" dirty="0" smtClean="0">
                <a:latin typeface="Arial Narrow" pitchFamily="34" charset="0"/>
              </a:rPr>
              <a:t>He created the world (</a:t>
            </a:r>
            <a:r>
              <a:rPr lang="en-US" sz="2800" dirty="0" err="1" smtClean="0">
                <a:latin typeface="Arial Narrow" pitchFamily="34" charset="0"/>
              </a:rPr>
              <a:t>v.</a:t>
            </a:r>
            <a:r>
              <a:rPr lang="en-US" sz="2800" dirty="0" smtClean="0">
                <a:latin typeface="Arial Narrow" pitchFamily="34" charset="0"/>
              </a:rPr>
              <a:t> 10)</a:t>
            </a:r>
          </a:p>
          <a:p>
            <a:pPr marL="1428750" lvl="2" indent="-514350">
              <a:buFont typeface="+mj-lt"/>
              <a:buAutoNum type="arabicPeriod"/>
            </a:pPr>
            <a:r>
              <a:rPr lang="en-US" sz="2800" dirty="0" smtClean="0">
                <a:latin typeface="Arial Narrow" pitchFamily="34" charset="0"/>
              </a:rPr>
              <a:t>Heavens, earth and works will perish (vv. 11-12)</a:t>
            </a:r>
          </a:p>
          <a:p>
            <a:pPr marL="1428750" lvl="2" indent="-514350">
              <a:buFont typeface="+mj-lt"/>
              <a:buAutoNum type="arabicPeriod"/>
            </a:pPr>
            <a:r>
              <a:rPr lang="en-US" sz="2800" dirty="0" smtClean="0">
                <a:latin typeface="Arial Narrow" pitchFamily="34" charset="0"/>
              </a:rPr>
              <a:t>The Son remains (vv. 11-12)</a:t>
            </a:r>
          </a:p>
          <a:p>
            <a:pPr marL="971550" lvl="1" indent="-514350">
              <a:buFont typeface="+mj-lt"/>
              <a:buAutoNum type="alphaUcPeriod" startAt="4"/>
            </a:pPr>
            <a:r>
              <a:rPr lang="en-US" sz="2800" i="1" dirty="0" smtClean="0">
                <a:latin typeface="Arial Narrow" pitchFamily="34" charset="0"/>
              </a:rPr>
              <a:t>Jesus is Lord; angels are ministering spirits</a:t>
            </a:r>
            <a:r>
              <a:rPr lang="en-US" sz="2800" dirty="0" smtClean="0">
                <a:latin typeface="Arial Narrow" pitchFamily="34" charset="0"/>
              </a:rPr>
              <a:t>                     (vv. 13-14)</a:t>
            </a:r>
          </a:p>
          <a:p>
            <a:pPr marL="514350" indent="-514350">
              <a:buFont typeface="+mj-lt"/>
              <a:buAutoNum type="romanUcPeriod" startAt="2"/>
            </a:pPr>
            <a:endParaRPr lang="en-US" sz="2800" dirty="0" smtClean="0">
              <a:latin typeface="Arial Narrow" pitchFamily="34" charset="0"/>
            </a:endParaRP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1</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00709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6400"/>
            <a:ext cx="2514600" cy="2554545"/>
          </a:xfrm>
          <a:prstGeom prst="rect">
            <a:avLst/>
          </a:prstGeom>
          <a:noFill/>
        </p:spPr>
        <p:txBody>
          <a:bodyPr wrap="square" rtlCol="0">
            <a:spAutoFit/>
          </a:bodyPr>
          <a:lstStyle/>
          <a:p>
            <a:pPr algn="ctr"/>
            <a:r>
              <a:rPr lang="en-US" sz="4000" dirty="0" smtClean="0">
                <a:latin typeface="Arial Narrow" panose="020B0606020202030204" pitchFamily="34" charset="0"/>
              </a:rPr>
              <a:t>Brightness</a:t>
            </a:r>
          </a:p>
          <a:p>
            <a:pPr algn="ctr"/>
            <a:r>
              <a:rPr lang="en-US" sz="4000" dirty="0" smtClean="0">
                <a:latin typeface="Arial Narrow" panose="020B0606020202030204" pitchFamily="34" charset="0"/>
              </a:rPr>
              <a:t>Of</a:t>
            </a:r>
          </a:p>
          <a:p>
            <a:pPr algn="ctr"/>
            <a:r>
              <a:rPr lang="en-US" sz="4000" dirty="0" smtClean="0">
                <a:latin typeface="Arial Narrow" panose="020B0606020202030204" pitchFamily="34" charset="0"/>
              </a:rPr>
              <a:t>His</a:t>
            </a:r>
          </a:p>
          <a:p>
            <a:pPr algn="ctr"/>
            <a:r>
              <a:rPr lang="en-US" sz="4000" dirty="0" smtClean="0">
                <a:latin typeface="Arial Narrow" panose="020B0606020202030204" pitchFamily="34" charset="0"/>
              </a:rPr>
              <a:t>Glory</a:t>
            </a:r>
            <a:endParaRPr lang="en-US" sz="4000" dirty="0">
              <a:latin typeface="Arial Narrow" panose="020B0606020202030204" pitchFamily="34" charset="0"/>
            </a:endParaRPr>
          </a:p>
        </p:txBody>
      </p:sp>
      <p:cxnSp>
        <p:nvCxnSpPr>
          <p:cNvPr id="8" name="Straight Connector 7"/>
          <p:cNvCxnSpPr/>
          <p:nvPr/>
        </p:nvCxnSpPr>
        <p:spPr>
          <a:xfrm rot="5400000">
            <a:off x="2743200" y="2362200"/>
            <a:ext cx="1828800" cy="609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971800" y="2438400"/>
            <a:ext cx="1828800" cy="609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200400" y="2590800"/>
            <a:ext cx="1828800" cy="609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29000" y="2667000"/>
            <a:ext cx="1828800" cy="609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657600" y="2819400"/>
            <a:ext cx="1828800" cy="609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962400" y="2819400"/>
            <a:ext cx="1828800" cy="609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886200" y="2667000"/>
            <a:ext cx="1828800" cy="609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743700" y="2476500"/>
            <a:ext cx="1752600" cy="609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6896100" y="2324100"/>
            <a:ext cx="1752600" cy="609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91300" y="2476500"/>
            <a:ext cx="1752600" cy="609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6438900" y="2552700"/>
            <a:ext cx="1752600" cy="609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6210300" y="2628900"/>
            <a:ext cx="1752600" cy="609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5981700" y="2628900"/>
            <a:ext cx="1752600" cy="609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5829300" y="2705100"/>
            <a:ext cx="1752600" cy="609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5600700" y="2781300"/>
            <a:ext cx="1752600" cy="457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5448300" y="2857500"/>
            <a:ext cx="1752600" cy="457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5295900" y="2781300"/>
            <a:ext cx="1752600" cy="457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229100" y="2705100"/>
            <a:ext cx="1752600" cy="457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457700" y="2781300"/>
            <a:ext cx="1752600" cy="457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648200" y="2895600"/>
            <a:ext cx="1828800" cy="3048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838700" y="3009900"/>
            <a:ext cx="1828800" cy="76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105400" y="3048000"/>
            <a:ext cx="1828800" cy="1524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31" name="Rectangle 30"/>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1</a:t>
            </a:r>
            <a:endParaRPr lang="en-US" sz="2800" dirty="0"/>
          </a:p>
        </p:txBody>
      </p:sp>
      <p:sp>
        <p:nvSpPr>
          <p:cNvPr id="36" name="TextBox 35"/>
          <p:cNvSpPr txBox="1"/>
          <p:nvPr/>
        </p:nvSpPr>
        <p:spPr>
          <a:xfrm>
            <a:off x="4038600" y="2819400"/>
            <a:ext cx="3505200" cy="769441"/>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rPr>
              <a:t>Radiance</a:t>
            </a:r>
            <a:endParaRPr lang="en-US" sz="4400" dirty="0">
              <a:effectLst>
                <a:outerShdw blurRad="38100" dist="38100" dir="2700000" algn="tl">
                  <a:srgbClr val="000000">
                    <a:alpha val="43137"/>
                  </a:srgbClr>
                </a:outerShdw>
              </a:effectLst>
            </a:endParaRPr>
          </a:p>
        </p:txBody>
      </p:sp>
      <p:sp>
        <p:nvSpPr>
          <p:cNvPr id="6" name="32-Point Star 5"/>
          <p:cNvSpPr/>
          <p:nvPr/>
        </p:nvSpPr>
        <p:spPr>
          <a:xfrm>
            <a:off x="3581400" y="838200"/>
            <a:ext cx="4191000" cy="1371600"/>
          </a:xfrm>
          <a:prstGeom prst="star32">
            <a:avLst>
              <a:gd name="adj" fmla="val 44167"/>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Father</a:t>
            </a:r>
            <a:endParaRPr lang="en-US" sz="4400" dirty="0">
              <a:solidFill>
                <a:schemeClr val="tx1"/>
              </a:solidFill>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4426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2"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par>
                                <p:cTn id="23" presetID="22" presetClass="entr" presetSubtype="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par>
                                <p:cTn id="26" presetID="22" presetClass="entr" presetSubtype="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par>
                                <p:cTn id="29" presetID="22" presetClass="entr" presetSubtype="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par>
                                <p:cTn id="32" presetID="22" presetClass="entr" presetSubtype="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par>
                                <p:cTn id="35" presetID="22" presetClass="entr" presetSubtype="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par>
                                <p:cTn id="38" presetID="22" presetClass="entr" presetSubtype="1"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par>
                                <p:cTn id="41" presetID="22" presetClass="entr" presetSubtype="1"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up)">
                                      <p:cBhvr>
                                        <p:cTn id="43" dur="500"/>
                                        <p:tgtEl>
                                          <p:spTgt spid="32"/>
                                        </p:tgtEl>
                                      </p:cBhvr>
                                    </p:animEffect>
                                  </p:childTnLst>
                                </p:cTn>
                              </p:par>
                              <p:par>
                                <p:cTn id="44" presetID="22" presetClass="entr" presetSubtype="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par>
                                <p:cTn id="47" presetID="22" presetClass="entr" presetSubtype="1"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up)">
                                      <p:cBhvr>
                                        <p:cTn id="49" dur="500"/>
                                        <p:tgtEl>
                                          <p:spTgt spid="26"/>
                                        </p:tgtEl>
                                      </p:cBhvr>
                                    </p:animEffect>
                                  </p:childTnLst>
                                </p:cTn>
                              </p:par>
                              <p:par>
                                <p:cTn id="50" presetID="22" presetClass="entr" presetSubtype="1"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up)">
                                      <p:cBhvr>
                                        <p:cTn id="52" dur="500"/>
                                        <p:tgtEl>
                                          <p:spTgt spid="25"/>
                                        </p:tgtEl>
                                      </p:cBhvr>
                                    </p:animEffect>
                                  </p:childTnLst>
                                </p:cTn>
                              </p:par>
                              <p:par>
                                <p:cTn id="53" presetID="22" presetClass="entr" presetSubtype="1"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par>
                                <p:cTn id="56" presetID="22" presetClass="entr" presetSubtype="1"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par>
                                <p:cTn id="59" presetID="22" presetClass="entr" presetSubtype="1"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up)">
                                      <p:cBhvr>
                                        <p:cTn id="61" dur="500"/>
                                        <p:tgtEl>
                                          <p:spTgt spid="21"/>
                                        </p:tgtEl>
                                      </p:cBhvr>
                                    </p:animEffect>
                                  </p:childTnLst>
                                </p:cTn>
                              </p:par>
                              <p:par>
                                <p:cTn id="62" presetID="22" presetClass="entr" presetSubtype="1"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up)">
                                      <p:cBhvr>
                                        <p:cTn id="64" dur="500"/>
                                        <p:tgtEl>
                                          <p:spTgt spid="20"/>
                                        </p:tgtEl>
                                      </p:cBhvr>
                                    </p:animEffect>
                                  </p:childTnLst>
                                </p:cTn>
                              </p:par>
                              <p:par>
                                <p:cTn id="65" presetID="22" presetClass="entr" presetSubtype="1"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500"/>
                                        <p:tgtEl>
                                          <p:spTgt spid="19"/>
                                        </p:tgtEl>
                                      </p:cBhvr>
                                    </p:animEffect>
                                  </p:childTnLst>
                                </p:cTn>
                              </p:par>
                              <p:par>
                                <p:cTn id="68" presetID="22" presetClass="entr" presetSubtype="1"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up)">
                                      <p:cBhvr>
                                        <p:cTn id="70" dur="500"/>
                                        <p:tgtEl>
                                          <p:spTgt spid="18"/>
                                        </p:tgtEl>
                                      </p:cBhvr>
                                    </p:animEffect>
                                  </p:childTnLst>
                                </p:cTn>
                              </p:par>
                              <p:par>
                                <p:cTn id="71" presetID="22" presetClass="entr" presetSubtype="1"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up)">
                                      <p:cBhvr>
                                        <p:cTn id="73" dur="500"/>
                                        <p:tgtEl>
                                          <p:spTgt spid="15"/>
                                        </p:tgtEl>
                                      </p:cBhvr>
                                    </p:animEffect>
                                  </p:childTnLst>
                                </p:cTn>
                              </p:par>
                              <p:par>
                                <p:cTn id="74" presetID="22" presetClass="entr" presetSubtype="1"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up)">
                                      <p:cBhvr>
                                        <p:cTn id="76" dur="500"/>
                                        <p:tgtEl>
                                          <p:spTgt spid="17"/>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up)">
                                      <p:cBhvr>
                                        <p:cTn id="7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89702"/>
            <a:ext cx="2133600" cy="830997"/>
          </a:xfrm>
          <a:prstGeom prst="rect">
            <a:avLst/>
          </a:prstGeom>
          <a:noFill/>
        </p:spPr>
        <p:txBody>
          <a:bodyPr wrap="square" rtlCol="0">
            <a:spAutoFit/>
          </a:bodyPr>
          <a:lstStyle/>
          <a:p>
            <a:pPr algn="ctr"/>
            <a:r>
              <a:rPr lang="en-US" sz="4800" dirty="0" smtClean="0">
                <a:latin typeface="Arial Narrow" panose="020B0606020202030204" pitchFamily="34" charset="0"/>
              </a:rPr>
              <a:t>“Image”</a:t>
            </a:r>
            <a:endParaRPr lang="en-US" sz="4800" dirty="0">
              <a:latin typeface="Arial Narrow" panose="020B0606020202030204" pitchFamily="34" charset="0"/>
            </a:endParaRPr>
          </a:p>
        </p:txBody>
      </p:sp>
      <p:grpSp>
        <p:nvGrpSpPr>
          <p:cNvPr id="24" name="Group 23"/>
          <p:cNvGrpSpPr/>
          <p:nvPr/>
        </p:nvGrpSpPr>
        <p:grpSpPr>
          <a:xfrm>
            <a:off x="3482200" y="4303450"/>
            <a:ext cx="4042948" cy="2475289"/>
            <a:chOff x="2971800" y="3200400"/>
            <a:chExt cx="5252623" cy="3657600"/>
          </a:xfrm>
        </p:grpSpPr>
        <p:pic>
          <p:nvPicPr>
            <p:cNvPr id="1031" name="Picture 7" descr="F:\FILES\PFILES\MSOFFICE\MEDIA\CNTCD1\Photo1\j0216052.jpg"/>
            <p:cNvPicPr>
              <a:picLocks noChangeAspect="1" noChangeArrowheads="1"/>
            </p:cNvPicPr>
            <p:nvPr/>
          </p:nvPicPr>
          <p:blipFill>
            <a:blip r:embed="rId2"/>
            <a:srcRect/>
            <a:stretch>
              <a:fillRect/>
            </a:stretch>
          </p:blipFill>
          <p:spPr bwMode="auto">
            <a:xfrm>
              <a:off x="2971800" y="3200400"/>
              <a:ext cx="2419350" cy="3657600"/>
            </a:xfrm>
            <a:prstGeom prst="rect">
              <a:avLst/>
            </a:prstGeom>
            <a:ln>
              <a:noFill/>
            </a:ln>
            <a:effectLst>
              <a:softEdge rad="112500"/>
            </a:effectLst>
          </p:spPr>
        </p:pic>
        <p:pic>
          <p:nvPicPr>
            <p:cNvPr id="12" name="Picture 7" descr="F:\FILES\PFILES\MSOFFICE\MEDIA\CNTCD1\Photo1\j0216052.jpg"/>
            <p:cNvPicPr>
              <a:picLocks noChangeAspect="1" noChangeArrowheads="1"/>
            </p:cNvPicPr>
            <p:nvPr/>
          </p:nvPicPr>
          <p:blipFill>
            <a:blip r:embed="rId2"/>
            <a:srcRect l="25197" t="8333" r="24409" b="47917"/>
            <a:stretch>
              <a:fillRect/>
            </a:stretch>
          </p:blipFill>
          <p:spPr bwMode="auto">
            <a:xfrm rot="21086024">
              <a:off x="6970377" y="3582611"/>
              <a:ext cx="1219200" cy="1600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5" name="TextBox 14"/>
            <p:cNvSpPr txBox="1"/>
            <p:nvPr/>
          </p:nvSpPr>
          <p:spPr>
            <a:xfrm>
              <a:off x="3352800" y="5334000"/>
              <a:ext cx="1620957" cy="830997"/>
            </a:xfrm>
            <a:prstGeom prst="rect">
              <a:avLst/>
            </a:prstGeom>
            <a:noFill/>
          </p:spPr>
          <p:txBody>
            <a:bodyPr wrap="none" rtlCol="0">
              <a:spAutoFit/>
            </a:bodyPr>
            <a:lstStyle/>
            <a:p>
              <a:pPr algn="ctr"/>
              <a:r>
                <a:rPr lang="en-US" sz="2400" dirty="0" smtClean="0">
                  <a:solidFill>
                    <a:schemeClr val="bg1"/>
                  </a:solidFill>
                  <a:effectLst>
                    <a:outerShdw blurRad="38100" dist="38100" dir="2700000" algn="tl">
                      <a:srgbClr val="000000">
                        <a:alpha val="43137"/>
                      </a:srgbClr>
                    </a:outerShdw>
                  </a:effectLst>
                </a:rPr>
                <a:t>Person</a:t>
              </a:r>
            </a:p>
            <a:p>
              <a:pPr algn="ctr"/>
              <a:r>
                <a:rPr lang="en-US" sz="2400" dirty="0" smtClean="0">
                  <a:solidFill>
                    <a:schemeClr val="bg1"/>
                  </a:solidFill>
                  <a:effectLst>
                    <a:outerShdw blurRad="38100" dist="38100" dir="2700000" algn="tl">
                      <a:srgbClr val="000000">
                        <a:alpha val="43137"/>
                      </a:srgbClr>
                    </a:outerShdw>
                  </a:effectLst>
                </a:rPr>
                <a:t>(Substance)</a:t>
              </a:r>
              <a:endParaRPr lang="en-US" sz="2400"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7315200" y="4948535"/>
              <a:ext cx="909223" cy="461665"/>
            </a:xfrm>
            <a:prstGeom prst="rect">
              <a:avLst/>
            </a:prstGeom>
            <a:noFill/>
          </p:spPr>
          <p:txBody>
            <a:bodyPr wrap="none" rtlCol="0">
              <a:spAutoFit/>
            </a:bodyPr>
            <a:lstStyle/>
            <a:p>
              <a:pPr algn="ctr"/>
              <a:r>
                <a:rPr lang="en-US" sz="2400" dirty="0" smtClean="0"/>
                <a:t>Image</a:t>
              </a:r>
              <a:endParaRPr lang="en-US" sz="2400" dirty="0"/>
            </a:p>
          </p:txBody>
        </p:sp>
      </p:grpSp>
      <p:grpSp>
        <p:nvGrpSpPr>
          <p:cNvPr id="25" name="Group 24"/>
          <p:cNvGrpSpPr/>
          <p:nvPr/>
        </p:nvGrpSpPr>
        <p:grpSpPr>
          <a:xfrm>
            <a:off x="2705656" y="729354"/>
            <a:ext cx="5064155" cy="2438495"/>
            <a:chOff x="2931668" y="304800"/>
            <a:chExt cx="5064155" cy="2438495"/>
          </a:xfrm>
        </p:grpSpPr>
        <p:pic>
          <p:nvPicPr>
            <p:cNvPr id="13" name="Picture 2" descr="Photo of a rubber stamp &quot;arrpoved.&quot;"/>
            <p:cNvPicPr>
              <a:picLocks noChangeAspect="1" noChangeArrowheads="1"/>
            </p:cNvPicPr>
            <p:nvPr/>
          </p:nvPicPr>
          <p:blipFill>
            <a:blip r:embed="rId3"/>
            <a:srcRect/>
            <a:stretch>
              <a:fillRect/>
            </a:stretch>
          </p:blipFill>
          <p:spPr bwMode="auto">
            <a:xfrm rot="2271637">
              <a:off x="4403303" y="367764"/>
              <a:ext cx="2013161" cy="2375531"/>
            </a:xfrm>
            <a:prstGeom prst="rect">
              <a:avLst/>
            </a:prstGeom>
            <a:noFill/>
          </p:spPr>
        </p:pic>
        <p:sp>
          <p:nvSpPr>
            <p:cNvPr id="14" name="TextBox 13"/>
            <p:cNvSpPr txBox="1"/>
            <p:nvPr/>
          </p:nvSpPr>
          <p:spPr>
            <a:xfrm>
              <a:off x="2931668" y="838200"/>
              <a:ext cx="1548821" cy="830997"/>
            </a:xfrm>
            <a:prstGeom prst="rect">
              <a:avLst/>
            </a:prstGeom>
            <a:noFill/>
          </p:spPr>
          <p:txBody>
            <a:bodyPr wrap="none" rtlCol="0">
              <a:spAutoFit/>
            </a:bodyPr>
            <a:lstStyle/>
            <a:p>
              <a:pPr algn="ctr"/>
              <a:r>
                <a:rPr lang="en-US" sz="2400" dirty="0" smtClean="0">
                  <a:latin typeface="Arial Narrow" panose="020B0606020202030204" pitchFamily="34" charset="0"/>
                </a:rPr>
                <a:t>Stamp</a:t>
              </a:r>
            </a:p>
            <a:p>
              <a:pPr algn="ctr"/>
              <a:r>
                <a:rPr lang="en-US" sz="2400" dirty="0" smtClean="0">
                  <a:latin typeface="Arial Narrow" panose="020B0606020202030204" pitchFamily="34" charset="0"/>
                </a:rPr>
                <a:t>(Substance)</a:t>
              </a:r>
              <a:endParaRPr lang="en-US" sz="2400" dirty="0">
                <a:latin typeface="Arial Narrow" panose="020B0606020202030204" pitchFamily="34" charset="0"/>
              </a:endParaRPr>
            </a:p>
          </p:txBody>
        </p:sp>
        <p:sp>
          <p:nvSpPr>
            <p:cNvPr id="16" name="TextBox 15"/>
            <p:cNvSpPr txBox="1"/>
            <p:nvPr/>
          </p:nvSpPr>
          <p:spPr>
            <a:xfrm>
              <a:off x="7086600" y="304800"/>
              <a:ext cx="909223" cy="461665"/>
            </a:xfrm>
            <a:prstGeom prst="rect">
              <a:avLst/>
            </a:prstGeom>
            <a:noFill/>
          </p:spPr>
          <p:txBody>
            <a:bodyPr wrap="none" rtlCol="0">
              <a:spAutoFit/>
            </a:bodyPr>
            <a:lstStyle/>
            <a:p>
              <a:pPr algn="ctr"/>
              <a:r>
                <a:rPr lang="en-US" sz="2400" dirty="0" smtClean="0">
                  <a:latin typeface="Arial Narrow" panose="020B0606020202030204" pitchFamily="34" charset="0"/>
                </a:rPr>
                <a:t>Image</a:t>
              </a:r>
              <a:endParaRPr lang="en-US" sz="2400" dirty="0">
                <a:latin typeface="Arial Narrow" panose="020B0606020202030204" pitchFamily="34" charset="0"/>
              </a:endParaRPr>
            </a:p>
          </p:txBody>
        </p:sp>
        <p:cxnSp>
          <p:nvCxnSpPr>
            <p:cNvPr id="19" name="Straight Arrow Connector 18"/>
            <p:cNvCxnSpPr/>
            <p:nvPr/>
          </p:nvCxnSpPr>
          <p:spPr>
            <a:xfrm rot="10800000" flipV="1">
              <a:off x="6477000" y="685800"/>
              <a:ext cx="7620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91000" y="1143000"/>
              <a:ext cx="7620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2286000" y="2819400"/>
            <a:ext cx="6705600" cy="137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Nothing / No One Is A Better Representation Than The Image</a:t>
            </a:r>
          </a:p>
          <a:p>
            <a:pPr algn="ctr"/>
            <a:r>
              <a:rPr lang="en-US" sz="2800" dirty="0" smtClean="0">
                <a:solidFill>
                  <a:schemeClr val="bg1"/>
                </a:solidFill>
              </a:rPr>
              <a:t>Exact Representation of the Substance</a:t>
            </a:r>
            <a:endParaRPr lang="en-US" sz="2800" dirty="0">
              <a:solidFill>
                <a:schemeClr val="bg1"/>
              </a:solidFill>
            </a:endParaRPr>
          </a:p>
        </p:txBody>
      </p:sp>
      <p:sp>
        <p:nvSpPr>
          <p:cNvPr id="18" name="Rectangle 17"/>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20" name="Rectangle 19"/>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1</a:t>
            </a:r>
            <a:endParaRPr lang="en-US" sz="2800" dirty="0"/>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03181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out)">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out)">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981200"/>
            <a:ext cx="2286000" cy="2308324"/>
          </a:xfrm>
          <a:prstGeom prst="rect">
            <a:avLst/>
          </a:prstGeom>
          <a:noFill/>
        </p:spPr>
        <p:txBody>
          <a:bodyPr wrap="square" rtlCol="0">
            <a:spAutoFit/>
          </a:bodyPr>
          <a:lstStyle/>
          <a:p>
            <a:pPr algn="ctr"/>
            <a:r>
              <a:rPr lang="en-US" sz="3600" dirty="0" smtClean="0">
                <a:latin typeface="Arial Narrow" panose="020B0606020202030204" pitchFamily="34" charset="0"/>
                <a:cs typeface="Times New Roman" panose="02020603050405020304" pitchFamily="18" charset="0"/>
              </a:rPr>
              <a:t>Old</a:t>
            </a:r>
          </a:p>
          <a:p>
            <a:pPr algn="ctr"/>
            <a:r>
              <a:rPr lang="en-US" sz="3600" dirty="0" smtClean="0">
                <a:latin typeface="Arial Narrow" panose="020B0606020202030204" pitchFamily="34" charset="0"/>
                <a:cs typeface="Times New Roman" panose="02020603050405020304" pitchFamily="18" charset="0"/>
              </a:rPr>
              <a:t>Testament</a:t>
            </a:r>
          </a:p>
          <a:p>
            <a:pPr algn="ctr"/>
            <a:r>
              <a:rPr lang="en-US" sz="3600" dirty="0" smtClean="0">
                <a:latin typeface="Arial Narrow" panose="020B0606020202030204" pitchFamily="34" charset="0"/>
                <a:cs typeface="Times New Roman" panose="02020603050405020304" pitchFamily="18" charset="0"/>
              </a:rPr>
              <a:t>In This</a:t>
            </a:r>
          </a:p>
          <a:p>
            <a:pPr algn="ctr"/>
            <a:r>
              <a:rPr lang="en-US" sz="3600" dirty="0" smtClean="0">
                <a:latin typeface="Arial Narrow" panose="020B0606020202030204" pitchFamily="34" charset="0"/>
                <a:cs typeface="Times New Roman" panose="02020603050405020304" pitchFamily="18" charset="0"/>
              </a:rPr>
              <a:t>Chapter</a:t>
            </a:r>
          </a:p>
        </p:txBody>
      </p:sp>
      <p:graphicFrame>
        <p:nvGraphicFramePr>
          <p:cNvPr id="7" name="Table 6"/>
          <p:cNvGraphicFramePr>
            <a:graphicFrameLocks noGrp="1"/>
          </p:cNvGraphicFramePr>
          <p:nvPr>
            <p:extLst>
              <p:ext uri="{D42A27DB-BD31-4B8C-83A1-F6EECF244321}">
                <p14:modId xmlns:p14="http://schemas.microsoft.com/office/powerpoint/2010/main" val="1644838532"/>
              </p:ext>
            </p:extLst>
          </p:nvPr>
        </p:nvGraphicFramePr>
        <p:xfrm>
          <a:off x="2286000" y="990600"/>
          <a:ext cx="6248400" cy="4572000"/>
        </p:xfrm>
        <a:graphic>
          <a:graphicData uri="http://schemas.openxmlformats.org/drawingml/2006/table">
            <a:tbl>
              <a:tblPr firstRow="1" bandRow="1">
                <a:tableStyleId>{5940675A-B579-460E-94D1-54222C63F5DA}</a:tableStyleId>
              </a:tblPr>
              <a:tblGrid>
                <a:gridCol w="3124200"/>
                <a:gridCol w="3124200"/>
              </a:tblGrid>
              <a:tr h="370840">
                <a:tc>
                  <a:txBody>
                    <a:bodyPr/>
                    <a:lstStyle/>
                    <a:p>
                      <a:pPr algn="ctr"/>
                      <a:r>
                        <a:rPr lang="en-US" sz="2800" dirty="0" smtClean="0">
                          <a:solidFill>
                            <a:schemeClr val="bg1"/>
                          </a:solidFill>
                          <a:latin typeface="Arial Narrow" panose="020B0606020202030204" pitchFamily="34" charset="0"/>
                        </a:rPr>
                        <a:t>Verse in</a:t>
                      </a:r>
                      <a:r>
                        <a:rPr lang="en-US" sz="2800" baseline="0" dirty="0" smtClean="0">
                          <a:solidFill>
                            <a:schemeClr val="bg1"/>
                          </a:solidFill>
                          <a:latin typeface="Arial Narrow" panose="020B0606020202030204" pitchFamily="34" charset="0"/>
                        </a:rPr>
                        <a:t> Chapter 1</a:t>
                      </a:r>
                      <a:endParaRPr lang="en-US" sz="2800" dirty="0">
                        <a:solidFill>
                          <a:schemeClr val="bg1"/>
                        </a:solidFill>
                        <a:latin typeface="Arial Narrow" panose="020B0606020202030204" pitchFamily="34" charset="0"/>
                      </a:endParaRPr>
                    </a:p>
                  </a:txBody>
                  <a:tcPr anchor="ctr">
                    <a:solidFill>
                      <a:srgbClr val="000000"/>
                    </a:solidFill>
                  </a:tcPr>
                </a:tc>
                <a:tc>
                  <a:txBody>
                    <a:bodyPr/>
                    <a:lstStyle/>
                    <a:p>
                      <a:pPr algn="ctr"/>
                      <a:r>
                        <a:rPr lang="en-US" sz="2800" dirty="0" smtClean="0">
                          <a:solidFill>
                            <a:schemeClr val="bg1"/>
                          </a:solidFill>
                          <a:latin typeface="Arial Narrow" panose="020B0606020202030204" pitchFamily="34" charset="0"/>
                        </a:rPr>
                        <a:t>Old Testament Reference</a:t>
                      </a:r>
                      <a:endParaRPr lang="en-US" sz="2800" dirty="0">
                        <a:solidFill>
                          <a:schemeClr val="bg1"/>
                        </a:solidFill>
                        <a:latin typeface="Arial Narrow" panose="020B0606020202030204" pitchFamily="34" charset="0"/>
                      </a:endParaRPr>
                    </a:p>
                  </a:txBody>
                  <a:tcPr>
                    <a:solidFill>
                      <a:srgbClr val="000000"/>
                    </a:solidFill>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5</a:t>
                      </a:r>
                    </a:p>
                  </a:txBody>
                  <a:tcPr/>
                </a:tc>
                <a:tc>
                  <a:txBody>
                    <a:bodyPr/>
                    <a:lstStyle/>
                    <a:p>
                      <a:pPr algn="ctr"/>
                      <a:r>
                        <a:rPr lang="en-US" sz="2800" dirty="0" smtClean="0">
                          <a:solidFill>
                            <a:schemeClr val="tx1"/>
                          </a:solidFill>
                          <a:latin typeface="Arial Narrow" panose="020B0606020202030204" pitchFamily="34" charset="0"/>
                        </a:rPr>
                        <a:t>Psa. 2:7</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baseline="0" dirty="0" smtClean="0">
                          <a:solidFill>
                            <a:schemeClr val="tx1"/>
                          </a:solidFill>
                          <a:latin typeface="Arial Narrow" panose="020B0606020202030204" pitchFamily="34" charset="0"/>
                        </a:rPr>
                        <a:t> 5</a:t>
                      </a:r>
                      <a:endParaRPr lang="en-US" sz="2800" dirty="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2 Sam. 7:14</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baseline="0" dirty="0" smtClean="0">
                          <a:solidFill>
                            <a:schemeClr val="tx1"/>
                          </a:solidFill>
                          <a:latin typeface="Arial Narrow" panose="020B0606020202030204" pitchFamily="34" charset="0"/>
                        </a:rPr>
                        <a:t> 6</a:t>
                      </a:r>
                      <a:endParaRPr lang="en-US" sz="2800" dirty="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Deut. 32:43</a:t>
                      </a:r>
                      <a:r>
                        <a:rPr lang="en-US" sz="2800" baseline="0" dirty="0" smtClean="0">
                          <a:solidFill>
                            <a:schemeClr val="tx1"/>
                          </a:solidFill>
                          <a:latin typeface="Arial Narrow" panose="020B0606020202030204" pitchFamily="34" charset="0"/>
                        </a:rPr>
                        <a:t> (LXX)</a:t>
                      </a:r>
                      <a:endParaRPr lang="en-US" sz="2000" i="1"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7</a:t>
                      </a:r>
                      <a:endParaRPr lang="en-US" sz="2800" dirty="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Psa. 104:4</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8</a:t>
                      </a:r>
                      <a:endParaRPr lang="en-US" sz="2800" dirty="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Psa. 45:6-7</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smtClean="0">
                          <a:solidFill>
                            <a:schemeClr val="tx1"/>
                          </a:solidFill>
                          <a:latin typeface="Arial Narrow" panose="020B0606020202030204" pitchFamily="34" charset="0"/>
                        </a:rPr>
                        <a:t>vv. 10-12</a:t>
                      </a:r>
                      <a:endParaRPr lang="en-US" sz="2800" dirty="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Psa. 102:25-27</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baseline="0" dirty="0" smtClean="0">
                          <a:solidFill>
                            <a:schemeClr val="tx1"/>
                          </a:solidFill>
                          <a:latin typeface="Arial Narrow" panose="020B0606020202030204" pitchFamily="34" charset="0"/>
                        </a:rPr>
                        <a:t> 13</a:t>
                      </a:r>
                      <a:endParaRPr lang="en-US" sz="2800" dirty="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Psa. 110:1</a:t>
                      </a:r>
                      <a:endParaRPr lang="en-US" sz="2800" dirty="0">
                        <a:solidFill>
                          <a:schemeClr val="tx1"/>
                        </a:solidFill>
                        <a:latin typeface="Arial Narrow" panose="020B0606020202030204" pitchFamily="34" charset="0"/>
                      </a:endParaRPr>
                    </a:p>
                  </a:txBody>
                  <a:tcPr/>
                </a:tc>
              </a:tr>
            </a:tbl>
          </a:graphicData>
        </a:graphic>
      </p:graphicFrame>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1</a:t>
            </a:r>
            <a:endParaRPr lang="en-US" sz="28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96186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32531" y="1143000"/>
            <a:ext cx="3505200" cy="762000"/>
          </a:xfrm>
          <a:prstGeom prst="roundRect">
            <a:avLst>
              <a:gd name="adj" fmla="val 4104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Arial" panose="020B0604020202020204" pitchFamily="34" charset="0"/>
                <a:cs typeface="Arial" panose="020B0604020202020204" pitchFamily="34" charset="0"/>
              </a:rPr>
              <a:t>“Better”</a:t>
            </a:r>
            <a:endParaRPr lang="en-US" sz="32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04800" y="2070080"/>
            <a:ext cx="4572000" cy="2677656"/>
          </a:xfrm>
          <a:prstGeom prst="rect">
            <a:avLst/>
          </a:prstGeom>
          <a:noFill/>
        </p:spPr>
        <p:txBody>
          <a:bodyPr wrap="square" rtlCol="0">
            <a:spAutoFit/>
          </a:bodyPr>
          <a:lstStyle/>
          <a:p>
            <a:pPr marL="457200" indent="-457200">
              <a:buFont typeface="+mj-lt"/>
              <a:buAutoNum type="arabicPeriod"/>
            </a:pPr>
            <a:r>
              <a:rPr lang="en-US" sz="2400" dirty="0" smtClean="0">
                <a:latin typeface="Arial Narrow" panose="020B0606020202030204" pitchFamily="34" charset="0"/>
              </a:rPr>
              <a:t>1:4 – better than angels</a:t>
            </a:r>
          </a:p>
          <a:p>
            <a:pPr marL="457200" indent="-457200">
              <a:buFont typeface="+mj-lt"/>
              <a:buAutoNum type="arabicPeriod"/>
            </a:pPr>
            <a:r>
              <a:rPr lang="en-US" sz="2400" dirty="0" smtClean="0">
                <a:latin typeface="Arial Narrow" panose="020B0606020202030204" pitchFamily="34" charset="0"/>
              </a:rPr>
              <a:t>6:9 – confident of better things</a:t>
            </a:r>
          </a:p>
          <a:p>
            <a:pPr marL="457200" indent="-457200">
              <a:buFont typeface="+mj-lt"/>
              <a:buAutoNum type="arabicPeriod"/>
            </a:pPr>
            <a:r>
              <a:rPr lang="en-US" sz="2400" dirty="0" smtClean="0">
                <a:latin typeface="Arial Narrow" panose="020B0606020202030204" pitchFamily="34" charset="0"/>
              </a:rPr>
              <a:t>7:7 – lesser is blessed by</a:t>
            </a:r>
            <a:r>
              <a:rPr lang="en-US" sz="2400" dirty="0">
                <a:latin typeface="Arial Narrow" panose="020B0606020202030204" pitchFamily="34" charset="0"/>
              </a:rPr>
              <a:t> </a:t>
            </a:r>
            <a:r>
              <a:rPr lang="en-US" sz="2400" dirty="0" smtClean="0">
                <a:latin typeface="Arial Narrow" panose="020B0606020202030204" pitchFamily="34" charset="0"/>
              </a:rPr>
              <a:t>better</a:t>
            </a:r>
          </a:p>
          <a:p>
            <a:pPr marL="457200" indent="-457200">
              <a:buFont typeface="+mj-lt"/>
              <a:buAutoNum type="arabicPeriod"/>
            </a:pPr>
            <a:r>
              <a:rPr lang="en-US" sz="2400" dirty="0" smtClean="0">
                <a:latin typeface="Arial Narrow" panose="020B0606020202030204" pitchFamily="34" charset="0"/>
              </a:rPr>
              <a:t>7:19 – better hope</a:t>
            </a:r>
          </a:p>
          <a:p>
            <a:pPr marL="457200" indent="-457200">
              <a:buFont typeface="+mj-lt"/>
              <a:buAutoNum type="arabicPeriod"/>
            </a:pPr>
            <a:r>
              <a:rPr lang="en-US" sz="2400" dirty="0" smtClean="0">
                <a:latin typeface="Arial Narrow" panose="020B0606020202030204" pitchFamily="34" charset="0"/>
              </a:rPr>
              <a:t>7:22 – better covenant</a:t>
            </a:r>
          </a:p>
          <a:p>
            <a:pPr marL="457200" indent="-457200">
              <a:buFont typeface="+mj-lt"/>
              <a:buAutoNum type="arabicPeriod"/>
            </a:pPr>
            <a:r>
              <a:rPr lang="en-US" sz="2400" dirty="0" smtClean="0">
                <a:latin typeface="Arial Narrow" panose="020B0606020202030204" pitchFamily="34" charset="0"/>
              </a:rPr>
              <a:t>8:6 – better covenant </a:t>
            </a:r>
          </a:p>
          <a:p>
            <a:pPr marL="457200" indent="-457200">
              <a:buFont typeface="+mj-lt"/>
              <a:buAutoNum type="arabicPeriod"/>
            </a:pPr>
            <a:r>
              <a:rPr lang="en-US" sz="2400" dirty="0" smtClean="0">
                <a:latin typeface="Arial Narrow" panose="020B0606020202030204" pitchFamily="34" charset="0"/>
              </a:rPr>
              <a:t>8:6 - better promises</a:t>
            </a:r>
          </a:p>
        </p:txBody>
      </p:sp>
      <p:sp>
        <p:nvSpPr>
          <p:cNvPr id="5" name="Oval 4"/>
          <p:cNvSpPr/>
          <p:nvPr/>
        </p:nvSpPr>
        <p:spPr>
          <a:xfrm rot="1122516">
            <a:off x="6589568" y="1010183"/>
            <a:ext cx="1752600" cy="990600"/>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anose="020B0604020202020204" pitchFamily="34" charset="0"/>
                <a:cs typeface="Arial" panose="020B0604020202020204" pitchFamily="34" charset="0"/>
              </a:rPr>
              <a:t>13</a:t>
            </a:r>
          </a:p>
          <a:p>
            <a:pPr algn="ctr"/>
            <a:r>
              <a:rPr lang="en-US" sz="2400" b="1" dirty="0" smtClean="0">
                <a:solidFill>
                  <a:schemeClr val="tx1"/>
                </a:solidFill>
                <a:latin typeface="Arial" panose="020B0604020202020204" pitchFamily="34" charset="0"/>
                <a:cs typeface="Arial" panose="020B0604020202020204" pitchFamily="34" charset="0"/>
              </a:rPr>
              <a:t>Times</a:t>
            </a:r>
            <a:endParaRPr lang="en-US" sz="24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1</a:t>
            </a:r>
            <a:endParaRPr lang="en-US" sz="2800" dirty="0"/>
          </a:p>
        </p:txBody>
      </p:sp>
      <p:sp>
        <p:nvSpPr>
          <p:cNvPr id="4" name="TextBox 3"/>
          <p:cNvSpPr txBox="1"/>
          <p:nvPr/>
        </p:nvSpPr>
        <p:spPr>
          <a:xfrm>
            <a:off x="4648200" y="2070080"/>
            <a:ext cx="4495800" cy="2308324"/>
          </a:xfrm>
          <a:prstGeom prst="rect">
            <a:avLst/>
          </a:prstGeom>
          <a:noFill/>
        </p:spPr>
        <p:txBody>
          <a:bodyPr wrap="square" rtlCol="0">
            <a:spAutoFit/>
          </a:bodyPr>
          <a:lstStyle/>
          <a:p>
            <a:pPr marL="514350" indent="-514350">
              <a:buFont typeface="+mj-lt"/>
              <a:buAutoNum type="arabicPeriod" startAt="8"/>
            </a:pPr>
            <a:r>
              <a:rPr lang="en-US" sz="2400" dirty="0" smtClean="0">
                <a:latin typeface="Arial Narrow" panose="020B0606020202030204" pitchFamily="34" charset="0"/>
              </a:rPr>
              <a:t>9:23 </a:t>
            </a:r>
            <a:r>
              <a:rPr lang="en-US" sz="2400" dirty="0">
                <a:latin typeface="Arial Narrow" panose="020B0606020202030204" pitchFamily="34" charset="0"/>
              </a:rPr>
              <a:t>– better sacrifices</a:t>
            </a:r>
          </a:p>
          <a:p>
            <a:pPr marL="457200" indent="-457200">
              <a:buFont typeface="+mj-lt"/>
              <a:buAutoNum type="arabicPeriod" startAt="8"/>
            </a:pPr>
            <a:r>
              <a:rPr lang="en-US" sz="2400" dirty="0" smtClean="0">
                <a:latin typeface="Arial Narrow" panose="020B0606020202030204" pitchFamily="34" charset="0"/>
              </a:rPr>
              <a:t>10:34 </a:t>
            </a:r>
            <a:r>
              <a:rPr lang="en-US" sz="2400" dirty="0">
                <a:latin typeface="Arial Narrow" panose="020B0606020202030204" pitchFamily="34" charset="0"/>
              </a:rPr>
              <a:t>– better possession</a:t>
            </a:r>
          </a:p>
          <a:p>
            <a:pPr marL="457200" indent="-457200">
              <a:buFont typeface="+mj-lt"/>
              <a:buAutoNum type="arabicPeriod" startAt="8"/>
            </a:pPr>
            <a:r>
              <a:rPr lang="en-US" sz="2400" dirty="0" smtClean="0">
                <a:latin typeface="Arial Narrow" panose="020B0606020202030204" pitchFamily="34" charset="0"/>
              </a:rPr>
              <a:t>11:16 </a:t>
            </a:r>
            <a:r>
              <a:rPr lang="en-US" sz="2400" dirty="0">
                <a:latin typeface="Arial Narrow" panose="020B0606020202030204" pitchFamily="34" charset="0"/>
              </a:rPr>
              <a:t>– better country</a:t>
            </a:r>
          </a:p>
          <a:p>
            <a:pPr marL="457200" indent="-457200">
              <a:buFont typeface="+mj-lt"/>
              <a:buAutoNum type="arabicPeriod" startAt="8"/>
            </a:pPr>
            <a:r>
              <a:rPr lang="en-US" sz="2400" dirty="0" smtClean="0">
                <a:latin typeface="Arial Narrow" panose="020B0606020202030204" pitchFamily="34" charset="0"/>
              </a:rPr>
              <a:t>11:35 </a:t>
            </a:r>
            <a:r>
              <a:rPr lang="en-US" sz="2400" dirty="0">
                <a:latin typeface="Arial Narrow" panose="020B0606020202030204" pitchFamily="34" charset="0"/>
              </a:rPr>
              <a:t>– better resurrection</a:t>
            </a:r>
          </a:p>
          <a:p>
            <a:pPr marL="457200" indent="-457200">
              <a:buFont typeface="+mj-lt"/>
              <a:buAutoNum type="arabicPeriod" startAt="8"/>
            </a:pPr>
            <a:r>
              <a:rPr lang="en-US" sz="2400" dirty="0" smtClean="0">
                <a:latin typeface="Arial Narrow" panose="020B0606020202030204" pitchFamily="34" charset="0"/>
              </a:rPr>
              <a:t>11:40 </a:t>
            </a:r>
            <a:r>
              <a:rPr lang="en-US" sz="2400" dirty="0">
                <a:latin typeface="Arial Narrow" panose="020B0606020202030204" pitchFamily="34" charset="0"/>
              </a:rPr>
              <a:t>– something better </a:t>
            </a:r>
            <a:r>
              <a:rPr lang="en-US" sz="2400" dirty="0" smtClean="0">
                <a:latin typeface="Arial Narrow" panose="020B0606020202030204" pitchFamily="34" charset="0"/>
              </a:rPr>
              <a:t>for </a:t>
            </a:r>
            <a:r>
              <a:rPr lang="en-US" sz="2400" dirty="0">
                <a:latin typeface="Arial Narrow" panose="020B0606020202030204" pitchFamily="34" charset="0"/>
              </a:rPr>
              <a:t>us</a:t>
            </a:r>
          </a:p>
          <a:p>
            <a:pPr marL="457200" indent="-457200">
              <a:buFont typeface="+mj-lt"/>
              <a:buAutoNum type="arabicPeriod" startAt="8"/>
            </a:pPr>
            <a:r>
              <a:rPr lang="en-US" sz="2400" dirty="0" smtClean="0">
                <a:latin typeface="Arial Narrow" panose="020B0606020202030204" pitchFamily="34" charset="0"/>
              </a:rPr>
              <a:t>12:24 </a:t>
            </a:r>
            <a:r>
              <a:rPr lang="en-US" sz="2400" dirty="0">
                <a:latin typeface="Arial Narrow" panose="020B0606020202030204" pitchFamily="34" charset="0"/>
              </a:rPr>
              <a:t>– better </a:t>
            </a:r>
            <a:r>
              <a:rPr lang="en-US" sz="2400" dirty="0" smtClean="0">
                <a:latin typeface="Arial Narrow" panose="020B0606020202030204" pitchFamily="34" charset="0"/>
              </a:rPr>
              <a:t>things</a:t>
            </a:r>
            <a:endParaRPr lang="en-US" sz="2400" dirty="0">
              <a:latin typeface="Arial Narrow" panose="020B0606020202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40285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Effect transition="in" filter="fade">
                                      <p:cBhvr>
                                        <p:cTn id="63" dur="1000"/>
                                        <p:tgtEl>
                                          <p:spTgt spid="4">
                                            <p:txEl>
                                              <p:pRg st="0" end="0"/>
                                            </p:txEl>
                                          </p:spTgt>
                                        </p:tgtEl>
                                      </p:cBhvr>
                                    </p:animEffect>
                                    <p:anim calcmode="lin" valueType="num">
                                      <p:cBhvr>
                                        <p:cTn id="6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1" end="1"/>
                                            </p:txEl>
                                          </p:spTgt>
                                        </p:tgtEl>
                                        <p:attrNameLst>
                                          <p:attrName>style.visibility</p:attrName>
                                        </p:attrNameLst>
                                      </p:cBhvr>
                                      <p:to>
                                        <p:strVal val="visible"/>
                                      </p:to>
                                    </p:set>
                                    <p:animEffect transition="in" filter="fade">
                                      <p:cBhvr>
                                        <p:cTn id="70" dur="1000"/>
                                        <p:tgtEl>
                                          <p:spTgt spid="4">
                                            <p:txEl>
                                              <p:pRg st="1" end="1"/>
                                            </p:txEl>
                                          </p:spTgt>
                                        </p:tgtEl>
                                      </p:cBhvr>
                                    </p:animEffect>
                                    <p:anim calcmode="lin" valueType="num">
                                      <p:cBhvr>
                                        <p:cTn id="7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animEffect transition="in" filter="fade">
                                      <p:cBhvr>
                                        <p:cTn id="77" dur="1000"/>
                                        <p:tgtEl>
                                          <p:spTgt spid="4">
                                            <p:txEl>
                                              <p:pRg st="2" end="2"/>
                                            </p:txEl>
                                          </p:spTgt>
                                        </p:tgtEl>
                                      </p:cBhvr>
                                    </p:animEffect>
                                    <p:anim calcmode="lin" valueType="num">
                                      <p:cBhvr>
                                        <p:cTn id="7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3" end="3"/>
                                            </p:txEl>
                                          </p:spTgt>
                                        </p:tgtEl>
                                        <p:attrNameLst>
                                          <p:attrName>style.visibility</p:attrName>
                                        </p:attrNameLst>
                                      </p:cBhvr>
                                      <p:to>
                                        <p:strVal val="visible"/>
                                      </p:to>
                                    </p:set>
                                    <p:animEffect transition="in" filter="fade">
                                      <p:cBhvr>
                                        <p:cTn id="84" dur="1000"/>
                                        <p:tgtEl>
                                          <p:spTgt spid="4">
                                            <p:txEl>
                                              <p:pRg st="3" end="3"/>
                                            </p:txEl>
                                          </p:spTgt>
                                        </p:tgtEl>
                                      </p:cBhvr>
                                    </p:animEffect>
                                    <p:anim calcmode="lin" valueType="num">
                                      <p:cBhvr>
                                        <p:cTn id="8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xEl>
                                              <p:pRg st="4" end="4"/>
                                            </p:txEl>
                                          </p:spTgt>
                                        </p:tgtEl>
                                        <p:attrNameLst>
                                          <p:attrName>style.visibility</p:attrName>
                                        </p:attrNameLst>
                                      </p:cBhvr>
                                      <p:to>
                                        <p:strVal val="visible"/>
                                      </p:to>
                                    </p:set>
                                    <p:animEffect transition="in" filter="fade">
                                      <p:cBhvr>
                                        <p:cTn id="91" dur="1000"/>
                                        <p:tgtEl>
                                          <p:spTgt spid="4">
                                            <p:txEl>
                                              <p:pRg st="4" end="4"/>
                                            </p:txEl>
                                          </p:spTgt>
                                        </p:tgtEl>
                                      </p:cBhvr>
                                    </p:animEffect>
                                    <p:anim calcmode="lin" valueType="num">
                                      <p:cBhvr>
                                        <p:cTn id="9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
                                            <p:txEl>
                                              <p:pRg st="5" end="5"/>
                                            </p:txEl>
                                          </p:spTgt>
                                        </p:tgtEl>
                                        <p:attrNameLst>
                                          <p:attrName>style.visibility</p:attrName>
                                        </p:attrNameLst>
                                      </p:cBhvr>
                                      <p:to>
                                        <p:strVal val="visible"/>
                                      </p:to>
                                    </p:set>
                                    <p:animEffect transition="in" filter="fade">
                                      <p:cBhvr>
                                        <p:cTn id="98" dur="1000"/>
                                        <p:tgtEl>
                                          <p:spTgt spid="4">
                                            <p:txEl>
                                              <p:pRg st="5" end="5"/>
                                            </p:txEl>
                                          </p:spTgt>
                                        </p:tgtEl>
                                      </p:cBhvr>
                                    </p:animEffect>
                                    <p:anim calcmode="lin" valueType="num">
                                      <p:cBhvr>
                                        <p:cTn id="9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4"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a:t>
            </a:r>
            <a:r>
              <a:rPr lang="en-US" sz="3200" dirty="0"/>
              <a:t>2</a:t>
            </a:r>
            <a:endParaRPr lang="en-US" sz="3200" dirty="0"/>
          </a:p>
        </p:txBody>
      </p:sp>
      <p:sp>
        <p:nvSpPr>
          <p:cNvPr id="8" name="TextBox 7"/>
          <p:cNvSpPr txBox="1"/>
          <p:nvPr/>
        </p:nvSpPr>
        <p:spPr>
          <a:xfrm>
            <a:off x="1371600" y="2057400"/>
            <a:ext cx="7772400" cy="156966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400050" indent="-400050">
              <a:buFont typeface="+mj-lt"/>
              <a:buAutoNum type="romanUcPeriod"/>
            </a:pPr>
            <a:endParaRPr lang="en-US" sz="3200" dirty="0" smtClean="0">
              <a:solidFill>
                <a:schemeClr val="bg1"/>
              </a:solidFill>
              <a:latin typeface="Arial Narrow" panose="020B0606020202030204" pitchFamily="34" charset="0"/>
            </a:endParaRPr>
          </a:p>
          <a:p>
            <a:pPr marL="400050" indent="-400050">
              <a:buFont typeface="+mj-lt"/>
              <a:buAutoNum type="romanUcPeriod"/>
            </a:pPr>
            <a:r>
              <a:rPr lang="en-US" sz="3200" u="sng" dirty="0" smtClean="0">
                <a:solidFill>
                  <a:schemeClr val="bg1"/>
                </a:solidFill>
                <a:latin typeface="Arial Narrow" panose="020B0606020202030204" pitchFamily="34" charset="0"/>
              </a:rPr>
              <a:t>Don’t Give Up</a:t>
            </a:r>
            <a:r>
              <a:rPr lang="en-US" sz="3200" dirty="0" smtClean="0">
                <a:solidFill>
                  <a:schemeClr val="bg1"/>
                </a:solidFill>
                <a:latin typeface="Arial Narrow" panose="020B0606020202030204" pitchFamily="34" charset="0"/>
              </a:rPr>
              <a:t> (10:19-13:28)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37148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a:ln>
            <a:noFill/>
          </a:ln>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a:t>
            </a:r>
            <a:r>
              <a:rPr lang="en-US" sz="3200" dirty="0"/>
              <a:t>2</a:t>
            </a:r>
            <a:endParaRPr lang="en-US" sz="3200" dirty="0"/>
          </a:p>
        </p:txBody>
      </p:sp>
      <p:sp>
        <p:nvSpPr>
          <p:cNvPr id="8" name="TextBox 7"/>
          <p:cNvSpPr txBox="1"/>
          <p:nvPr/>
        </p:nvSpPr>
        <p:spPr>
          <a:xfrm>
            <a:off x="1066800" y="2057400"/>
            <a:ext cx="7772400" cy="236988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a:pPr>
            <a:r>
              <a:rPr lang="en-US" sz="3200" i="1" dirty="0">
                <a:solidFill>
                  <a:schemeClr val="bg1"/>
                </a:solidFill>
                <a:latin typeface="Arial Narrow" panose="020B0606020202030204" pitchFamily="34" charset="0"/>
              </a:rPr>
              <a:t>Superiority of Christ’s Person </a:t>
            </a:r>
            <a:r>
              <a:rPr lang="en-US" sz="3200" dirty="0">
                <a:solidFill>
                  <a:schemeClr val="bg1"/>
                </a:solidFill>
                <a:latin typeface="Arial Narrow" panose="020B0606020202030204" pitchFamily="34" charset="0"/>
              </a:rPr>
              <a:t>(1:1 – 4:13)</a:t>
            </a:r>
          </a:p>
          <a:p>
            <a:pPr marL="1428750" lvl="2" indent="-514350">
              <a:buFont typeface="+mj-lt"/>
              <a:buAutoNum type="arabicPeriod"/>
            </a:pPr>
            <a:r>
              <a:rPr lang="en-US" sz="2800" dirty="0">
                <a:solidFill>
                  <a:schemeClr val="bg1"/>
                </a:solidFill>
                <a:latin typeface="Arial Narrow" panose="020B0606020202030204" pitchFamily="34" charset="0"/>
              </a:rPr>
              <a:t>Superiority over prophets (1:1-3)</a:t>
            </a:r>
          </a:p>
          <a:p>
            <a:pPr marL="1428750" lvl="2" indent="-514350">
              <a:buFont typeface="+mj-lt"/>
              <a:buAutoNum type="arabicPeriod"/>
            </a:pPr>
            <a:r>
              <a:rPr lang="en-US" sz="2800" dirty="0">
                <a:solidFill>
                  <a:schemeClr val="bg1"/>
                </a:solidFill>
                <a:latin typeface="Arial Narrow" panose="020B0606020202030204" pitchFamily="34" charset="0"/>
              </a:rPr>
              <a:t>Superiority over angels (1:4 – 2:18)</a:t>
            </a:r>
          </a:p>
          <a:p>
            <a:pPr marL="1428750" lvl="2" indent="-514350">
              <a:buFont typeface="+mj-lt"/>
              <a:buAutoNum type="arabicPeriod"/>
            </a:pPr>
            <a:r>
              <a:rPr lang="en-US" sz="2800" dirty="0">
                <a:solidFill>
                  <a:schemeClr val="bg1"/>
                </a:solidFill>
                <a:latin typeface="Arial Narrow" panose="020B0606020202030204" pitchFamily="34" charset="0"/>
              </a:rPr>
              <a:t>Superiority over Moses (3:1 – 4:13)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4146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a:t>
            </a:r>
            <a:r>
              <a:rPr lang="en-US" sz="3200" dirty="0"/>
              <a:t>2</a:t>
            </a:r>
            <a:endParaRPr lang="en-US" sz="3200" dirty="0"/>
          </a:p>
        </p:txBody>
      </p:sp>
      <p:sp>
        <p:nvSpPr>
          <p:cNvPr id="8" name="TextBox 7"/>
          <p:cNvSpPr txBox="1"/>
          <p:nvPr/>
        </p:nvSpPr>
        <p:spPr>
          <a:xfrm>
            <a:off x="914400" y="2057400"/>
            <a:ext cx="7772400" cy="2800767"/>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startAt="2"/>
            </a:pPr>
            <a:r>
              <a:rPr lang="en-US" sz="3200" i="1" dirty="0">
                <a:solidFill>
                  <a:schemeClr val="bg1"/>
                </a:solidFill>
                <a:latin typeface="Arial Narrow" panose="020B0606020202030204" pitchFamily="34" charset="0"/>
              </a:rPr>
              <a:t>Superiority of Christ’s Work </a:t>
            </a:r>
            <a:r>
              <a:rPr lang="en-US" sz="3200" dirty="0">
                <a:solidFill>
                  <a:schemeClr val="bg1"/>
                </a:solidFill>
                <a:latin typeface="Arial Narrow" panose="020B0606020202030204" pitchFamily="34" charset="0"/>
              </a:rPr>
              <a:t>( 4:14 – 10:18)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priesthood (4:14 – 7:28)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covenant (8)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sanctuary (9:1-14)</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sacrifice (9:15 – 10:18)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52210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a:t>
            </a:r>
            <a:r>
              <a:rPr lang="en-US" sz="3200" dirty="0"/>
              <a:t>2</a:t>
            </a:r>
            <a:endParaRPr lang="en-US" sz="3200" dirty="0"/>
          </a:p>
        </p:txBody>
      </p:sp>
      <p:sp>
        <p:nvSpPr>
          <p:cNvPr id="8" name="TextBox 7"/>
          <p:cNvSpPr txBox="1"/>
          <p:nvPr/>
        </p:nvSpPr>
        <p:spPr>
          <a:xfrm>
            <a:off x="1371600" y="2057400"/>
            <a:ext cx="7772400" cy="2677656"/>
          </a:xfrm>
          <a:prstGeom prst="rect">
            <a:avLst/>
          </a:prstGeom>
          <a:noFill/>
        </p:spPr>
        <p:txBody>
          <a:bodyPr wrap="square" rtlCol="0">
            <a:spAutoFit/>
          </a:bodyPr>
          <a:lstStyle/>
          <a:p>
            <a:pPr marL="857250" indent="-857250">
              <a:buFont typeface="+mj-lt"/>
              <a:buAutoNum type="romanUcPeriod" startAt="2"/>
            </a:pPr>
            <a:r>
              <a:rPr lang="en-US" sz="3200" u="sng" dirty="0">
                <a:solidFill>
                  <a:schemeClr val="bg1"/>
                </a:solidFill>
                <a:latin typeface="Arial Narrow" panose="020B0606020202030204" pitchFamily="34" charset="0"/>
              </a:rPr>
              <a:t>Don’t Give Up</a:t>
            </a:r>
            <a:r>
              <a:rPr lang="en-US" sz="3200" dirty="0">
                <a:solidFill>
                  <a:schemeClr val="bg1"/>
                </a:solidFill>
                <a:latin typeface="Arial Narrow" panose="020B0606020202030204" pitchFamily="34" charset="0"/>
              </a:rPr>
              <a:t> (10:19-13:28)</a:t>
            </a: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971550" lvl="1" indent="-514350">
              <a:buFont typeface="+mj-lt"/>
              <a:buAutoNum type="alphaUcPeriod"/>
            </a:pPr>
            <a:r>
              <a:rPr lang="en-US" sz="2800" i="1" dirty="0">
                <a:solidFill>
                  <a:schemeClr val="bg1"/>
                </a:solidFill>
                <a:latin typeface="Arial Narrow" panose="020B0606020202030204" pitchFamily="34" charset="0"/>
              </a:rPr>
              <a:t>Keeping the faith (10:19-39)</a:t>
            </a:r>
          </a:p>
          <a:p>
            <a:pPr marL="971550" lvl="1" indent="-514350">
              <a:buFont typeface="+mj-lt"/>
              <a:buAutoNum type="alphaUcPeriod"/>
            </a:pPr>
            <a:r>
              <a:rPr lang="en-US" sz="2800" i="1" dirty="0">
                <a:solidFill>
                  <a:schemeClr val="bg1"/>
                </a:solidFill>
                <a:latin typeface="Arial Narrow" panose="020B0606020202030204" pitchFamily="34" charset="0"/>
              </a:rPr>
              <a:t>Examples of faith (11)</a:t>
            </a:r>
          </a:p>
          <a:p>
            <a:pPr marL="971550" lvl="1" indent="-514350">
              <a:buFont typeface="+mj-lt"/>
              <a:buAutoNum type="alphaUcPeriod"/>
            </a:pPr>
            <a:r>
              <a:rPr lang="en-US" sz="2800" i="1" dirty="0">
                <a:solidFill>
                  <a:schemeClr val="bg1"/>
                </a:solidFill>
                <a:latin typeface="Arial Narrow" panose="020B0606020202030204" pitchFamily="34" charset="0"/>
              </a:rPr>
              <a:t>Endurance of faith (12)</a:t>
            </a:r>
          </a:p>
          <a:p>
            <a:pPr marL="971550" lvl="1" indent="-514350">
              <a:buFont typeface="+mj-lt"/>
              <a:buAutoNum type="alphaUcPeriod"/>
            </a:pPr>
            <a:r>
              <a:rPr lang="en-US" sz="2800" i="1" dirty="0">
                <a:solidFill>
                  <a:schemeClr val="bg1"/>
                </a:solidFill>
                <a:latin typeface="Arial Narrow" panose="020B0606020202030204" pitchFamily="34" charset="0"/>
              </a:rPr>
              <a:t>Performance of faith (13)</a:t>
            </a:r>
            <a:endParaRPr lang="en-US" sz="2800" dirty="0">
              <a:solidFill>
                <a:schemeClr val="bg1"/>
              </a:solidFill>
              <a:latin typeface="Arial Narrow" panose="020B0606020202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37739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143000"/>
            <a:ext cx="7391400" cy="3539430"/>
          </a:xfrm>
          <a:prstGeom prst="rect">
            <a:avLst/>
          </a:prstGeom>
          <a:noFill/>
        </p:spPr>
        <p:txBody>
          <a:bodyPr wrap="square" rtlCol="0">
            <a:spAutoFit/>
          </a:bodyPr>
          <a:lstStyle/>
          <a:p>
            <a:pPr marL="571500" indent="-571500">
              <a:buFont typeface="+mj-lt"/>
              <a:buAutoNum type="romanUcPeriod"/>
            </a:pPr>
            <a:r>
              <a:rPr lang="en-US" sz="2800" u="sng" dirty="0" smtClean="0">
                <a:latin typeface="Arial Narrow" panose="020B0606020202030204" pitchFamily="34" charset="0"/>
              </a:rPr>
              <a:t>The Title</a:t>
            </a:r>
          </a:p>
          <a:p>
            <a:pPr marL="571500" indent="-571500">
              <a:buFont typeface="+mj-lt"/>
              <a:buAutoNum type="romanUcPeriod"/>
            </a:pPr>
            <a:r>
              <a:rPr lang="en-US" sz="2800" u="sng" dirty="0" smtClean="0">
                <a:latin typeface="Arial Narrow" panose="020B0606020202030204" pitchFamily="34" charset="0"/>
              </a:rPr>
              <a:t>The Author</a:t>
            </a:r>
          </a:p>
          <a:p>
            <a:pPr marL="1028700" lvl="1" indent="-571500">
              <a:buFont typeface="+mj-lt"/>
              <a:buAutoNum type="alphaUcPeriod"/>
            </a:pPr>
            <a:r>
              <a:rPr lang="en-US" sz="2800" dirty="0" smtClean="0">
                <a:latin typeface="Arial Narrow" panose="020B0606020202030204" pitchFamily="34" charset="0"/>
              </a:rPr>
              <a:t>Perhaps the biggest question – since author’s name is not in the book.</a:t>
            </a:r>
          </a:p>
          <a:p>
            <a:pPr marL="1485900" lvl="2" indent="-571500">
              <a:buFont typeface="+mj-lt"/>
              <a:buAutoNum type="arabicPeriod"/>
            </a:pPr>
            <a:r>
              <a:rPr lang="en-US" sz="2800" i="1" dirty="0" smtClean="0">
                <a:latin typeface="Arial Narrow" panose="020B0606020202030204" pitchFamily="34" charset="0"/>
              </a:rPr>
              <a:t>“Who the author of the epistle is, God only knows” (Origen)</a:t>
            </a:r>
          </a:p>
          <a:p>
            <a:pPr marL="1485900" lvl="2" indent="-571500">
              <a:buFont typeface="+mj-lt"/>
              <a:buAutoNum type="arabicPeriod"/>
            </a:pPr>
            <a:r>
              <a:rPr lang="en-US" sz="2800" i="1" dirty="0" smtClean="0">
                <a:latin typeface="Arial Narrow" panose="020B0606020202030204" pitchFamily="34" charset="0"/>
              </a:rPr>
              <a:t>Doesn’t seem to be completely anonymous to the recipients (13:19)</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10741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5543" y="1215241"/>
            <a:ext cx="7162800" cy="1969770"/>
          </a:xfrm>
          <a:prstGeom prst="rect">
            <a:avLst/>
          </a:prstGeom>
          <a:noFill/>
        </p:spPr>
        <p:txBody>
          <a:bodyPr wrap="square" rtlCol="0">
            <a:spAutoFit/>
          </a:bodyPr>
          <a:lstStyle/>
          <a:p>
            <a:pPr marL="514350" indent="-514350">
              <a:buFont typeface="+mj-lt"/>
              <a:buAutoNum type="romanUcPeriod"/>
            </a:pPr>
            <a:r>
              <a:rPr lang="en-US" sz="2800" u="sng" dirty="0">
                <a:latin typeface="Arial Narrow" panose="020B0606020202030204" pitchFamily="34" charset="0"/>
              </a:rPr>
              <a:t>Give Heed to the Things Heard</a:t>
            </a:r>
            <a:r>
              <a:rPr lang="en-US" sz="2800" dirty="0">
                <a:latin typeface="Arial Narrow" pitchFamily="34" charset="0"/>
              </a:rPr>
              <a:t> (vv. 1-4</a:t>
            </a:r>
            <a:r>
              <a:rPr lang="en-US" sz="2800" dirty="0" smtClean="0">
                <a:latin typeface="Arial Narrow" pitchFamily="34" charset="0"/>
              </a:rPr>
              <a:t>)</a:t>
            </a:r>
          </a:p>
          <a:p>
            <a:pPr marL="514350" indent="-514350">
              <a:buFont typeface="+mj-lt"/>
              <a:buAutoNum type="romanUcPeriod"/>
            </a:pPr>
            <a:endParaRPr lang="en-US" sz="2800" dirty="0">
              <a:latin typeface="Arial Narrow" pitchFamily="34" charset="0"/>
            </a:endParaRPr>
          </a:p>
          <a:p>
            <a:pPr marL="514350" indent="-514350">
              <a:buFont typeface="+mj-lt"/>
              <a:buAutoNum type="romanUcPeriod"/>
            </a:pPr>
            <a:endParaRPr lang="en-US" sz="1000" dirty="0">
              <a:latin typeface="Arial Narrow" pitchFamily="34" charset="0"/>
            </a:endParaRPr>
          </a:p>
          <a:p>
            <a:pPr marL="514350" indent="-514350">
              <a:buFont typeface="+mj-lt"/>
              <a:buAutoNum type="romanUcPeriod"/>
            </a:pPr>
            <a:r>
              <a:rPr lang="en-US" sz="2800" u="sng" dirty="0">
                <a:latin typeface="Arial Narrow" panose="020B0606020202030204" pitchFamily="34" charset="0"/>
              </a:rPr>
              <a:t>Christ’s Superiority to Angels is Seen Even in His Humanity </a:t>
            </a:r>
            <a:r>
              <a:rPr lang="en-US" sz="2800" dirty="0">
                <a:latin typeface="Arial Narrow" pitchFamily="34" charset="0"/>
              </a:rPr>
              <a:t>(vv. 5-18)</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2</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41774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39659802"/>
              </p:ext>
            </p:extLst>
          </p:nvPr>
        </p:nvGraphicFramePr>
        <p:xfrm>
          <a:off x="1447800" y="335343"/>
          <a:ext cx="7162800" cy="6096000"/>
        </p:xfrm>
        <a:graphic>
          <a:graphicData uri="http://schemas.openxmlformats.org/drawingml/2006/table">
            <a:tbl>
              <a:tblPr firstRow="1" bandRow="1">
                <a:tableStyleId>{5940675A-B579-460E-94D1-54222C63F5DA}</a:tableStyleId>
              </a:tblPr>
              <a:tblGrid>
                <a:gridCol w="609600"/>
                <a:gridCol w="3581400"/>
                <a:gridCol w="2971800"/>
              </a:tblGrid>
              <a:tr h="503767">
                <a:tc>
                  <a:txBody>
                    <a:bodyPr/>
                    <a:lstStyle/>
                    <a:p>
                      <a:pPr algn="ct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Doctrine</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Warning</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r>
              <a:tr h="503767">
                <a:tc>
                  <a:txBody>
                    <a:bodyPr/>
                    <a:lstStyle/>
                    <a:p>
                      <a:pPr algn="ctr"/>
                      <a:r>
                        <a:rPr lang="en-US" sz="4400" dirty="0" smtClean="0">
                          <a:latin typeface="Arial" panose="020B0604020202020204" pitchFamily="34" charset="0"/>
                          <a:cs typeface="Arial" panose="020B0604020202020204" pitchFamily="34" charset="0"/>
                        </a:rPr>
                        <a:t>1</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1:4-14</a:t>
                      </a:r>
                    </a:p>
                    <a:p>
                      <a:pPr algn="ctr"/>
                      <a:r>
                        <a:rPr lang="en-US" sz="2400" dirty="0" smtClean="0">
                          <a:latin typeface="Arial" panose="020B0604020202020204" pitchFamily="34" charset="0"/>
                          <a:cs typeface="Arial" panose="020B0604020202020204" pitchFamily="34" charset="0"/>
                        </a:rPr>
                        <a:t>Superior</a:t>
                      </a:r>
                      <a:r>
                        <a:rPr lang="en-US" sz="2400" baseline="0" dirty="0" smtClean="0">
                          <a:latin typeface="Arial" panose="020B0604020202020204" pitchFamily="34" charset="0"/>
                          <a:cs typeface="Arial" panose="020B0604020202020204" pitchFamily="34" charset="0"/>
                        </a:rPr>
                        <a:t> to </a:t>
                      </a:r>
                      <a:r>
                        <a:rPr lang="en-US" sz="2400" dirty="0" smtClean="0">
                          <a:latin typeface="Arial" panose="020B0604020202020204" pitchFamily="34" charset="0"/>
                          <a:cs typeface="Arial" panose="020B0604020202020204" pitchFamily="34" charset="0"/>
                        </a:rPr>
                        <a:t>Prophets</a:t>
                      </a:r>
                      <a:r>
                        <a:rPr lang="en-US" sz="2400" baseline="0" dirty="0" smtClean="0">
                          <a:latin typeface="Arial" panose="020B0604020202020204" pitchFamily="34" charset="0"/>
                          <a:cs typeface="Arial" panose="020B0604020202020204" pitchFamily="34" charset="0"/>
                        </a:rPr>
                        <a:t> &amp; Angels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2:1-4</a:t>
                      </a:r>
                    </a:p>
                    <a:p>
                      <a:pPr algn="ctr"/>
                      <a:r>
                        <a:rPr lang="en-US" sz="2400" i="1" dirty="0" smtClean="0">
                          <a:solidFill>
                            <a:srgbClr val="C00000"/>
                          </a:solidFill>
                          <a:latin typeface="Arial" panose="020B0604020202020204" pitchFamily="34" charset="0"/>
                          <a:cs typeface="Arial" panose="020B0604020202020204" pitchFamily="34" charset="0"/>
                        </a:rPr>
                        <a:t>Give heed to things heard</a:t>
                      </a:r>
                    </a:p>
                  </a:txBody>
                  <a:tcPr/>
                </a:tc>
              </a:tr>
              <a:tr h="503767">
                <a:tc>
                  <a:txBody>
                    <a:bodyPr/>
                    <a:lstStyle/>
                    <a:p>
                      <a:pPr algn="ctr"/>
                      <a:r>
                        <a:rPr lang="en-US" sz="44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2:5</a:t>
                      </a:r>
                      <a:r>
                        <a:rPr lang="en-US" sz="2400" baseline="0" dirty="0" smtClean="0">
                          <a:latin typeface="Arial" panose="020B0604020202020204" pitchFamily="34" charset="0"/>
                          <a:cs typeface="Arial" panose="020B0604020202020204" pitchFamily="34" charset="0"/>
                        </a:rPr>
                        <a:t> – 3:6</a:t>
                      </a:r>
                    </a:p>
                    <a:p>
                      <a:pPr algn="ctr"/>
                      <a:r>
                        <a:rPr lang="en-US" sz="2400" baseline="0" dirty="0" smtClean="0">
                          <a:latin typeface="Arial" panose="020B0604020202020204" pitchFamily="34" charset="0"/>
                          <a:cs typeface="Arial" panose="020B0604020202020204" pitchFamily="34" charset="0"/>
                        </a:rPr>
                        <a:t>Superior to Angels &amp; Moses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3:7 – 4:16</a:t>
                      </a:r>
                    </a:p>
                    <a:p>
                      <a:pPr algn="ctr"/>
                      <a:r>
                        <a:rPr lang="en-US" sz="2400" i="1" dirty="0" smtClean="0">
                          <a:solidFill>
                            <a:srgbClr val="C00000"/>
                          </a:solidFill>
                          <a:latin typeface="Arial" panose="020B0604020202020204" pitchFamily="34" charset="0"/>
                          <a:cs typeface="Arial" panose="020B0604020202020204" pitchFamily="34" charset="0"/>
                        </a:rPr>
                        <a:t>Don’t harden </a:t>
                      </a:r>
                      <a:r>
                        <a:rPr lang="en-US" sz="2400" i="1" baseline="0" dirty="0" smtClean="0">
                          <a:solidFill>
                            <a:srgbClr val="C00000"/>
                          </a:solidFill>
                          <a:latin typeface="Arial" panose="020B0604020202020204" pitchFamily="34" charset="0"/>
                          <a:cs typeface="Arial" panose="020B0604020202020204" pitchFamily="34" charset="0"/>
                        </a:rPr>
                        <a:t>heart</a:t>
                      </a:r>
                    </a:p>
                    <a:p>
                      <a:pPr algn="ctr"/>
                      <a:r>
                        <a:rPr lang="en-US" sz="2400" i="1" baseline="0" dirty="0" smtClean="0">
                          <a:solidFill>
                            <a:srgbClr val="C00000"/>
                          </a:solidFill>
                          <a:latin typeface="Arial" panose="020B0604020202020204" pitchFamily="34" charset="0"/>
                          <a:cs typeface="Arial" panose="020B0604020202020204" pitchFamily="34" charset="0"/>
                        </a:rPr>
                        <a:t>as Israel did</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3</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5:1-10</a:t>
                      </a:r>
                    </a:p>
                    <a:p>
                      <a:pPr algn="ctr"/>
                      <a:r>
                        <a:rPr lang="en-US" sz="2400" dirty="0" smtClean="0">
                          <a:latin typeface="Arial" panose="020B0604020202020204" pitchFamily="34" charset="0"/>
                          <a:cs typeface="Arial" panose="020B0604020202020204" pitchFamily="34" charset="0"/>
                        </a:rPr>
                        <a:t>Better</a:t>
                      </a:r>
                      <a:r>
                        <a:rPr lang="en-US" sz="2400" baseline="0" dirty="0" smtClean="0">
                          <a:latin typeface="Arial" panose="020B0604020202020204" pitchFamily="34" charset="0"/>
                          <a:cs typeface="Arial" panose="020B0604020202020204" pitchFamily="34" charset="0"/>
                        </a:rPr>
                        <a:t> High Priest</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5:11 - 6:20</a:t>
                      </a:r>
                    </a:p>
                    <a:p>
                      <a:pPr algn="ctr"/>
                      <a:r>
                        <a:rPr lang="en-US" sz="2400" i="1" dirty="0" smtClean="0">
                          <a:solidFill>
                            <a:srgbClr val="C00000"/>
                          </a:solidFill>
                          <a:latin typeface="Arial" panose="020B0604020202020204" pitchFamily="34" charset="0"/>
                          <a:cs typeface="Arial" panose="020B0604020202020204" pitchFamily="34" charset="0"/>
                        </a:rPr>
                        <a:t>Not maturing</a:t>
                      </a:r>
                    </a:p>
                  </a:txBody>
                  <a:tcPr/>
                </a:tc>
              </a:tr>
              <a:tr h="503767">
                <a:tc>
                  <a:txBody>
                    <a:bodyPr/>
                    <a:lstStyle/>
                    <a:p>
                      <a:pPr algn="ctr"/>
                      <a:r>
                        <a:rPr lang="en-US" sz="44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7:1 – 10:18</a:t>
                      </a:r>
                    </a:p>
                    <a:p>
                      <a:pPr algn="ctr"/>
                      <a:r>
                        <a:rPr lang="en-US" sz="2400" dirty="0" smtClean="0">
                          <a:latin typeface="Arial" panose="020B0604020202020204" pitchFamily="34" charset="0"/>
                          <a:cs typeface="Arial" panose="020B0604020202020204" pitchFamily="34" charset="0"/>
                        </a:rPr>
                        <a:t>Better Covenant</a:t>
                      </a:r>
                      <a:r>
                        <a:rPr lang="en-US" sz="2400" baseline="0" dirty="0" smtClean="0">
                          <a:latin typeface="Arial" panose="020B0604020202020204" pitchFamily="34" charset="0"/>
                          <a:cs typeface="Arial" panose="020B0604020202020204" pitchFamily="34" charset="0"/>
                        </a:rPr>
                        <a:t> &amp; Sacrifice</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10:19-39</a:t>
                      </a:r>
                    </a:p>
                    <a:p>
                      <a:pPr algn="ctr"/>
                      <a:r>
                        <a:rPr lang="en-US" sz="2400" i="1" dirty="0" smtClean="0">
                          <a:solidFill>
                            <a:srgbClr val="C00000"/>
                          </a:solidFill>
                          <a:latin typeface="Arial" panose="020B0604020202020204" pitchFamily="34" charset="0"/>
                          <a:cs typeface="Arial" panose="020B0604020202020204" pitchFamily="34" charset="0"/>
                        </a:rPr>
                        <a:t>Exhortation to steadfastness</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5</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11:1-40</a:t>
                      </a:r>
                    </a:p>
                    <a:p>
                      <a:pPr algn="ctr"/>
                      <a:r>
                        <a:rPr lang="en-US" sz="2400" dirty="0" smtClean="0">
                          <a:latin typeface="Arial" panose="020B0604020202020204" pitchFamily="34" charset="0"/>
                          <a:cs typeface="Arial" panose="020B0604020202020204" pitchFamily="34" charset="0"/>
                        </a:rPr>
                        <a:t>Examples of Faith</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12:1-29</a:t>
                      </a:r>
                    </a:p>
                    <a:p>
                      <a:pPr algn="ctr"/>
                      <a:r>
                        <a:rPr lang="en-US" sz="2400" i="1" dirty="0" smtClean="0">
                          <a:solidFill>
                            <a:srgbClr val="C00000"/>
                          </a:solidFill>
                          <a:latin typeface="Arial" panose="020B0604020202020204" pitchFamily="34" charset="0"/>
                          <a:cs typeface="Arial" panose="020B0604020202020204" pitchFamily="34" charset="0"/>
                        </a:rPr>
                        <a:t>Exhortation to have the same</a:t>
                      </a:r>
                      <a:r>
                        <a:rPr lang="en-US" sz="2400" i="1" baseline="0" dirty="0" smtClean="0">
                          <a:solidFill>
                            <a:srgbClr val="C00000"/>
                          </a:solidFill>
                          <a:latin typeface="Arial" panose="020B0604020202020204" pitchFamily="34" charset="0"/>
                          <a:cs typeface="Arial" panose="020B0604020202020204" pitchFamily="34" charset="0"/>
                        </a:rPr>
                        <a:t> faith</a:t>
                      </a:r>
                      <a:endParaRPr lang="en-US" sz="2400" i="1" dirty="0">
                        <a:solidFill>
                          <a:srgbClr val="C00000"/>
                        </a:solidFill>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rot="16200000">
            <a:off x="-3040579" y="3047980"/>
            <a:ext cx="6850602" cy="769441"/>
          </a:xfrm>
          <a:prstGeom prst="rect">
            <a:avLst/>
          </a:prstGeom>
          <a:noFill/>
        </p:spPr>
        <p:txBody>
          <a:bodyPr wrap="square" rtlCol="0">
            <a:spAutoFit/>
          </a:bodyPr>
          <a:lstStyle/>
          <a:p>
            <a:pPr algn="ctr"/>
            <a:r>
              <a:rPr lang="en-US" sz="4400" b="1" dirty="0" smtClean="0">
                <a:latin typeface="Arial Narrow" panose="020B0606020202030204" pitchFamily="34" charset="0"/>
              </a:rPr>
              <a:t>Five Warnings</a:t>
            </a:r>
            <a:endParaRPr lang="en-US" sz="4400" b="1" dirty="0">
              <a:latin typeface="Arial Narrow" panose="020B0606020202030204" pitchFamily="34" charset="0"/>
            </a:endParaRPr>
          </a:p>
        </p:txBody>
      </p:sp>
    </p:spTree>
    <p:extLst>
      <p:ext uri="{BB962C8B-B14F-4D97-AF65-F5344CB8AC3E}">
        <p14:creationId xmlns:p14="http://schemas.microsoft.com/office/powerpoint/2010/main" val="26037999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3142" y="1143000"/>
            <a:ext cx="7727457" cy="4524315"/>
          </a:xfrm>
          <a:prstGeom prst="rect">
            <a:avLst/>
          </a:prstGeom>
          <a:noFill/>
        </p:spPr>
        <p:txBody>
          <a:bodyPr wrap="square" rtlCol="0">
            <a:spAutoFit/>
          </a:bodyPr>
          <a:lstStyle/>
          <a:p>
            <a:pPr marL="514350" indent="-514350">
              <a:buFont typeface="+mj-lt"/>
              <a:buAutoNum type="romanUcPeriod"/>
            </a:pPr>
            <a:r>
              <a:rPr lang="en-US" sz="2800" u="sng" dirty="0" smtClean="0">
                <a:latin typeface="Arial Narrow" pitchFamily="34" charset="0"/>
              </a:rPr>
              <a:t>Give Heed to the Things Heard</a:t>
            </a:r>
            <a:r>
              <a:rPr lang="en-US" sz="2800" dirty="0" smtClean="0">
                <a:latin typeface="Arial Narrow" pitchFamily="34" charset="0"/>
              </a:rPr>
              <a:t> (vv. 1-4)</a:t>
            </a:r>
            <a:endParaRPr lang="en-US" sz="2800" dirty="0">
              <a:latin typeface="Arial Narrow" pitchFamily="34" charset="0"/>
            </a:endParaRPr>
          </a:p>
          <a:p>
            <a:pPr marL="514350" indent="-514350">
              <a:buFont typeface="+mj-lt"/>
              <a:buAutoNum type="romanUcPeriod"/>
            </a:pPr>
            <a:endParaRPr lang="en-US" sz="800" dirty="0" smtClean="0">
              <a:latin typeface="Arial Narrow" pitchFamily="34" charset="0"/>
            </a:endParaRPr>
          </a:p>
          <a:p>
            <a:pPr marL="971550" lvl="1" indent="-514350">
              <a:buFont typeface="+mj-lt"/>
              <a:buAutoNum type="alphaUcPeriod"/>
            </a:pPr>
            <a:r>
              <a:rPr lang="en-US" sz="2800" i="1" dirty="0" smtClean="0">
                <a:latin typeface="Arial Narrow" pitchFamily="34" charset="0"/>
              </a:rPr>
              <a:t>Lest we drift away </a:t>
            </a:r>
            <a:r>
              <a:rPr lang="en-US" sz="2800" dirty="0" smtClean="0">
                <a:latin typeface="Arial Narrow" pitchFamily="34" charset="0"/>
              </a:rPr>
              <a:t>(</a:t>
            </a:r>
            <a:r>
              <a:rPr lang="en-US" sz="2800" dirty="0" err="1" smtClean="0">
                <a:latin typeface="Arial Narrow" pitchFamily="34" charset="0"/>
              </a:rPr>
              <a:t>v.</a:t>
            </a:r>
            <a:r>
              <a:rPr lang="en-US" sz="2800" dirty="0" smtClean="0">
                <a:latin typeface="Arial Narrow" pitchFamily="34" charset="0"/>
              </a:rPr>
              <a:t> 1)</a:t>
            </a:r>
          </a:p>
          <a:p>
            <a:pPr marL="971550" lvl="1" indent="-514350">
              <a:buFont typeface="+mj-lt"/>
              <a:buAutoNum type="alphaUcPeriod"/>
            </a:pPr>
            <a:endParaRPr lang="en-US" sz="2800" dirty="0" smtClean="0">
              <a:latin typeface="Arial Narrow" pitchFamily="34" charset="0"/>
            </a:endParaRPr>
          </a:p>
          <a:p>
            <a:pPr marL="971550" lvl="1" indent="-514350">
              <a:buFont typeface="+mj-lt"/>
              <a:buAutoNum type="alphaUcPeriod"/>
            </a:pPr>
            <a:r>
              <a:rPr lang="en-US" sz="2800" i="1" dirty="0" smtClean="0">
                <a:latin typeface="Arial Narrow" pitchFamily="34" charset="0"/>
              </a:rPr>
              <a:t>Cannot escape if we neglect</a:t>
            </a:r>
            <a:r>
              <a:rPr lang="en-US" sz="2800" dirty="0" smtClean="0">
                <a:latin typeface="Arial Narrow" pitchFamily="34" charset="0"/>
              </a:rPr>
              <a:t> (vv. 2-4)</a:t>
            </a:r>
          </a:p>
          <a:p>
            <a:pPr marL="1428750" lvl="2" indent="-514350">
              <a:buFont typeface="+mj-lt"/>
              <a:buAutoNum type="arabicPeriod"/>
            </a:pPr>
            <a:r>
              <a:rPr lang="en-US" sz="2800" dirty="0" smtClean="0">
                <a:latin typeface="Arial Narrow" pitchFamily="34" charset="0"/>
              </a:rPr>
              <a:t>Since disobedience to the Old Covenant was punished (</a:t>
            </a:r>
            <a:r>
              <a:rPr lang="en-US" sz="2800" dirty="0" err="1" smtClean="0">
                <a:latin typeface="Arial Narrow" pitchFamily="34" charset="0"/>
              </a:rPr>
              <a:t>v.</a:t>
            </a:r>
            <a:r>
              <a:rPr lang="en-US" sz="2800" dirty="0" smtClean="0">
                <a:latin typeface="Arial Narrow" pitchFamily="34" charset="0"/>
              </a:rPr>
              <a:t> 2)</a:t>
            </a:r>
          </a:p>
          <a:p>
            <a:pPr marL="1428750" lvl="2" indent="-514350">
              <a:buFont typeface="+mj-lt"/>
              <a:buAutoNum type="arabicPeriod"/>
            </a:pPr>
            <a:r>
              <a:rPr lang="en-US" sz="2800" dirty="0" smtClean="0">
                <a:latin typeface="Arial Narrow" pitchFamily="34" charset="0"/>
              </a:rPr>
              <a:t>Cannot escape if we disobey the New (vv. 3-4)</a:t>
            </a:r>
          </a:p>
          <a:p>
            <a:pPr marL="1885950" lvl="3" indent="-514350">
              <a:buFont typeface="+mj-lt"/>
              <a:buAutoNum type="alphaLcPeriod"/>
            </a:pPr>
            <a:r>
              <a:rPr lang="en-US" sz="2800" dirty="0" smtClean="0">
                <a:latin typeface="Arial Narrow" pitchFamily="34" charset="0"/>
              </a:rPr>
              <a:t>First spoken by the Lord (</a:t>
            </a:r>
            <a:r>
              <a:rPr lang="en-US" sz="2800" dirty="0" err="1" smtClean="0">
                <a:latin typeface="Arial Narrow" pitchFamily="34" charset="0"/>
              </a:rPr>
              <a:t>v.</a:t>
            </a:r>
            <a:r>
              <a:rPr lang="en-US" sz="2800" dirty="0" smtClean="0">
                <a:latin typeface="Arial Narrow" pitchFamily="34" charset="0"/>
              </a:rPr>
              <a:t> 3a)</a:t>
            </a:r>
          </a:p>
          <a:p>
            <a:pPr marL="1885950" lvl="3" indent="-514350">
              <a:buFont typeface="+mj-lt"/>
              <a:buAutoNum type="alphaLcPeriod"/>
            </a:pPr>
            <a:r>
              <a:rPr lang="en-US" sz="2800" dirty="0" smtClean="0">
                <a:latin typeface="Arial Narrow" pitchFamily="34" charset="0"/>
              </a:rPr>
              <a:t>Was confirmed by signs of the apostles </a:t>
            </a:r>
            <a:r>
              <a:rPr lang="en-US" sz="2800" dirty="0" smtClean="0">
                <a:latin typeface="Arial Narrow" pitchFamily="34" charset="0"/>
              </a:rPr>
              <a:t> (</a:t>
            </a:r>
            <a:r>
              <a:rPr lang="en-US" sz="2800" dirty="0" smtClean="0">
                <a:latin typeface="Arial Narrow" pitchFamily="34" charset="0"/>
              </a:rPr>
              <a:t>vv. 3b-4)</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2</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0947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anim calcmode="lin" valueType="num">
                                      <p:cBhvr>
                                        <p:cTn id="3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1000"/>
                                        <p:tgtEl>
                                          <p:spTgt spid="6">
                                            <p:txEl>
                                              <p:pRg st="8" end="8"/>
                                            </p:txEl>
                                          </p:spTgt>
                                        </p:tgtEl>
                                      </p:cBhvr>
                                    </p:animEffect>
                                    <p:anim calcmode="lin" valueType="num">
                                      <p:cBhvr>
                                        <p:cTn id="4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3143" y="1143000"/>
            <a:ext cx="7467600" cy="2369880"/>
          </a:xfrm>
          <a:prstGeom prst="rect">
            <a:avLst/>
          </a:prstGeom>
          <a:noFill/>
        </p:spPr>
        <p:txBody>
          <a:bodyPr wrap="square" rtlCol="0">
            <a:spAutoFit/>
          </a:bodyPr>
          <a:lstStyle/>
          <a:p>
            <a:pPr marL="571500" indent="-571500">
              <a:buFont typeface="+mj-lt"/>
              <a:buAutoNum type="romanUcPeriod" startAt="2"/>
            </a:pPr>
            <a:r>
              <a:rPr lang="en-US" sz="2800" u="sng" dirty="0" smtClean="0">
                <a:latin typeface="Arial Narrow" pitchFamily="34" charset="0"/>
              </a:rPr>
              <a:t>Christ’s Superiority to Angels is Seen Even in His Humanity </a:t>
            </a:r>
            <a:r>
              <a:rPr lang="en-US" sz="2800" dirty="0" smtClean="0">
                <a:latin typeface="Arial Narrow" pitchFamily="34" charset="0"/>
              </a:rPr>
              <a:t>(vv. 5-18)</a:t>
            </a:r>
          </a:p>
          <a:p>
            <a:pPr marL="514350" indent="-514350">
              <a:buFont typeface="+mj-lt"/>
              <a:buAutoNum type="romanUcPeriod" startAt="2"/>
            </a:pPr>
            <a:endParaRPr lang="en-US" sz="800" dirty="0">
              <a:latin typeface="Arial Narrow" pitchFamily="34" charset="0"/>
            </a:endParaRPr>
          </a:p>
          <a:p>
            <a:pPr marL="971550" lvl="1" indent="-514350">
              <a:buFont typeface="+mj-lt"/>
              <a:buAutoNum type="alphaUcPeriod"/>
            </a:pPr>
            <a:r>
              <a:rPr lang="en-US" sz="2800" i="1" dirty="0" smtClean="0">
                <a:latin typeface="Arial Narrow" pitchFamily="34" charset="0"/>
              </a:rPr>
              <a:t>Man’s dominion over the world lost </a:t>
            </a:r>
            <a:r>
              <a:rPr lang="en-US" sz="2800" dirty="0" smtClean="0">
                <a:latin typeface="Arial Narrow" pitchFamily="34" charset="0"/>
              </a:rPr>
              <a:t>(vv. 5-8)</a:t>
            </a:r>
          </a:p>
          <a:p>
            <a:pPr marL="971550" lvl="1" indent="-514350">
              <a:buFont typeface="+mj-lt"/>
              <a:buAutoNum type="alphaUcPeriod"/>
            </a:pPr>
            <a:endParaRPr lang="en-US" sz="2800" dirty="0" smtClean="0">
              <a:latin typeface="Arial Narrow" pitchFamily="34" charset="0"/>
            </a:endParaRPr>
          </a:p>
          <a:p>
            <a:pPr marL="971550" lvl="1" indent="-514350">
              <a:buFont typeface="+mj-lt"/>
              <a:buAutoNum type="alphaUcPeriod"/>
            </a:pPr>
            <a:r>
              <a:rPr lang="en-US" sz="2800" i="1" dirty="0" smtClean="0">
                <a:latin typeface="Arial Narrow" pitchFamily="34" charset="0"/>
              </a:rPr>
              <a:t>Christ became flesh to restore man </a:t>
            </a:r>
            <a:r>
              <a:rPr lang="en-US" sz="2800" dirty="0" smtClean="0">
                <a:latin typeface="Arial Narrow" pitchFamily="34" charset="0"/>
              </a:rPr>
              <a:t>(vv. 9-18)</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2</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2169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3143" y="1219200"/>
            <a:ext cx="7467600" cy="3108543"/>
          </a:xfrm>
          <a:prstGeom prst="rect">
            <a:avLst/>
          </a:prstGeom>
          <a:noFill/>
        </p:spPr>
        <p:txBody>
          <a:bodyPr wrap="square" rtlCol="0">
            <a:spAutoFit/>
          </a:bodyPr>
          <a:lstStyle/>
          <a:p>
            <a:pPr marL="571500" indent="-571500">
              <a:buFont typeface="+mj-lt"/>
              <a:buAutoNum type="romanUcPeriod" startAt="2"/>
            </a:pPr>
            <a:r>
              <a:rPr lang="en-US" sz="2800" u="sng" dirty="0" smtClean="0">
                <a:latin typeface="Arial Narrow" pitchFamily="34" charset="0"/>
              </a:rPr>
              <a:t>Christ’s Superiority to Angels is Seen Even in His Humanity </a:t>
            </a:r>
            <a:r>
              <a:rPr lang="en-US" sz="2800" dirty="0" smtClean="0">
                <a:latin typeface="Arial Narrow" pitchFamily="34" charset="0"/>
              </a:rPr>
              <a:t>(vv. 5-18)</a:t>
            </a:r>
          </a:p>
          <a:p>
            <a:pPr marL="514350" indent="-514350">
              <a:buFont typeface="+mj-lt"/>
              <a:buAutoNum type="romanUcPeriod" startAt="2"/>
            </a:pPr>
            <a:endParaRPr lang="en-US" sz="2800" dirty="0">
              <a:latin typeface="Arial Narrow" pitchFamily="34" charset="0"/>
            </a:endParaRPr>
          </a:p>
          <a:p>
            <a:pPr marL="971550" lvl="1" indent="-514350">
              <a:buFont typeface="+mj-lt"/>
              <a:buAutoNum type="alphaUcPeriod"/>
            </a:pPr>
            <a:r>
              <a:rPr lang="en-US" sz="2800" i="1" dirty="0" smtClean="0">
                <a:latin typeface="Arial Narrow" pitchFamily="34" charset="0"/>
              </a:rPr>
              <a:t>Man’s dominion over the world lost </a:t>
            </a:r>
            <a:r>
              <a:rPr lang="en-US" sz="2800" dirty="0" smtClean="0">
                <a:latin typeface="Arial Narrow" pitchFamily="34" charset="0"/>
              </a:rPr>
              <a:t>(vv. 5-8)</a:t>
            </a:r>
          </a:p>
          <a:p>
            <a:pPr marL="1428750" lvl="2" indent="-514350">
              <a:buFont typeface="+mj-lt"/>
              <a:buAutoNum type="arabicPeriod"/>
            </a:pPr>
            <a:r>
              <a:rPr lang="en-US" sz="2800" dirty="0" smtClean="0">
                <a:latin typeface="Arial Narrow" pitchFamily="34" charset="0"/>
              </a:rPr>
              <a:t>Dominion not given to angels (</a:t>
            </a:r>
            <a:r>
              <a:rPr lang="en-US" sz="2800" dirty="0" err="1" smtClean="0">
                <a:latin typeface="Arial Narrow" pitchFamily="34" charset="0"/>
              </a:rPr>
              <a:t>v.</a:t>
            </a:r>
            <a:r>
              <a:rPr lang="en-US" sz="2800" dirty="0" smtClean="0">
                <a:latin typeface="Arial Narrow" pitchFamily="34" charset="0"/>
              </a:rPr>
              <a:t> 5)</a:t>
            </a:r>
          </a:p>
          <a:p>
            <a:pPr marL="1428750" lvl="2" indent="-514350">
              <a:buFont typeface="+mj-lt"/>
              <a:buAutoNum type="arabicPeriod"/>
            </a:pPr>
            <a:r>
              <a:rPr lang="en-US" sz="2800" dirty="0" smtClean="0">
                <a:latin typeface="Arial Narrow" pitchFamily="34" charset="0"/>
              </a:rPr>
              <a:t>Dominion was given to man (vv. 6-8a)</a:t>
            </a:r>
          </a:p>
          <a:p>
            <a:pPr marL="1428750" lvl="2" indent="-514350">
              <a:buFont typeface="+mj-lt"/>
              <a:buAutoNum type="arabicPeriod"/>
            </a:pPr>
            <a:r>
              <a:rPr lang="en-US" sz="2800" dirty="0" smtClean="0">
                <a:latin typeface="Arial Narrow" pitchFamily="34" charset="0"/>
              </a:rPr>
              <a:t>Dominion was lost (</a:t>
            </a:r>
            <a:r>
              <a:rPr lang="en-US" sz="2800" dirty="0" err="1" smtClean="0">
                <a:latin typeface="Arial Narrow" pitchFamily="34" charset="0"/>
              </a:rPr>
              <a:t>v.</a:t>
            </a:r>
            <a:r>
              <a:rPr lang="en-US" sz="2800" dirty="0" smtClean="0">
                <a:latin typeface="Arial Narrow" pitchFamily="34" charset="0"/>
              </a:rPr>
              <a:t> 8b)</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2</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82823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3143" y="1143000"/>
            <a:ext cx="7467600" cy="3231654"/>
          </a:xfrm>
          <a:prstGeom prst="rect">
            <a:avLst/>
          </a:prstGeom>
          <a:noFill/>
        </p:spPr>
        <p:txBody>
          <a:bodyPr wrap="square" rtlCol="0">
            <a:spAutoFit/>
          </a:bodyPr>
          <a:lstStyle/>
          <a:p>
            <a:pPr marL="571500" indent="-571500">
              <a:buFont typeface="+mj-lt"/>
              <a:buAutoNum type="romanUcPeriod" startAt="2"/>
            </a:pPr>
            <a:r>
              <a:rPr lang="en-US" sz="2800" u="sng" dirty="0" smtClean="0">
                <a:latin typeface="Arial Narrow" pitchFamily="34" charset="0"/>
              </a:rPr>
              <a:t>Christ’s Superiority to Angels is Seen Even in His Humanity</a:t>
            </a:r>
            <a:r>
              <a:rPr lang="en-US" sz="2800" dirty="0" smtClean="0">
                <a:latin typeface="Arial Narrow" pitchFamily="34" charset="0"/>
              </a:rPr>
              <a:t> (vv. 5-18)</a:t>
            </a:r>
          </a:p>
          <a:p>
            <a:pPr marL="514350" indent="-514350">
              <a:buFont typeface="+mj-lt"/>
              <a:buAutoNum type="romanUcPeriod" startAt="2"/>
            </a:pPr>
            <a:endParaRPr lang="en-US" sz="800" dirty="0">
              <a:latin typeface="Arial Narrow" pitchFamily="34" charset="0"/>
            </a:endParaRPr>
          </a:p>
          <a:p>
            <a:pPr marL="971550" lvl="1" indent="-514350">
              <a:buFont typeface="+mj-lt"/>
              <a:buAutoNum type="alphaUcPeriod" startAt="2"/>
            </a:pPr>
            <a:r>
              <a:rPr lang="en-US" sz="2800" i="1" dirty="0" smtClean="0">
                <a:latin typeface="Arial Narrow" pitchFamily="34" charset="0"/>
              </a:rPr>
              <a:t>Christ became flesh to restore man </a:t>
            </a:r>
            <a:r>
              <a:rPr lang="en-US" sz="2800" dirty="0" smtClean="0">
                <a:latin typeface="Arial Narrow" pitchFamily="34" charset="0"/>
              </a:rPr>
              <a:t>(vv. 9-18)</a:t>
            </a:r>
          </a:p>
          <a:p>
            <a:pPr marL="1428750" lvl="2" indent="-514350">
              <a:buFont typeface="+mj-lt"/>
              <a:buAutoNum type="arabicPeriod"/>
            </a:pPr>
            <a:r>
              <a:rPr lang="en-US" sz="2800" dirty="0" smtClean="0">
                <a:latin typeface="Arial Narrow" pitchFamily="34" charset="0"/>
              </a:rPr>
              <a:t>To die to save man (vv. 9-10)</a:t>
            </a:r>
          </a:p>
          <a:p>
            <a:pPr marL="1428750" lvl="2" indent="-514350">
              <a:buFont typeface="+mj-lt"/>
              <a:buAutoNum type="arabicPeriod"/>
            </a:pPr>
            <a:r>
              <a:rPr lang="en-US" sz="2800" dirty="0" smtClean="0">
                <a:latin typeface="Arial Narrow" pitchFamily="34" charset="0"/>
              </a:rPr>
              <a:t>To be one with those sanctified (vv. 11-13)</a:t>
            </a:r>
          </a:p>
          <a:p>
            <a:pPr marL="1428750" lvl="2" indent="-514350">
              <a:buFont typeface="+mj-lt"/>
              <a:buAutoNum type="arabicPeriod"/>
            </a:pPr>
            <a:r>
              <a:rPr lang="en-US" sz="2800" dirty="0" smtClean="0">
                <a:latin typeface="Arial Narrow" pitchFamily="34" charset="0"/>
              </a:rPr>
              <a:t>To destroy the devil and his work (vv. 14-16)</a:t>
            </a:r>
          </a:p>
          <a:p>
            <a:pPr marL="1428750" lvl="2" indent="-514350">
              <a:buFont typeface="+mj-lt"/>
              <a:buAutoNum type="arabicPeriod"/>
            </a:pPr>
            <a:r>
              <a:rPr lang="en-US" sz="2800" dirty="0" smtClean="0">
                <a:latin typeface="Arial Narrow" pitchFamily="34" charset="0"/>
              </a:rPr>
              <a:t>To be a merciful High Priest (vv. 17-18)</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2</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46243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577876"/>
            <a:ext cx="2286000" cy="2308324"/>
          </a:xfrm>
          <a:prstGeom prst="rect">
            <a:avLst/>
          </a:prstGeom>
          <a:noFill/>
        </p:spPr>
        <p:txBody>
          <a:bodyPr wrap="square" rtlCol="0">
            <a:spAutoFit/>
          </a:bodyPr>
          <a:lstStyle/>
          <a:p>
            <a:pPr algn="ctr"/>
            <a:r>
              <a:rPr lang="en-US" sz="3600" dirty="0" smtClean="0">
                <a:solidFill>
                  <a:prstClr val="black"/>
                </a:solidFill>
                <a:latin typeface="Arial Narrow" panose="020B0606020202030204" pitchFamily="34" charset="0"/>
                <a:cs typeface="Times New Roman" panose="02020603050405020304" pitchFamily="18" charset="0"/>
              </a:rPr>
              <a:t>Old</a:t>
            </a:r>
          </a:p>
          <a:p>
            <a:pPr algn="ctr"/>
            <a:r>
              <a:rPr lang="en-US" sz="3600" dirty="0" smtClean="0">
                <a:solidFill>
                  <a:prstClr val="black"/>
                </a:solidFill>
                <a:latin typeface="Arial Narrow" panose="020B0606020202030204" pitchFamily="34" charset="0"/>
                <a:cs typeface="Times New Roman" panose="02020603050405020304" pitchFamily="18" charset="0"/>
              </a:rPr>
              <a:t>Testament</a:t>
            </a:r>
          </a:p>
          <a:p>
            <a:pPr algn="ctr"/>
            <a:r>
              <a:rPr lang="en-US" sz="3600" dirty="0" smtClean="0">
                <a:solidFill>
                  <a:prstClr val="black"/>
                </a:solidFill>
                <a:latin typeface="Arial Narrow" panose="020B0606020202030204" pitchFamily="34" charset="0"/>
                <a:cs typeface="Times New Roman" panose="02020603050405020304" pitchFamily="18" charset="0"/>
              </a:rPr>
              <a:t>In This</a:t>
            </a:r>
          </a:p>
          <a:p>
            <a:pPr algn="ctr"/>
            <a:r>
              <a:rPr lang="en-US" sz="3600" dirty="0" smtClean="0">
                <a:solidFill>
                  <a:prstClr val="black"/>
                </a:solidFill>
                <a:latin typeface="Arial Narrow" panose="020B0606020202030204" pitchFamily="34" charset="0"/>
                <a:cs typeface="Times New Roman" panose="02020603050405020304" pitchFamily="18" charset="0"/>
              </a:rPr>
              <a:t>Chapter</a:t>
            </a:r>
          </a:p>
        </p:txBody>
      </p:sp>
      <p:graphicFrame>
        <p:nvGraphicFramePr>
          <p:cNvPr id="7" name="Table 6"/>
          <p:cNvGraphicFramePr>
            <a:graphicFrameLocks noGrp="1"/>
          </p:cNvGraphicFramePr>
          <p:nvPr>
            <p:extLst>
              <p:ext uri="{D42A27DB-BD31-4B8C-83A1-F6EECF244321}">
                <p14:modId xmlns:p14="http://schemas.microsoft.com/office/powerpoint/2010/main" val="1702031434"/>
              </p:ext>
            </p:extLst>
          </p:nvPr>
        </p:nvGraphicFramePr>
        <p:xfrm>
          <a:off x="2286000" y="1371600"/>
          <a:ext cx="6248400" cy="2590800"/>
        </p:xfrm>
        <a:graphic>
          <a:graphicData uri="http://schemas.openxmlformats.org/drawingml/2006/table">
            <a:tbl>
              <a:tblPr firstRow="1" bandRow="1">
                <a:tableStyleId>{5940675A-B579-460E-94D1-54222C63F5DA}</a:tableStyleId>
              </a:tblPr>
              <a:tblGrid>
                <a:gridCol w="2743200"/>
                <a:gridCol w="3505200"/>
              </a:tblGrid>
              <a:tr h="370840">
                <a:tc>
                  <a:txBody>
                    <a:bodyPr/>
                    <a:lstStyle/>
                    <a:p>
                      <a:pPr algn="ctr"/>
                      <a:r>
                        <a:rPr lang="en-US" sz="2800" dirty="0" smtClean="0">
                          <a:solidFill>
                            <a:schemeClr val="bg1"/>
                          </a:solidFill>
                          <a:latin typeface="Arial Narrow" panose="020B0606020202030204" pitchFamily="34" charset="0"/>
                        </a:rPr>
                        <a:t>Verse in</a:t>
                      </a:r>
                      <a:r>
                        <a:rPr lang="en-US" sz="2800" baseline="0" dirty="0" smtClean="0">
                          <a:solidFill>
                            <a:schemeClr val="bg1"/>
                          </a:solidFill>
                          <a:latin typeface="Arial Narrow" panose="020B0606020202030204" pitchFamily="34" charset="0"/>
                        </a:rPr>
                        <a:t> Chapter 2</a:t>
                      </a:r>
                      <a:endParaRPr lang="en-US" sz="2800" dirty="0">
                        <a:solidFill>
                          <a:schemeClr val="bg1"/>
                        </a:solidFill>
                        <a:latin typeface="Arial Narrow" panose="020B0606020202030204" pitchFamily="34" charset="0"/>
                      </a:endParaRPr>
                    </a:p>
                  </a:txBody>
                  <a:tcPr>
                    <a:solidFill>
                      <a:srgbClr val="000000"/>
                    </a:solidFill>
                  </a:tcPr>
                </a:tc>
                <a:tc>
                  <a:txBody>
                    <a:bodyPr/>
                    <a:lstStyle/>
                    <a:p>
                      <a:pPr algn="ctr"/>
                      <a:r>
                        <a:rPr lang="en-US" sz="2800" dirty="0" smtClean="0">
                          <a:solidFill>
                            <a:schemeClr val="bg1"/>
                          </a:solidFill>
                          <a:latin typeface="Arial Narrow" panose="020B0606020202030204" pitchFamily="34" charset="0"/>
                        </a:rPr>
                        <a:t>Old Testament Reference</a:t>
                      </a:r>
                      <a:endParaRPr lang="en-US" sz="2800" dirty="0">
                        <a:solidFill>
                          <a:schemeClr val="bg1"/>
                        </a:solidFill>
                        <a:latin typeface="Arial Narrow" panose="020B0606020202030204" pitchFamily="34" charset="0"/>
                      </a:endParaRPr>
                    </a:p>
                  </a:txBody>
                  <a:tcPr>
                    <a:solidFill>
                      <a:srgbClr val="000000"/>
                    </a:solidFill>
                  </a:tcPr>
                </a:tc>
              </a:tr>
              <a:tr h="370840">
                <a:tc>
                  <a:txBody>
                    <a:bodyPr/>
                    <a:lstStyle/>
                    <a:p>
                      <a:pPr algn="ctr"/>
                      <a:r>
                        <a:rPr lang="en-US" sz="2800" dirty="0" smtClean="0">
                          <a:solidFill>
                            <a:schemeClr val="tx1"/>
                          </a:solidFill>
                          <a:latin typeface="Arial Narrow" panose="020B0606020202030204" pitchFamily="34" charset="0"/>
                        </a:rPr>
                        <a:t>vv. 6-8</a:t>
                      </a:r>
                    </a:p>
                  </a:txBody>
                  <a:tcPr/>
                </a:tc>
                <a:tc>
                  <a:txBody>
                    <a:bodyPr/>
                    <a:lstStyle/>
                    <a:p>
                      <a:pPr algn="ctr"/>
                      <a:r>
                        <a:rPr lang="en-US" sz="2800" dirty="0" smtClean="0">
                          <a:solidFill>
                            <a:schemeClr val="tx1"/>
                          </a:solidFill>
                          <a:latin typeface="Arial Narrow" panose="020B0606020202030204" pitchFamily="34" charset="0"/>
                        </a:rPr>
                        <a:t>Psa. 8:4-6</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12</a:t>
                      </a:r>
                      <a:endParaRPr lang="en-US" sz="2800" dirty="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Psa. 22:22</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13</a:t>
                      </a:r>
                      <a:endParaRPr lang="en-US" sz="2800" dirty="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2 Sam. 22:3 / Psa. 18:2</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13</a:t>
                      </a:r>
                      <a:endParaRPr lang="en-US" sz="2800" dirty="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Isa. 8:18</a:t>
                      </a:r>
                      <a:endParaRPr lang="en-US" sz="2800" dirty="0">
                        <a:solidFill>
                          <a:schemeClr val="tx1"/>
                        </a:solidFill>
                        <a:latin typeface="Arial Narrow" panose="020B0606020202030204" pitchFamily="34" charset="0"/>
                      </a:endParaRPr>
                    </a:p>
                  </a:txBody>
                  <a:tcPr/>
                </a:tc>
              </a:tr>
            </a:tbl>
          </a:graphicData>
        </a:graphic>
      </p:graphicFrame>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2</a:t>
            </a:r>
            <a:endParaRPr lang="en-US" sz="28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09166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a:t>
            </a:r>
            <a:r>
              <a:rPr lang="en-US" sz="3200" dirty="0" smtClean="0"/>
              <a:t>3</a:t>
            </a:r>
            <a:endParaRPr lang="en-US" sz="3200" dirty="0"/>
          </a:p>
        </p:txBody>
      </p:sp>
      <p:sp>
        <p:nvSpPr>
          <p:cNvPr id="8" name="TextBox 7"/>
          <p:cNvSpPr txBox="1"/>
          <p:nvPr/>
        </p:nvSpPr>
        <p:spPr>
          <a:xfrm>
            <a:off x="1371600" y="2057400"/>
            <a:ext cx="7772400" cy="156966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400050" indent="-400050">
              <a:buFont typeface="+mj-lt"/>
              <a:buAutoNum type="romanUcPeriod"/>
            </a:pPr>
            <a:endParaRPr lang="en-US" sz="3200" dirty="0" smtClean="0">
              <a:solidFill>
                <a:schemeClr val="bg1"/>
              </a:solidFill>
              <a:latin typeface="Arial Narrow" panose="020B0606020202030204" pitchFamily="34" charset="0"/>
            </a:endParaRPr>
          </a:p>
          <a:p>
            <a:pPr marL="400050" indent="-400050">
              <a:buFont typeface="+mj-lt"/>
              <a:buAutoNum type="romanUcPeriod"/>
            </a:pPr>
            <a:r>
              <a:rPr lang="en-US" sz="3200" u="sng" dirty="0" smtClean="0">
                <a:solidFill>
                  <a:schemeClr val="bg1"/>
                </a:solidFill>
                <a:latin typeface="Arial Narrow" panose="020B0606020202030204" pitchFamily="34" charset="0"/>
              </a:rPr>
              <a:t>Don’t Give Up</a:t>
            </a:r>
            <a:r>
              <a:rPr lang="en-US" sz="3200" dirty="0" smtClean="0">
                <a:solidFill>
                  <a:schemeClr val="bg1"/>
                </a:solidFill>
                <a:latin typeface="Arial Narrow" panose="020B0606020202030204" pitchFamily="34" charset="0"/>
              </a:rPr>
              <a:t> (10:19-13:28)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86109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a:ln>
            <a:noFill/>
          </a:ln>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a:t>
            </a:r>
            <a:r>
              <a:rPr lang="en-US" sz="3200" dirty="0" smtClean="0"/>
              <a:t>3</a:t>
            </a:r>
            <a:endParaRPr lang="en-US" sz="3200" dirty="0"/>
          </a:p>
        </p:txBody>
      </p:sp>
      <p:sp>
        <p:nvSpPr>
          <p:cNvPr id="8" name="TextBox 7"/>
          <p:cNvSpPr txBox="1"/>
          <p:nvPr/>
        </p:nvSpPr>
        <p:spPr>
          <a:xfrm>
            <a:off x="1066800" y="2057400"/>
            <a:ext cx="7772400" cy="236988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a:pPr>
            <a:r>
              <a:rPr lang="en-US" sz="3200" i="1" dirty="0">
                <a:solidFill>
                  <a:schemeClr val="bg1"/>
                </a:solidFill>
                <a:latin typeface="Arial Narrow" panose="020B0606020202030204" pitchFamily="34" charset="0"/>
              </a:rPr>
              <a:t>Superiority of Christ’s Person </a:t>
            </a:r>
            <a:r>
              <a:rPr lang="en-US" sz="3200" dirty="0">
                <a:solidFill>
                  <a:schemeClr val="bg1"/>
                </a:solidFill>
                <a:latin typeface="Arial Narrow" panose="020B0606020202030204" pitchFamily="34" charset="0"/>
              </a:rPr>
              <a:t>(1:1 – 4:13)</a:t>
            </a:r>
          </a:p>
          <a:p>
            <a:pPr marL="1428750" lvl="2" indent="-514350">
              <a:buFont typeface="+mj-lt"/>
              <a:buAutoNum type="arabicPeriod"/>
            </a:pPr>
            <a:r>
              <a:rPr lang="en-US" sz="2800" dirty="0">
                <a:solidFill>
                  <a:schemeClr val="bg1"/>
                </a:solidFill>
                <a:latin typeface="Arial Narrow" panose="020B0606020202030204" pitchFamily="34" charset="0"/>
              </a:rPr>
              <a:t>Superiority over prophets (1:1-3)</a:t>
            </a:r>
          </a:p>
          <a:p>
            <a:pPr marL="1428750" lvl="2" indent="-514350">
              <a:buFont typeface="+mj-lt"/>
              <a:buAutoNum type="arabicPeriod"/>
            </a:pPr>
            <a:r>
              <a:rPr lang="en-US" sz="2800" dirty="0">
                <a:solidFill>
                  <a:schemeClr val="bg1"/>
                </a:solidFill>
                <a:latin typeface="Arial Narrow" panose="020B0606020202030204" pitchFamily="34" charset="0"/>
              </a:rPr>
              <a:t>Superiority over angels (1:4 – 2:18)</a:t>
            </a:r>
          </a:p>
          <a:p>
            <a:pPr marL="1428750" lvl="2" indent="-514350">
              <a:buFont typeface="+mj-lt"/>
              <a:buAutoNum type="arabicPeriod"/>
            </a:pPr>
            <a:r>
              <a:rPr lang="en-US" sz="2800" dirty="0">
                <a:solidFill>
                  <a:schemeClr val="bg1"/>
                </a:solidFill>
                <a:latin typeface="Arial Narrow" panose="020B0606020202030204" pitchFamily="34" charset="0"/>
              </a:rPr>
              <a:t>Superiority over Moses (3:1 – 4:13)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24000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a:t>
            </a:r>
            <a:r>
              <a:rPr lang="en-US" sz="3200" dirty="0" smtClean="0"/>
              <a:t>3</a:t>
            </a:r>
            <a:endParaRPr lang="en-US" sz="3200" dirty="0"/>
          </a:p>
        </p:txBody>
      </p:sp>
      <p:sp>
        <p:nvSpPr>
          <p:cNvPr id="8" name="TextBox 7"/>
          <p:cNvSpPr txBox="1"/>
          <p:nvPr/>
        </p:nvSpPr>
        <p:spPr>
          <a:xfrm>
            <a:off x="914400" y="2057400"/>
            <a:ext cx="7772400" cy="2800767"/>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a:t>
            </a:r>
            <a:r>
              <a:rPr lang="en-US" sz="3200" dirty="0" smtClean="0">
                <a:solidFill>
                  <a:schemeClr val="bg1"/>
                </a:solidFill>
                <a:latin typeface="Arial Narrow" panose="020B0606020202030204" pitchFamily="34" charset="0"/>
              </a:rPr>
              <a:t> (1:1-10:18)</a:t>
            </a:r>
          </a:p>
          <a:p>
            <a:pPr marL="971550" lvl="1" indent="-514350">
              <a:buFont typeface="+mj-lt"/>
              <a:buAutoNum type="alphaUcPeriod" startAt="2"/>
            </a:pPr>
            <a:r>
              <a:rPr lang="en-US" sz="3200" i="1" dirty="0">
                <a:solidFill>
                  <a:schemeClr val="bg1"/>
                </a:solidFill>
                <a:latin typeface="Arial Narrow" panose="020B0606020202030204" pitchFamily="34" charset="0"/>
              </a:rPr>
              <a:t>Superiority of Christ’s Work </a:t>
            </a:r>
            <a:r>
              <a:rPr lang="en-US" sz="3200" dirty="0">
                <a:solidFill>
                  <a:schemeClr val="bg1"/>
                </a:solidFill>
                <a:latin typeface="Arial Narrow" panose="020B0606020202030204" pitchFamily="34" charset="0"/>
              </a:rPr>
              <a:t>( 4:14 – 10:18)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priesthood (4:14 – 7:28)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covenant (8)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sanctuary (9:1-14)</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sacrifice (9:15 – 10:18)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21704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1243" y="1143000"/>
            <a:ext cx="7391400" cy="3970318"/>
          </a:xfrm>
          <a:prstGeom prst="rect">
            <a:avLst/>
          </a:prstGeom>
          <a:noFill/>
        </p:spPr>
        <p:txBody>
          <a:bodyPr wrap="square" rtlCol="0">
            <a:spAutoFit/>
          </a:bodyPr>
          <a:lstStyle/>
          <a:p>
            <a:pPr marL="571500" indent="-571500">
              <a:buFont typeface="+mj-lt"/>
              <a:buAutoNum type="romanUcPeriod" startAt="2"/>
            </a:pPr>
            <a:r>
              <a:rPr lang="en-US" sz="2800" u="sng" dirty="0" smtClean="0">
                <a:latin typeface="Arial Narrow" panose="020B0606020202030204" pitchFamily="34" charset="0"/>
              </a:rPr>
              <a:t>The Author</a:t>
            </a:r>
          </a:p>
          <a:p>
            <a:pPr marL="1028700" lvl="1" indent="-571500">
              <a:buFont typeface="+mj-lt"/>
              <a:buAutoNum type="alphaUcPeriod"/>
            </a:pPr>
            <a:r>
              <a:rPr lang="en-US" sz="2800" dirty="0" smtClean="0">
                <a:latin typeface="Arial Narrow" panose="020B0606020202030204" pitchFamily="34" charset="0"/>
              </a:rPr>
              <a:t>Perhaps the biggest question – since author’s name is not in the book.</a:t>
            </a:r>
          </a:p>
          <a:p>
            <a:pPr marL="1028700" lvl="1" indent="-571500">
              <a:buFont typeface="+mj-lt"/>
              <a:buAutoNum type="alphaUcPeriod"/>
            </a:pPr>
            <a:r>
              <a:rPr lang="en-US" sz="2800" dirty="0" smtClean="0">
                <a:latin typeface="Arial Narrow" panose="020B0606020202030204" pitchFamily="34" charset="0"/>
              </a:rPr>
              <a:t>Suggested authors:</a:t>
            </a:r>
          </a:p>
          <a:p>
            <a:pPr marL="1485900" lvl="2" indent="-571500">
              <a:buFont typeface="+mj-lt"/>
              <a:buAutoNum type="arabicPeriod"/>
            </a:pPr>
            <a:r>
              <a:rPr lang="en-US" sz="2800" i="1" dirty="0" smtClean="0">
                <a:latin typeface="Arial Narrow" panose="020B0606020202030204" pitchFamily="34" charset="0"/>
              </a:rPr>
              <a:t>Paul</a:t>
            </a:r>
          </a:p>
          <a:p>
            <a:pPr marL="1485900" lvl="2" indent="-571500">
              <a:buFont typeface="+mj-lt"/>
              <a:buAutoNum type="arabicPeriod"/>
            </a:pPr>
            <a:r>
              <a:rPr lang="en-US" sz="2800" i="1" dirty="0" smtClean="0">
                <a:latin typeface="Arial Narrow" panose="020B0606020202030204" pitchFamily="34" charset="0"/>
              </a:rPr>
              <a:t>Clement of Rome</a:t>
            </a:r>
          </a:p>
          <a:p>
            <a:pPr marL="1485900" lvl="2" indent="-571500">
              <a:buFont typeface="+mj-lt"/>
              <a:buAutoNum type="arabicPeriod"/>
            </a:pPr>
            <a:r>
              <a:rPr lang="en-US" sz="2800" i="1" dirty="0" smtClean="0">
                <a:latin typeface="Arial Narrow" panose="020B0606020202030204" pitchFamily="34" charset="0"/>
              </a:rPr>
              <a:t>Apollos</a:t>
            </a:r>
          </a:p>
          <a:p>
            <a:pPr marL="1485900" lvl="2" indent="-571500">
              <a:buFont typeface="+mj-lt"/>
              <a:buAutoNum type="arabicPeriod"/>
            </a:pPr>
            <a:r>
              <a:rPr lang="en-US" sz="2800" i="1" dirty="0" smtClean="0">
                <a:latin typeface="Arial Narrow" panose="020B0606020202030204" pitchFamily="34" charset="0"/>
              </a:rPr>
              <a:t>Aquila</a:t>
            </a:r>
          </a:p>
          <a:p>
            <a:pPr marL="1485900" lvl="2" indent="-571500">
              <a:buFont typeface="+mj-lt"/>
              <a:buAutoNum type="arabicPeriod"/>
            </a:pPr>
            <a:r>
              <a:rPr lang="en-US" sz="2800" i="1" dirty="0" smtClean="0">
                <a:latin typeface="Arial Narrow" panose="020B0606020202030204" pitchFamily="34" charset="0"/>
              </a:rPr>
              <a:t>Barnabas</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6" name="Rectangle 5"/>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sp>
        <p:nvSpPr>
          <p:cNvPr id="4" name="TextBox 3"/>
          <p:cNvSpPr txBox="1"/>
          <p:nvPr/>
        </p:nvSpPr>
        <p:spPr>
          <a:xfrm>
            <a:off x="4267200" y="3276600"/>
            <a:ext cx="4800600" cy="2092881"/>
          </a:xfrm>
          <a:prstGeom prst="rect">
            <a:avLst/>
          </a:prstGeom>
          <a:noFill/>
        </p:spPr>
        <p:txBody>
          <a:bodyPr wrap="square" rtlCol="0">
            <a:spAutoFit/>
          </a:bodyPr>
          <a:lstStyle/>
          <a:p>
            <a:pPr marL="1485900" lvl="2" indent="-571500">
              <a:buFont typeface="+mj-lt"/>
              <a:buAutoNum type="arabicPeriod" startAt="6"/>
            </a:pPr>
            <a:r>
              <a:rPr lang="en-US" sz="2800" i="1" dirty="0">
                <a:latin typeface="Arial Narrow" panose="020B0606020202030204" pitchFamily="34" charset="0"/>
              </a:rPr>
              <a:t>Luke</a:t>
            </a:r>
          </a:p>
          <a:p>
            <a:pPr marL="1485900" lvl="2" indent="-571500">
              <a:buFont typeface="+mj-lt"/>
              <a:buAutoNum type="arabicPeriod" startAt="6"/>
            </a:pPr>
            <a:r>
              <a:rPr lang="en-US" sz="2800" i="1" dirty="0">
                <a:latin typeface="Arial Narrow" panose="020B0606020202030204" pitchFamily="34" charset="0"/>
              </a:rPr>
              <a:t>Mark</a:t>
            </a:r>
          </a:p>
          <a:p>
            <a:pPr marL="1485900" lvl="2" indent="-571500">
              <a:buFont typeface="+mj-lt"/>
              <a:buAutoNum type="arabicPeriod" startAt="6"/>
            </a:pPr>
            <a:r>
              <a:rPr lang="en-US" sz="2800" i="1" dirty="0">
                <a:latin typeface="Arial Narrow" panose="020B0606020202030204" pitchFamily="34" charset="0"/>
              </a:rPr>
              <a:t>Silas</a:t>
            </a:r>
          </a:p>
          <a:p>
            <a:pPr marL="1485900" lvl="2" indent="-571500">
              <a:buFont typeface="+mj-lt"/>
              <a:buAutoNum type="arabicPeriod" startAt="6"/>
            </a:pPr>
            <a:r>
              <a:rPr lang="en-US" sz="2800" i="1" dirty="0">
                <a:latin typeface="Arial Narrow" panose="020B0606020202030204" pitchFamily="34" charset="0"/>
              </a:rPr>
              <a:t>Philip the evangelist</a:t>
            </a:r>
          </a:p>
          <a:p>
            <a:pPr marL="342900" indent="-342900">
              <a:buFont typeface="+mj-lt"/>
              <a:buAutoNum type="arabicPeriod" startAt="6"/>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2590800" y="5257800"/>
            <a:ext cx="43434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Traditional View:</a:t>
            </a:r>
          </a:p>
          <a:p>
            <a:pPr algn="ctr"/>
            <a:r>
              <a:rPr lang="en-US" sz="28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Apostle Paul</a:t>
            </a:r>
          </a:p>
        </p:txBody>
      </p:sp>
    </p:spTree>
    <p:extLst>
      <p:ext uri="{BB962C8B-B14F-4D97-AF65-F5344CB8AC3E}">
        <p14:creationId xmlns:p14="http://schemas.microsoft.com/office/powerpoint/2010/main" val="21772352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fade">
                                      <p:cBhvr>
                                        <p:cTn id="63" dur="1000"/>
                                        <p:tgtEl>
                                          <p:spTgt spid="4">
                                            <p:txEl>
                                              <p:pRg st="2" end="2"/>
                                            </p:txEl>
                                          </p:spTgt>
                                        </p:tgtEl>
                                      </p:cBhvr>
                                    </p:animEffect>
                                    <p:anim calcmode="lin" valueType="num">
                                      <p:cBhvr>
                                        <p:cTn id="6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fade">
                                      <p:cBhvr>
                                        <p:cTn id="70" dur="1000"/>
                                        <p:tgtEl>
                                          <p:spTgt spid="4">
                                            <p:txEl>
                                              <p:pRg st="3" end="3"/>
                                            </p:txEl>
                                          </p:spTgt>
                                        </p:tgtEl>
                                      </p:cBhvr>
                                    </p:animEffect>
                                    <p:anim calcmode="lin" valueType="num">
                                      <p:cBhvr>
                                        <p:cTn id="7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a:t>
            </a:r>
            <a:r>
              <a:rPr lang="en-US" sz="3200" dirty="0" smtClean="0"/>
              <a:t>3</a:t>
            </a:r>
            <a:endParaRPr lang="en-US" sz="3200" dirty="0"/>
          </a:p>
        </p:txBody>
      </p:sp>
      <p:sp>
        <p:nvSpPr>
          <p:cNvPr id="8" name="TextBox 7"/>
          <p:cNvSpPr txBox="1"/>
          <p:nvPr/>
        </p:nvSpPr>
        <p:spPr>
          <a:xfrm>
            <a:off x="1371600" y="2057400"/>
            <a:ext cx="7772400" cy="2677656"/>
          </a:xfrm>
          <a:prstGeom prst="rect">
            <a:avLst/>
          </a:prstGeom>
          <a:noFill/>
        </p:spPr>
        <p:txBody>
          <a:bodyPr wrap="square" rtlCol="0">
            <a:spAutoFit/>
          </a:bodyPr>
          <a:lstStyle/>
          <a:p>
            <a:pPr marL="857250" indent="-857250">
              <a:buFont typeface="+mj-lt"/>
              <a:buAutoNum type="romanUcPeriod" startAt="2"/>
            </a:pPr>
            <a:r>
              <a:rPr lang="en-US" sz="3200" u="sng" dirty="0">
                <a:solidFill>
                  <a:schemeClr val="bg1"/>
                </a:solidFill>
                <a:latin typeface="Arial Narrow" panose="020B0606020202030204" pitchFamily="34" charset="0"/>
              </a:rPr>
              <a:t>Don’t Give Up</a:t>
            </a:r>
            <a:r>
              <a:rPr lang="en-US" sz="3200" dirty="0">
                <a:solidFill>
                  <a:schemeClr val="bg1"/>
                </a:solidFill>
                <a:latin typeface="Arial Narrow" panose="020B0606020202030204" pitchFamily="34" charset="0"/>
              </a:rPr>
              <a:t> (10:19-13:28)</a:t>
            </a: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971550" lvl="1" indent="-514350">
              <a:buFont typeface="+mj-lt"/>
              <a:buAutoNum type="alphaUcPeriod"/>
            </a:pPr>
            <a:r>
              <a:rPr lang="en-US" sz="2800" i="1" dirty="0">
                <a:solidFill>
                  <a:schemeClr val="bg1"/>
                </a:solidFill>
                <a:latin typeface="Arial Narrow" panose="020B0606020202030204" pitchFamily="34" charset="0"/>
              </a:rPr>
              <a:t>Keeping the faith (10:19-39)</a:t>
            </a:r>
          </a:p>
          <a:p>
            <a:pPr marL="971550" lvl="1" indent="-514350">
              <a:buFont typeface="+mj-lt"/>
              <a:buAutoNum type="alphaUcPeriod"/>
            </a:pPr>
            <a:r>
              <a:rPr lang="en-US" sz="2800" i="1" dirty="0">
                <a:solidFill>
                  <a:schemeClr val="bg1"/>
                </a:solidFill>
                <a:latin typeface="Arial Narrow" panose="020B0606020202030204" pitchFamily="34" charset="0"/>
              </a:rPr>
              <a:t>Examples of faith (11)</a:t>
            </a:r>
          </a:p>
          <a:p>
            <a:pPr marL="971550" lvl="1" indent="-514350">
              <a:buFont typeface="+mj-lt"/>
              <a:buAutoNum type="alphaUcPeriod"/>
            </a:pPr>
            <a:r>
              <a:rPr lang="en-US" sz="2800" i="1" dirty="0">
                <a:solidFill>
                  <a:schemeClr val="bg1"/>
                </a:solidFill>
                <a:latin typeface="Arial Narrow" panose="020B0606020202030204" pitchFamily="34" charset="0"/>
              </a:rPr>
              <a:t>Endurance of faith (12)</a:t>
            </a:r>
          </a:p>
          <a:p>
            <a:pPr marL="971550" lvl="1" indent="-514350">
              <a:buFont typeface="+mj-lt"/>
              <a:buAutoNum type="alphaUcPeriod"/>
            </a:pPr>
            <a:r>
              <a:rPr lang="en-US" sz="2800" i="1" dirty="0">
                <a:solidFill>
                  <a:schemeClr val="bg1"/>
                </a:solidFill>
                <a:latin typeface="Arial Narrow" panose="020B0606020202030204" pitchFamily="34" charset="0"/>
              </a:rPr>
              <a:t>Performance of faith (13)</a:t>
            </a:r>
            <a:endParaRPr lang="en-US" sz="2800" dirty="0">
              <a:solidFill>
                <a:schemeClr val="bg1"/>
              </a:solidFill>
              <a:latin typeface="Arial Narrow" panose="020B0606020202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6818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6965457" cy="1446550"/>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342900" indent="-342900">
              <a:buFont typeface="+mj-lt"/>
              <a:buAutoNum type="arabicPeriod"/>
            </a:pPr>
            <a:r>
              <a:rPr lang="en-US" sz="2800" dirty="0">
                <a:solidFill>
                  <a:schemeClr val="bg1"/>
                </a:solidFill>
                <a:latin typeface="Arial Narrow" pitchFamily="34" charset="0"/>
              </a:rPr>
              <a:t>Christ is Superior to Prophets and Angels</a:t>
            </a:r>
          </a:p>
          <a:p>
            <a:pPr marL="342900" indent="-342900">
              <a:buFont typeface="+mj-lt"/>
              <a:buAutoNum type="arabicPeriod"/>
            </a:pPr>
            <a:r>
              <a:rPr lang="en-US" sz="2800" dirty="0">
                <a:solidFill>
                  <a:schemeClr val="bg1"/>
                </a:solidFill>
                <a:latin typeface="Arial Narrow" pitchFamily="34" charset="0"/>
              </a:rPr>
              <a:t>Giving Heed &amp; Humanity of </a:t>
            </a:r>
            <a:r>
              <a:rPr lang="en-US" sz="2800" dirty="0" smtClean="0">
                <a:solidFill>
                  <a:schemeClr val="bg1"/>
                </a:solidFill>
                <a:latin typeface="Arial Narrow" pitchFamily="34" charset="0"/>
              </a:rPr>
              <a:t>Christ</a:t>
            </a:r>
            <a:endParaRPr lang="en-US" sz="2800" dirty="0">
              <a:solidFill>
                <a:schemeClr val="bg1"/>
              </a:solidFill>
              <a:latin typeface="Arial Narrow" pitchFamily="34" charset="0"/>
            </a:endParaRP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a:t>
            </a:r>
            <a:r>
              <a:rPr lang="en-US" sz="3200" dirty="0" smtClean="0"/>
              <a:t>3</a:t>
            </a:r>
            <a:endParaRPr lang="en-US" sz="3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59382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1143000"/>
            <a:ext cx="7467600" cy="1261884"/>
          </a:xfrm>
          <a:prstGeom prst="rect">
            <a:avLst/>
          </a:prstGeom>
          <a:noFill/>
        </p:spPr>
        <p:txBody>
          <a:bodyPr wrap="square" rtlCol="0">
            <a:spAutoFit/>
          </a:bodyPr>
          <a:lstStyle/>
          <a:p>
            <a:pPr marL="514350" indent="-514350">
              <a:buFont typeface="+mj-lt"/>
              <a:buAutoNum type="romanUcPeriod"/>
            </a:pPr>
            <a:r>
              <a:rPr lang="en-US" sz="2800" u="sng" dirty="0" smtClean="0">
                <a:latin typeface="Arial Narrow" pitchFamily="34" charset="0"/>
              </a:rPr>
              <a:t>Christ is Superior to Moses</a:t>
            </a:r>
            <a:r>
              <a:rPr lang="en-US" sz="2800" dirty="0" smtClean="0">
                <a:latin typeface="Arial Narrow" pitchFamily="34" charset="0"/>
              </a:rPr>
              <a:t> (vv. 1-6)</a:t>
            </a:r>
          </a:p>
          <a:p>
            <a:pPr marL="514350" indent="-514350">
              <a:buFont typeface="+mj-lt"/>
              <a:buAutoNum type="romanUcPeriod"/>
            </a:pPr>
            <a:endParaRPr lang="en-US" sz="1000" dirty="0" smtClean="0">
              <a:latin typeface="Arial Narrow" pitchFamily="34" charset="0"/>
            </a:endParaRPr>
          </a:p>
          <a:p>
            <a:pPr marL="514350" indent="-514350">
              <a:buFont typeface="+mj-lt"/>
              <a:buAutoNum type="romanUcPeriod"/>
            </a:pPr>
            <a:endParaRPr lang="en-US" sz="1000" dirty="0" smtClean="0">
              <a:latin typeface="Arial Narrow" pitchFamily="34" charset="0"/>
            </a:endParaRPr>
          </a:p>
          <a:p>
            <a:pPr marL="514350" indent="-514350">
              <a:buFont typeface="+mj-lt"/>
              <a:buAutoNum type="romanUcPeriod"/>
            </a:pPr>
            <a:r>
              <a:rPr lang="en-US" sz="2800" u="sng" dirty="0" smtClean="0">
                <a:latin typeface="Arial Narrow" pitchFamily="34" charset="0"/>
              </a:rPr>
              <a:t>Don’t Harden Your Heart</a:t>
            </a:r>
            <a:r>
              <a:rPr lang="en-US" sz="2800" dirty="0" smtClean="0">
                <a:latin typeface="Arial Narrow" pitchFamily="34" charset="0"/>
              </a:rPr>
              <a:t> (vv. 7-19)</a:t>
            </a:r>
          </a:p>
        </p:txBody>
      </p:sp>
      <p:sp>
        <p:nvSpPr>
          <p:cNvPr id="6" name="Rectangle 5"/>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3</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14104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143000"/>
            <a:ext cx="7467600" cy="2400657"/>
          </a:xfrm>
          <a:prstGeom prst="rect">
            <a:avLst/>
          </a:prstGeom>
          <a:noFill/>
        </p:spPr>
        <p:txBody>
          <a:bodyPr wrap="square" rtlCol="0">
            <a:spAutoFit/>
          </a:bodyPr>
          <a:lstStyle/>
          <a:p>
            <a:pPr marL="514350" indent="-514350">
              <a:buFont typeface="+mj-lt"/>
              <a:buAutoNum type="romanUcPeriod"/>
            </a:pPr>
            <a:r>
              <a:rPr lang="en-US" sz="2800" u="sng" dirty="0" smtClean="0">
                <a:latin typeface="Arial Narrow" pitchFamily="34" charset="0"/>
              </a:rPr>
              <a:t>Christ is Superior to Moses</a:t>
            </a:r>
            <a:r>
              <a:rPr lang="en-US" sz="2800" dirty="0" smtClean="0">
                <a:latin typeface="Arial Narrow" pitchFamily="34" charset="0"/>
              </a:rPr>
              <a:t> (vv. 1-6)</a:t>
            </a:r>
          </a:p>
          <a:p>
            <a:pPr marL="514350" indent="-514350">
              <a:buFont typeface="+mj-lt"/>
              <a:buAutoNum type="romanUcPeriod"/>
            </a:pPr>
            <a:endParaRPr lang="en-US" sz="1000" dirty="0">
              <a:latin typeface="Arial Narrow" pitchFamily="34" charset="0"/>
            </a:endParaRPr>
          </a:p>
          <a:p>
            <a:pPr marL="971550" lvl="1" indent="-514350">
              <a:buFont typeface="+mj-lt"/>
              <a:buAutoNum type="alphaUcPeriod"/>
            </a:pPr>
            <a:r>
              <a:rPr lang="en-US" sz="2800" i="1" dirty="0" smtClean="0">
                <a:latin typeface="Arial Narrow" pitchFamily="34" charset="0"/>
              </a:rPr>
              <a:t>Christ is the faithful apostle and High Priest in his house</a:t>
            </a:r>
            <a:r>
              <a:rPr lang="en-US" sz="2800" dirty="0" smtClean="0">
                <a:latin typeface="Arial Narrow" pitchFamily="34" charset="0"/>
              </a:rPr>
              <a:t> (vv. 1-2)</a:t>
            </a:r>
          </a:p>
          <a:p>
            <a:pPr marL="971550" lvl="1" indent="-514350">
              <a:buFont typeface="+mj-lt"/>
              <a:buAutoNum type="alphaUcPeriod"/>
            </a:pPr>
            <a:r>
              <a:rPr lang="en-US" sz="2800" i="1" dirty="0" smtClean="0">
                <a:latin typeface="Arial Narrow" pitchFamily="34" charset="0"/>
              </a:rPr>
              <a:t>Christ is the builder of his house </a:t>
            </a:r>
            <a:r>
              <a:rPr lang="en-US" sz="2800" dirty="0" smtClean="0">
                <a:latin typeface="Arial Narrow" pitchFamily="34" charset="0"/>
              </a:rPr>
              <a:t>(vv. 3-4)</a:t>
            </a:r>
          </a:p>
          <a:p>
            <a:pPr marL="971550" lvl="1" indent="-514350">
              <a:buFont typeface="+mj-lt"/>
              <a:buAutoNum type="alphaUcPeriod"/>
            </a:pPr>
            <a:r>
              <a:rPr lang="en-US" sz="2800" i="1" dirty="0" smtClean="0">
                <a:latin typeface="Arial Narrow" pitchFamily="34" charset="0"/>
              </a:rPr>
              <a:t>Christ is the Son over his house </a:t>
            </a:r>
            <a:r>
              <a:rPr lang="en-US" sz="2800" dirty="0" smtClean="0">
                <a:latin typeface="Arial Narrow" pitchFamily="34" charset="0"/>
              </a:rPr>
              <a:t>(vv. 5-6)</a:t>
            </a:r>
          </a:p>
        </p:txBody>
      </p:sp>
      <p:sp>
        <p:nvSpPr>
          <p:cNvPr id="6" name="Rectangle 5"/>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3</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09843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143000"/>
            <a:ext cx="7467600" cy="4124206"/>
          </a:xfrm>
          <a:prstGeom prst="rect">
            <a:avLst/>
          </a:prstGeom>
          <a:noFill/>
        </p:spPr>
        <p:txBody>
          <a:bodyPr wrap="square" rtlCol="0">
            <a:spAutoFit/>
          </a:bodyPr>
          <a:lstStyle/>
          <a:p>
            <a:pPr marL="571500" indent="-571500">
              <a:buFont typeface="+mj-lt"/>
              <a:buAutoNum type="romanUcPeriod" startAt="2"/>
            </a:pPr>
            <a:r>
              <a:rPr lang="en-US" sz="2800" u="sng" dirty="0" smtClean="0">
                <a:latin typeface="Arial Narrow" pitchFamily="34" charset="0"/>
              </a:rPr>
              <a:t>Don’t Harden Your Heart</a:t>
            </a:r>
            <a:r>
              <a:rPr lang="en-US" sz="2800" dirty="0" smtClean="0">
                <a:latin typeface="Arial Narrow" pitchFamily="34" charset="0"/>
              </a:rPr>
              <a:t> (vv. 7-19)</a:t>
            </a:r>
          </a:p>
          <a:p>
            <a:pPr marL="571500" indent="-571500">
              <a:buFont typeface="+mj-lt"/>
              <a:buAutoNum type="romanUcPeriod" startAt="2"/>
            </a:pPr>
            <a:endParaRPr lang="en-US" sz="1000" dirty="0" smtClean="0">
              <a:latin typeface="Arial Narrow" pitchFamily="34" charset="0"/>
            </a:endParaRPr>
          </a:p>
          <a:p>
            <a:pPr marL="971550" lvl="1" indent="-514350">
              <a:buFont typeface="+mj-lt"/>
              <a:buAutoNum type="alphaUcPeriod"/>
            </a:pPr>
            <a:r>
              <a:rPr lang="en-US" sz="2800" i="1" dirty="0" smtClean="0">
                <a:latin typeface="Arial Narrow" pitchFamily="34" charset="0"/>
              </a:rPr>
              <a:t>Warning from the example of Israel </a:t>
            </a:r>
            <a:r>
              <a:rPr lang="en-US" sz="2800" dirty="0" smtClean="0">
                <a:latin typeface="Arial Narrow" pitchFamily="34" charset="0"/>
              </a:rPr>
              <a:t>(vv. 7-11)</a:t>
            </a:r>
          </a:p>
          <a:p>
            <a:pPr marL="1428750" lvl="2" indent="-514350">
              <a:buFont typeface="+mj-lt"/>
              <a:buAutoNum type="arabicPeriod"/>
            </a:pPr>
            <a:r>
              <a:rPr lang="en-US" sz="2800" dirty="0" smtClean="0">
                <a:latin typeface="Arial Narrow" pitchFamily="34" charset="0"/>
              </a:rPr>
              <a:t>They hardened their heart (vv. 7-9)</a:t>
            </a:r>
          </a:p>
          <a:p>
            <a:pPr marL="1428750" lvl="2" indent="-514350">
              <a:buFont typeface="+mj-lt"/>
              <a:buAutoNum type="arabicPeriod"/>
            </a:pPr>
            <a:r>
              <a:rPr lang="en-US" sz="2800" dirty="0" smtClean="0">
                <a:latin typeface="Arial Narrow" pitchFamily="34" charset="0"/>
              </a:rPr>
              <a:t>They did not enter into rest (vv. 10-11)</a:t>
            </a:r>
          </a:p>
          <a:p>
            <a:pPr marL="971550" lvl="1" indent="-514350">
              <a:buFont typeface="+mj-lt"/>
              <a:buAutoNum type="alphaUcPeriod"/>
            </a:pPr>
            <a:r>
              <a:rPr lang="en-US" sz="2800" i="1" dirty="0" smtClean="0">
                <a:latin typeface="Arial Narrow" pitchFamily="34" charset="0"/>
              </a:rPr>
              <a:t>Beware lest depart in unbelief </a:t>
            </a:r>
            <a:r>
              <a:rPr lang="en-US" sz="2800" dirty="0" smtClean="0">
                <a:latin typeface="Arial Narrow" pitchFamily="34" charset="0"/>
              </a:rPr>
              <a:t>(vv. 12-15)</a:t>
            </a:r>
          </a:p>
          <a:p>
            <a:pPr marL="1428750" lvl="2" indent="-514350">
              <a:buFont typeface="+mj-lt"/>
              <a:buAutoNum type="arabicPeriod"/>
            </a:pPr>
            <a:r>
              <a:rPr lang="en-US" sz="2800" dirty="0" smtClean="0">
                <a:latin typeface="Arial Narrow" pitchFamily="34" charset="0"/>
              </a:rPr>
              <a:t>Beware (</a:t>
            </a:r>
            <a:r>
              <a:rPr lang="en-US" sz="2800" dirty="0" err="1" smtClean="0">
                <a:latin typeface="Arial Narrow" pitchFamily="34" charset="0"/>
              </a:rPr>
              <a:t>v.</a:t>
            </a:r>
            <a:r>
              <a:rPr lang="en-US" sz="2800" dirty="0" smtClean="0">
                <a:latin typeface="Arial Narrow" pitchFamily="34" charset="0"/>
              </a:rPr>
              <a:t> 12)</a:t>
            </a:r>
          </a:p>
          <a:p>
            <a:pPr marL="1428750" lvl="2" indent="-514350">
              <a:buFont typeface="+mj-lt"/>
              <a:buAutoNum type="arabicPeriod"/>
            </a:pPr>
            <a:r>
              <a:rPr lang="en-US" sz="2800" dirty="0" smtClean="0">
                <a:latin typeface="Arial Narrow" pitchFamily="34" charset="0"/>
              </a:rPr>
              <a:t>Exhort one another (</a:t>
            </a:r>
            <a:r>
              <a:rPr lang="en-US" sz="2800" dirty="0" err="1" smtClean="0">
                <a:latin typeface="Arial Narrow" pitchFamily="34" charset="0"/>
              </a:rPr>
              <a:t>v.</a:t>
            </a:r>
            <a:r>
              <a:rPr lang="en-US" sz="2800" dirty="0" smtClean="0">
                <a:latin typeface="Arial Narrow" pitchFamily="34" charset="0"/>
              </a:rPr>
              <a:t> 13)</a:t>
            </a:r>
          </a:p>
          <a:p>
            <a:pPr marL="1428750" lvl="2" indent="-514350">
              <a:buFont typeface="+mj-lt"/>
              <a:buAutoNum type="arabicPeriod"/>
            </a:pPr>
            <a:r>
              <a:rPr lang="en-US" sz="2800" dirty="0" smtClean="0">
                <a:latin typeface="Arial Narrow" pitchFamily="34" charset="0"/>
              </a:rPr>
              <a:t>Hold the beginning of our confidence (</a:t>
            </a:r>
            <a:r>
              <a:rPr lang="en-US" sz="2800" dirty="0" err="1" smtClean="0">
                <a:latin typeface="Arial Narrow" pitchFamily="34" charset="0"/>
              </a:rPr>
              <a:t>v.</a:t>
            </a:r>
            <a:r>
              <a:rPr lang="en-US" sz="2800" dirty="0" smtClean="0">
                <a:latin typeface="Arial Narrow" pitchFamily="34" charset="0"/>
              </a:rPr>
              <a:t> 14)</a:t>
            </a:r>
          </a:p>
          <a:p>
            <a:pPr marL="1428750" lvl="2" indent="-514350">
              <a:buFont typeface="+mj-lt"/>
              <a:buAutoNum type="arabicPeriod"/>
            </a:pPr>
            <a:r>
              <a:rPr lang="en-US" sz="2800" dirty="0" smtClean="0">
                <a:latin typeface="Arial Narrow" pitchFamily="34" charset="0"/>
              </a:rPr>
              <a:t>Hear his voice (</a:t>
            </a:r>
            <a:r>
              <a:rPr lang="en-US" sz="2800" dirty="0" err="1" smtClean="0">
                <a:latin typeface="Arial Narrow" pitchFamily="34" charset="0"/>
              </a:rPr>
              <a:t>v.</a:t>
            </a:r>
            <a:r>
              <a:rPr lang="en-US" sz="2800" dirty="0" smtClean="0">
                <a:latin typeface="Arial Narrow" pitchFamily="34" charset="0"/>
              </a:rPr>
              <a:t> 15)</a:t>
            </a:r>
          </a:p>
        </p:txBody>
      </p:sp>
      <p:sp>
        <p:nvSpPr>
          <p:cNvPr id="6" name="Rectangle 5"/>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3</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50089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143000"/>
            <a:ext cx="7467600" cy="3693319"/>
          </a:xfrm>
          <a:prstGeom prst="rect">
            <a:avLst/>
          </a:prstGeom>
          <a:noFill/>
        </p:spPr>
        <p:txBody>
          <a:bodyPr wrap="square" rtlCol="0">
            <a:spAutoFit/>
          </a:bodyPr>
          <a:lstStyle/>
          <a:p>
            <a:pPr marL="571500" indent="-571500">
              <a:buFont typeface="+mj-lt"/>
              <a:buAutoNum type="romanUcPeriod" startAt="2"/>
            </a:pPr>
            <a:r>
              <a:rPr lang="en-US" sz="2800" u="sng" dirty="0" smtClean="0">
                <a:latin typeface="Arial Narrow" pitchFamily="34" charset="0"/>
              </a:rPr>
              <a:t>Don’t Harden Your Heart</a:t>
            </a:r>
            <a:r>
              <a:rPr lang="en-US" sz="2800" dirty="0" smtClean="0">
                <a:latin typeface="Arial Narrow" pitchFamily="34" charset="0"/>
              </a:rPr>
              <a:t> (vv. 7-19)</a:t>
            </a:r>
          </a:p>
          <a:p>
            <a:pPr marL="571500" indent="-571500">
              <a:buFont typeface="+mj-lt"/>
              <a:buAutoNum type="romanUcPeriod" startAt="2"/>
            </a:pPr>
            <a:endParaRPr lang="en-US" sz="1000" dirty="0" smtClean="0">
              <a:latin typeface="Arial Narrow" pitchFamily="34" charset="0"/>
            </a:endParaRPr>
          </a:p>
          <a:p>
            <a:pPr marL="971550" lvl="1" indent="-514350">
              <a:buFont typeface="+mj-lt"/>
              <a:buAutoNum type="alphaUcPeriod" startAt="3"/>
            </a:pPr>
            <a:r>
              <a:rPr lang="en-US" sz="2800" i="1" dirty="0" smtClean="0">
                <a:latin typeface="Arial Narrow" pitchFamily="34" charset="0"/>
              </a:rPr>
              <a:t>Those of Israel who rebelled </a:t>
            </a:r>
            <a:r>
              <a:rPr lang="en-US" sz="2800" dirty="0" smtClean="0">
                <a:latin typeface="Arial Narrow" pitchFamily="34" charset="0"/>
              </a:rPr>
              <a:t>(vv. 16-19)</a:t>
            </a:r>
          </a:p>
          <a:p>
            <a:pPr marL="1428750" lvl="2" indent="-514350">
              <a:buFont typeface="+mj-lt"/>
              <a:buAutoNum type="arabicPeriod"/>
            </a:pPr>
            <a:r>
              <a:rPr lang="en-US" sz="2800" dirty="0" smtClean="0">
                <a:latin typeface="Arial Narrow" pitchFamily="34" charset="0"/>
              </a:rPr>
              <a:t>All who came out of Egypt (</a:t>
            </a:r>
            <a:r>
              <a:rPr lang="en-US" sz="2800" dirty="0" err="1" smtClean="0">
                <a:latin typeface="Arial Narrow" pitchFamily="34" charset="0"/>
              </a:rPr>
              <a:t>v.</a:t>
            </a:r>
            <a:r>
              <a:rPr lang="en-US" sz="2800" dirty="0" smtClean="0">
                <a:latin typeface="Arial Narrow" pitchFamily="34" charset="0"/>
              </a:rPr>
              <a:t> 16)</a:t>
            </a:r>
          </a:p>
          <a:p>
            <a:pPr marL="1428750" lvl="2" indent="-514350">
              <a:buFont typeface="+mj-lt"/>
              <a:buAutoNum type="arabicPeriod"/>
            </a:pPr>
            <a:r>
              <a:rPr lang="en-US" sz="2800" dirty="0" smtClean="0">
                <a:latin typeface="Arial Narrow" pitchFamily="34" charset="0"/>
              </a:rPr>
              <a:t>Did not enter into rest (vv. 18-19)</a:t>
            </a:r>
          </a:p>
          <a:p>
            <a:pPr marL="1428750" lvl="2" indent="-514350">
              <a:buFont typeface="+mj-lt"/>
              <a:buAutoNum type="arabicPeriod"/>
            </a:pPr>
            <a:r>
              <a:rPr lang="en-US" sz="2800" dirty="0" smtClean="0">
                <a:latin typeface="Arial Narrow" pitchFamily="34" charset="0"/>
              </a:rPr>
              <a:t>Why? (vv. 17-19)</a:t>
            </a:r>
          </a:p>
          <a:p>
            <a:pPr marL="1885950" lvl="3" indent="-514350">
              <a:buFont typeface="+mj-lt"/>
              <a:buAutoNum type="alphaLcPeriod"/>
            </a:pPr>
            <a:r>
              <a:rPr lang="en-US" sz="2800" dirty="0" smtClean="0">
                <a:latin typeface="Arial Narrow" pitchFamily="34" charset="0"/>
              </a:rPr>
              <a:t>Sinned (</a:t>
            </a:r>
            <a:r>
              <a:rPr lang="en-US" sz="2800" dirty="0" err="1" smtClean="0">
                <a:latin typeface="Arial Narrow" pitchFamily="34" charset="0"/>
              </a:rPr>
              <a:t>v.</a:t>
            </a:r>
            <a:r>
              <a:rPr lang="en-US" sz="2800" dirty="0" smtClean="0">
                <a:latin typeface="Arial Narrow" pitchFamily="34" charset="0"/>
              </a:rPr>
              <a:t> 17)</a:t>
            </a:r>
          </a:p>
          <a:p>
            <a:pPr marL="1885950" lvl="3" indent="-514350">
              <a:buFont typeface="+mj-lt"/>
              <a:buAutoNum type="alphaLcPeriod"/>
            </a:pPr>
            <a:r>
              <a:rPr lang="en-US" sz="2800" dirty="0" smtClean="0">
                <a:latin typeface="Arial Narrow" pitchFamily="34" charset="0"/>
              </a:rPr>
              <a:t>Did not obey (</a:t>
            </a:r>
            <a:r>
              <a:rPr lang="en-US" sz="2800" dirty="0" err="1" smtClean="0">
                <a:latin typeface="Arial Narrow" pitchFamily="34" charset="0"/>
              </a:rPr>
              <a:t>v.</a:t>
            </a:r>
            <a:r>
              <a:rPr lang="en-US" sz="2800" dirty="0" smtClean="0">
                <a:latin typeface="Arial Narrow" pitchFamily="34" charset="0"/>
              </a:rPr>
              <a:t> 18)</a:t>
            </a:r>
          </a:p>
          <a:p>
            <a:pPr marL="1885950" lvl="3" indent="-514350">
              <a:buFont typeface="+mj-lt"/>
              <a:buAutoNum type="alphaLcPeriod"/>
            </a:pPr>
            <a:r>
              <a:rPr lang="en-US" sz="2800" dirty="0" smtClean="0">
                <a:latin typeface="Arial Narrow" pitchFamily="34" charset="0"/>
              </a:rPr>
              <a:t>Unbelief (</a:t>
            </a:r>
            <a:r>
              <a:rPr lang="en-US" sz="2800" dirty="0" err="1" smtClean="0">
                <a:latin typeface="Arial Narrow" pitchFamily="34" charset="0"/>
              </a:rPr>
              <a:t>v.</a:t>
            </a:r>
            <a:r>
              <a:rPr lang="en-US" sz="2800" dirty="0" smtClean="0">
                <a:latin typeface="Arial Narrow" pitchFamily="34" charset="0"/>
              </a:rPr>
              <a:t> 19)</a:t>
            </a:r>
          </a:p>
        </p:txBody>
      </p:sp>
      <p:sp>
        <p:nvSpPr>
          <p:cNvPr id="6" name="Rectangle 5"/>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3</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220246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61949262"/>
              </p:ext>
            </p:extLst>
          </p:nvPr>
        </p:nvGraphicFramePr>
        <p:xfrm>
          <a:off x="1447800" y="335343"/>
          <a:ext cx="7162800" cy="6096000"/>
        </p:xfrm>
        <a:graphic>
          <a:graphicData uri="http://schemas.openxmlformats.org/drawingml/2006/table">
            <a:tbl>
              <a:tblPr firstRow="1" bandRow="1">
                <a:tableStyleId>{5940675A-B579-460E-94D1-54222C63F5DA}</a:tableStyleId>
              </a:tblPr>
              <a:tblGrid>
                <a:gridCol w="609600"/>
                <a:gridCol w="3581400"/>
                <a:gridCol w="2971800"/>
              </a:tblGrid>
              <a:tr h="503767">
                <a:tc>
                  <a:txBody>
                    <a:bodyPr/>
                    <a:lstStyle/>
                    <a:p>
                      <a:pPr algn="ct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Doctrine</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Warning</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r>
              <a:tr h="503767">
                <a:tc>
                  <a:txBody>
                    <a:bodyPr/>
                    <a:lstStyle/>
                    <a:p>
                      <a:pPr algn="ctr"/>
                      <a:r>
                        <a:rPr lang="en-US" sz="4400" dirty="0" smtClean="0">
                          <a:latin typeface="Arial" panose="020B0604020202020204" pitchFamily="34" charset="0"/>
                          <a:cs typeface="Arial" panose="020B0604020202020204" pitchFamily="34" charset="0"/>
                        </a:rPr>
                        <a:t>1</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1:4-14</a:t>
                      </a:r>
                    </a:p>
                    <a:p>
                      <a:pPr algn="ctr"/>
                      <a:r>
                        <a:rPr lang="en-US" sz="2400" dirty="0" smtClean="0">
                          <a:latin typeface="Arial" panose="020B0604020202020204" pitchFamily="34" charset="0"/>
                          <a:cs typeface="Arial" panose="020B0604020202020204" pitchFamily="34" charset="0"/>
                        </a:rPr>
                        <a:t>Superior</a:t>
                      </a:r>
                      <a:r>
                        <a:rPr lang="en-US" sz="2400" baseline="0" dirty="0" smtClean="0">
                          <a:latin typeface="Arial" panose="020B0604020202020204" pitchFamily="34" charset="0"/>
                          <a:cs typeface="Arial" panose="020B0604020202020204" pitchFamily="34" charset="0"/>
                        </a:rPr>
                        <a:t> to </a:t>
                      </a:r>
                      <a:r>
                        <a:rPr lang="en-US" sz="2400" dirty="0" smtClean="0">
                          <a:latin typeface="Arial" panose="020B0604020202020204" pitchFamily="34" charset="0"/>
                          <a:cs typeface="Arial" panose="020B0604020202020204" pitchFamily="34" charset="0"/>
                        </a:rPr>
                        <a:t>Prophets</a:t>
                      </a:r>
                      <a:r>
                        <a:rPr lang="en-US" sz="2400" baseline="0" dirty="0" smtClean="0">
                          <a:latin typeface="Arial" panose="020B0604020202020204" pitchFamily="34" charset="0"/>
                          <a:cs typeface="Arial" panose="020B0604020202020204" pitchFamily="34" charset="0"/>
                        </a:rPr>
                        <a:t> &amp; Angels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2:1-4</a:t>
                      </a:r>
                    </a:p>
                    <a:p>
                      <a:pPr algn="ctr"/>
                      <a:r>
                        <a:rPr lang="en-US" sz="2400" i="1" dirty="0" smtClean="0">
                          <a:solidFill>
                            <a:srgbClr val="C00000"/>
                          </a:solidFill>
                          <a:latin typeface="Arial" panose="020B0604020202020204" pitchFamily="34" charset="0"/>
                          <a:cs typeface="Arial" panose="020B0604020202020204" pitchFamily="34" charset="0"/>
                        </a:rPr>
                        <a:t>Give heed to things heard</a:t>
                      </a:r>
                    </a:p>
                  </a:txBody>
                  <a:tcPr/>
                </a:tc>
              </a:tr>
              <a:tr h="503767">
                <a:tc>
                  <a:txBody>
                    <a:bodyPr/>
                    <a:lstStyle/>
                    <a:p>
                      <a:pPr algn="ctr"/>
                      <a:r>
                        <a:rPr lang="en-US" sz="44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2:5</a:t>
                      </a:r>
                      <a:r>
                        <a:rPr lang="en-US" sz="2400" baseline="0" dirty="0" smtClean="0">
                          <a:latin typeface="Arial" panose="020B0604020202020204" pitchFamily="34" charset="0"/>
                          <a:cs typeface="Arial" panose="020B0604020202020204" pitchFamily="34" charset="0"/>
                        </a:rPr>
                        <a:t> – 3:6</a:t>
                      </a:r>
                    </a:p>
                    <a:p>
                      <a:pPr algn="ctr"/>
                      <a:r>
                        <a:rPr lang="en-US" sz="2400" baseline="0" dirty="0" smtClean="0">
                          <a:latin typeface="Arial" panose="020B0604020202020204" pitchFamily="34" charset="0"/>
                          <a:cs typeface="Arial" panose="020B0604020202020204" pitchFamily="34" charset="0"/>
                        </a:rPr>
                        <a:t>Superior to Angels &amp; Moses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3:7 – 4:16</a:t>
                      </a:r>
                    </a:p>
                    <a:p>
                      <a:pPr algn="ctr"/>
                      <a:r>
                        <a:rPr lang="en-US" sz="2400" i="1" dirty="0" smtClean="0">
                          <a:solidFill>
                            <a:srgbClr val="C00000"/>
                          </a:solidFill>
                          <a:latin typeface="Arial" panose="020B0604020202020204" pitchFamily="34" charset="0"/>
                          <a:cs typeface="Arial" panose="020B0604020202020204" pitchFamily="34" charset="0"/>
                        </a:rPr>
                        <a:t>Don’t harden </a:t>
                      </a:r>
                      <a:r>
                        <a:rPr lang="en-US" sz="2400" i="1" baseline="0" dirty="0" smtClean="0">
                          <a:solidFill>
                            <a:srgbClr val="C00000"/>
                          </a:solidFill>
                          <a:latin typeface="Arial" panose="020B0604020202020204" pitchFamily="34" charset="0"/>
                          <a:cs typeface="Arial" panose="020B0604020202020204" pitchFamily="34" charset="0"/>
                        </a:rPr>
                        <a:t>heart</a:t>
                      </a:r>
                    </a:p>
                    <a:p>
                      <a:pPr algn="ctr"/>
                      <a:r>
                        <a:rPr lang="en-US" sz="2400" i="1" baseline="0" dirty="0" smtClean="0">
                          <a:solidFill>
                            <a:srgbClr val="C00000"/>
                          </a:solidFill>
                          <a:latin typeface="Arial" panose="020B0604020202020204" pitchFamily="34" charset="0"/>
                          <a:cs typeface="Arial" panose="020B0604020202020204" pitchFamily="34" charset="0"/>
                        </a:rPr>
                        <a:t>as Israel did</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3</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5:1-10</a:t>
                      </a:r>
                    </a:p>
                    <a:p>
                      <a:pPr algn="ctr"/>
                      <a:r>
                        <a:rPr lang="en-US" sz="2400" dirty="0" smtClean="0">
                          <a:latin typeface="Arial" panose="020B0604020202020204" pitchFamily="34" charset="0"/>
                          <a:cs typeface="Arial" panose="020B0604020202020204" pitchFamily="34" charset="0"/>
                        </a:rPr>
                        <a:t>Better</a:t>
                      </a:r>
                      <a:r>
                        <a:rPr lang="en-US" sz="2400" baseline="0" dirty="0" smtClean="0">
                          <a:latin typeface="Arial" panose="020B0604020202020204" pitchFamily="34" charset="0"/>
                          <a:cs typeface="Arial" panose="020B0604020202020204" pitchFamily="34" charset="0"/>
                        </a:rPr>
                        <a:t> High Priest</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5:11 - 6:20</a:t>
                      </a:r>
                    </a:p>
                    <a:p>
                      <a:pPr algn="ctr"/>
                      <a:r>
                        <a:rPr lang="en-US" sz="2400" i="1" dirty="0" smtClean="0">
                          <a:solidFill>
                            <a:srgbClr val="C00000"/>
                          </a:solidFill>
                          <a:latin typeface="Arial" panose="020B0604020202020204" pitchFamily="34" charset="0"/>
                          <a:cs typeface="Arial" panose="020B0604020202020204" pitchFamily="34" charset="0"/>
                        </a:rPr>
                        <a:t>Not maturing</a:t>
                      </a:r>
                    </a:p>
                  </a:txBody>
                  <a:tcPr/>
                </a:tc>
              </a:tr>
              <a:tr h="503767">
                <a:tc>
                  <a:txBody>
                    <a:bodyPr/>
                    <a:lstStyle/>
                    <a:p>
                      <a:pPr algn="ctr"/>
                      <a:r>
                        <a:rPr lang="en-US" sz="44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7:1 – 10:18</a:t>
                      </a:r>
                    </a:p>
                    <a:p>
                      <a:pPr algn="ctr"/>
                      <a:r>
                        <a:rPr lang="en-US" sz="2400" dirty="0" smtClean="0">
                          <a:latin typeface="Arial" panose="020B0604020202020204" pitchFamily="34" charset="0"/>
                          <a:cs typeface="Arial" panose="020B0604020202020204" pitchFamily="34" charset="0"/>
                        </a:rPr>
                        <a:t>Better Covenant</a:t>
                      </a:r>
                      <a:r>
                        <a:rPr lang="en-US" sz="2400" baseline="0" dirty="0" smtClean="0">
                          <a:latin typeface="Arial" panose="020B0604020202020204" pitchFamily="34" charset="0"/>
                          <a:cs typeface="Arial" panose="020B0604020202020204" pitchFamily="34" charset="0"/>
                        </a:rPr>
                        <a:t> &amp; Sacrifice</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10:19-39</a:t>
                      </a:r>
                    </a:p>
                    <a:p>
                      <a:pPr algn="ctr"/>
                      <a:r>
                        <a:rPr lang="en-US" sz="2400" i="1" dirty="0" smtClean="0">
                          <a:solidFill>
                            <a:srgbClr val="C00000"/>
                          </a:solidFill>
                          <a:latin typeface="Arial" panose="020B0604020202020204" pitchFamily="34" charset="0"/>
                          <a:cs typeface="Arial" panose="020B0604020202020204" pitchFamily="34" charset="0"/>
                        </a:rPr>
                        <a:t>Exhortation to steadfastness</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5</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11:1-40</a:t>
                      </a:r>
                    </a:p>
                    <a:p>
                      <a:pPr algn="ctr"/>
                      <a:r>
                        <a:rPr lang="en-US" sz="2400" dirty="0" smtClean="0">
                          <a:latin typeface="Arial" panose="020B0604020202020204" pitchFamily="34" charset="0"/>
                          <a:cs typeface="Arial" panose="020B0604020202020204" pitchFamily="34" charset="0"/>
                        </a:rPr>
                        <a:t>Examples of Faith</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12:1-29</a:t>
                      </a:r>
                    </a:p>
                    <a:p>
                      <a:pPr algn="ctr"/>
                      <a:r>
                        <a:rPr lang="en-US" sz="2400" i="1" dirty="0" smtClean="0">
                          <a:solidFill>
                            <a:srgbClr val="C00000"/>
                          </a:solidFill>
                          <a:latin typeface="Arial" panose="020B0604020202020204" pitchFamily="34" charset="0"/>
                          <a:cs typeface="Arial" panose="020B0604020202020204" pitchFamily="34" charset="0"/>
                        </a:rPr>
                        <a:t>Exhortation to have the same</a:t>
                      </a:r>
                      <a:r>
                        <a:rPr lang="en-US" sz="2400" i="1" baseline="0" dirty="0" smtClean="0">
                          <a:solidFill>
                            <a:srgbClr val="C00000"/>
                          </a:solidFill>
                          <a:latin typeface="Arial" panose="020B0604020202020204" pitchFamily="34" charset="0"/>
                          <a:cs typeface="Arial" panose="020B0604020202020204" pitchFamily="34" charset="0"/>
                        </a:rPr>
                        <a:t> faith</a:t>
                      </a:r>
                      <a:endParaRPr lang="en-US" sz="2400" i="1" dirty="0">
                        <a:solidFill>
                          <a:srgbClr val="C00000"/>
                        </a:solidFill>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rot="16200000">
            <a:off x="-3040579" y="3047980"/>
            <a:ext cx="6850602" cy="769441"/>
          </a:xfrm>
          <a:prstGeom prst="rect">
            <a:avLst/>
          </a:prstGeom>
          <a:noFill/>
        </p:spPr>
        <p:txBody>
          <a:bodyPr wrap="square" rtlCol="0">
            <a:spAutoFit/>
          </a:bodyPr>
          <a:lstStyle/>
          <a:p>
            <a:pPr algn="ctr"/>
            <a:r>
              <a:rPr lang="en-US" sz="4400" b="1" dirty="0" smtClean="0">
                <a:latin typeface="Arial Narrow" panose="020B0606020202030204" pitchFamily="34" charset="0"/>
              </a:rPr>
              <a:t>Five Warnings</a:t>
            </a:r>
            <a:endParaRPr lang="en-US" sz="4400" b="1" dirty="0">
              <a:latin typeface="Arial Narrow" panose="020B0606020202030204" pitchFamily="34" charset="0"/>
            </a:endParaRPr>
          </a:p>
        </p:txBody>
      </p:sp>
    </p:spTree>
    <p:extLst>
      <p:ext uri="{BB962C8B-B14F-4D97-AF65-F5344CB8AC3E}">
        <p14:creationId xmlns:p14="http://schemas.microsoft.com/office/powerpoint/2010/main" val="42040314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95400"/>
            <a:ext cx="3124200" cy="4860524"/>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Moses</a:t>
            </a:r>
          </a:p>
          <a:p>
            <a:pPr algn="ctr"/>
            <a:endParaRPr lang="en-US" sz="3600" dirty="0" smtClean="0">
              <a:solidFill>
                <a:schemeClr val="bg1"/>
              </a:solidFill>
            </a:endParaRPr>
          </a:p>
          <a:p>
            <a:pPr algn="ctr"/>
            <a:r>
              <a:rPr lang="en-US" sz="3600" dirty="0" smtClean="0">
                <a:solidFill>
                  <a:schemeClr val="bg1"/>
                </a:solidFill>
              </a:rPr>
              <a:t>Servant</a:t>
            </a:r>
          </a:p>
          <a:p>
            <a:pPr algn="ctr"/>
            <a:endParaRPr lang="en-US" sz="3600" dirty="0" smtClean="0">
              <a:solidFill>
                <a:schemeClr val="bg1"/>
              </a:solidFill>
            </a:endParaRPr>
          </a:p>
          <a:p>
            <a:pPr algn="ctr"/>
            <a:r>
              <a:rPr lang="en-US" sz="3600" i="1" dirty="0" smtClean="0">
                <a:solidFill>
                  <a:schemeClr val="bg1"/>
                </a:solidFill>
              </a:rPr>
              <a:t>IN</a:t>
            </a:r>
          </a:p>
          <a:p>
            <a:pPr algn="ctr"/>
            <a:endParaRPr lang="en-US" sz="3600" i="1" dirty="0" smtClean="0">
              <a:solidFill>
                <a:schemeClr val="bg1"/>
              </a:solidFill>
            </a:endParaRPr>
          </a:p>
          <a:p>
            <a:pPr algn="ctr"/>
            <a:r>
              <a:rPr lang="en-US" sz="3600" dirty="0" smtClean="0">
                <a:solidFill>
                  <a:schemeClr val="bg1"/>
                </a:solidFill>
              </a:rPr>
              <a:t>Lord’s</a:t>
            </a:r>
          </a:p>
          <a:p>
            <a:pPr algn="ctr"/>
            <a:r>
              <a:rPr lang="en-US" sz="3600" dirty="0" smtClean="0">
                <a:solidFill>
                  <a:schemeClr val="bg1"/>
                </a:solidFill>
              </a:rPr>
              <a:t>House</a:t>
            </a:r>
            <a:endParaRPr lang="en-US" sz="3600" dirty="0">
              <a:solidFill>
                <a:schemeClr val="bg1"/>
              </a:solidFill>
            </a:endParaRPr>
          </a:p>
        </p:txBody>
      </p:sp>
      <p:sp>
        <p:nvSpPr>
          <p:cNvPr id="3" name="Rectangle 2"/>
          <p:cNvSpPr/>
          <p:nvPr/>
        </p:nvSpPr>
        <p:spPr>
          <a:xfrm>
            <a:off x="5105400" y="1295400"/>
            <a:ext cx="3124200" cy="4860524"/>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Christ</a:t>
            </a:r>
          </a:p>
          <a:p>
            <a:pPr algn="ctr"/>
            <a:endParaRPr lang="en-US" sz="3600" dirty="0" smtClean="0">
              <a:solidFill>
                <a:schemeClr val="bg1"/>
              </a:solidFill>
            </a:endParaRPr>
          </a:p>
          <a:p>
            <a:pPr algn="ctr"/>
            <a:r>
              <a:rPr lang="en-US" sz="3600" dirty="0" smtClean="0">
                <a:solidFill>
                  <a:schemeClr val="bg1"/>
                </a:solidFill>
              </a:rPr>
              <a:t>Son</a:t>
            </a:r>
          </a:p>
          <a:p>
            <a:pPr algn="ctr"/>
            <a:endParaRPr lang="en-US" sz="3600" dirty="0" smtClean="0">
              <a:solidFill>
                <a:schemeClr val="bg1"/>
              </a:solidFill>
            </a:endParaRPr>
          </a:p>
          <a:p>
            <a:pPr algn="ctr"/>
            <a:r>
              <a:rPr lang="en-US" sz="3600" i="1" dirty="0" smtClean="0">
                <a:solidFill>
                  <a:schemeClr val="bg1"/>
                </a:solidFill>
              </a:rPr>
              <a:t>OVER</a:t>
            </a:r>
          </a:p>
          <a:p>
            <a:pPr algn="ctr"/>
            <a:endParaRPr lang="en-US" sz="3600" i="1" dirty="0" smtClean="0">
              <a:solidFill>
                <a:schemeClr val="bg1"/>
              </a:solidFill>
            </a:endParaRPr>
          </a:p>
          <a:p>
            <a:pPr algn="ctr"/>
            <a:r>
              <a:rPr lang="en-US" sz="3600" dirty="0" smtClean="0">
                <a:solidFill>
                  <a:schemeClr val="bg1"/>
                </a:solidFill>
              </a:rPr>
              <a:t>Own</a:t>
            </a:r>
          </a:p>
          <a:p>
            <a:pPr algn="ctr"/>
            <a:r>
              <a:rPr lang="en-US" sz="3600" dirty="0" smtClean="0">
                <a:solidFill>
                  <a:schemeClr val="bg1"/>
                </a:solidFill>
              </a:rPr>
              <a:t>House</a:t>
            </a:r>
            <a:endParaRPr lang="en-US" sz="3600" dirty="0">
              <a:solidFill>
                <a:schemeClr val="bg1"/>
              </a:solidFill>
            </a:endParaRPr>
          </a:p>
        </p:txBody>
      </p:sp>
      <p:sp>
        <p:nvSpPr>
          <p:cNvPr id="4" name="Left-Right Arrow 3"/>
          <p:cNvSpPr/>
          <p:nvPr/>
        </p:nvSpPr>
        <p:spPr>
          <a:xfrm>
            <a:off x="4343400" y="2955524"/>
            <a:ext cx="609600" cy="4572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6" name="Rectangle 5"/>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3</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47021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95400"/>
            <a:ext cx="3962400" cy="1908215"/>
          </a:xfrm>
          <a:prstGeom prst="rect">
            <a:avLst/>
          </a:prstGeom>
          <a:solidFill>
            <a:schemeClr val="bg1"/>
          </a:solidFill>
          <a:ln>
            <a:solidFill>
              <a:schemeClr val="tx1"/>
            </a:solidFill>
          </a:ln>
          <a:effectLst/>
        </p:spPr>
        <p:txBody>
          <a:bodyPr wrap="square" rtlCol="0">
            <a:spAutoFit/>
          </a:bodyPr>
          <a:lstStyle/>
          <a:p>
            <a:pPr algn="ctr"/>
            <a:r>
              <a:rPr lang="en-US" sz="2400" b="1" u="sng" dirty="0" smtClean="0">
                <a:latin typeface="Arial Narrow" panose="020B0606020202030204" pitchFamily="34" charset="0"/>
                <a:cs typeface="Times New Roman" pitchFamily="18" charset="0"/>
              </a:rPr>
              <a:t>Heb 3:7</a:t>
            </a:r>
          </a:p>
          <a:p>
            <a:endParaRPr lang="en-US" sz="1000" dirty="0" smtClean="0">
              <a:latin typeface="Arial Narrow" panose="020B0606020202030204" pitchFamily="34" charset="0"/>
              <a:cs typeface="Times New Roman" pitchFamily="18" charset="0"/>
            </a:endParaRPr>
          </a:p>
          <a:p>
            <a:r>
              <a:rPr lang="en-US" sz="2800" dirty="0" smtClean="0">
                <a:latin typeface="Arial Narrow" panose="020B0606020202030204" pitchFamily="34" charset="0"/>
                <a:cs typeface="Times New Roman" pitchFamily="18" charset="0"/>
              </a:rPr>
              <a:t>Therefore, as the </a:t>
            </a:r>
            <a:r>
              <a:rPr lang="en-US" sz="2800" dirty="0" smtClean="0">
                <a:solidFill>
                  <a:srgbClr val="C00000"/>
                </a:solidFill>
                <a:effectLst>
                  <a:outerShdw blurRad="38100" dist="38100" dir="2700000" algn="tl">
                    <a:srgbClr val="000000">
                      <a:alpha val="43137"/>
                    </a:srgbClr>
                  </a:outerShdw>
                </a:effectLst>
                <a:latin typeface="Arial Narrow" panose="020B0606020202030204" pitchFamily="34" charset="0"/>
                <a:cs typeface="Times New Roman" pitchFamily="18" charset="0"/>
              </a:rPr>
              <a:t>Holy Spirit </a:t>
            </a:r>
            <a:r>
              <a:rPr lang="en-US" sz="2800" dirty="0" smtClean="0">
                <a:latin typeface="Arial Narrow" panose="020B0606020202030204" pitchFamily="34" charset="0"/>
                <a:cs typeface="Times New Roman" pitchFamily="18" charset="0"/>
              </a:rPr>
              <a:t>says: "Today, if you will hear His voice…”  </a:t>
            </a:r>
          </a:p>
        </p:txBody>
      </p:sp>
      <p:sp>
        <p:nvSpPr>
          <p:cNvPr id="3" name="TextBox 2"/>
          <p:cNvSpPr txBox="1"/>
          <p:nvPr/>
        </p:nvSpPr>
        <p:spPr>
          <a:xfrm>
            <a:off x="4648200" y="1835458"/>
            <a:ext cx="4343400" cy="3200876"/>
          </a:xfrm>
          <a:prstGeom prst="rect">
            <a:avLst/>
          </a:prstGeom>
          <a:solidFill>
            <a:schemeClr val="bg1"/>
          </a:solidFill>
          <a:ln>
            <a:solidFill>
              <a:schemeClr val="tx1"/>
            </a:solidFill>
          </a:ln>
          <a:effectLst/>
        </p:spPr>
        <p:txBody>
          <a:bodyPr wrap="square" rtlCol="0">
            <a:spAutoFit/>
          </a:bodyPr>
          <a:lstStyle/>
          <a:p>
            <a:pPr algn="ctr"/>
            <a:r>
              <a:rPr lang="en-US" sz="2400" b="1" u="sng" dirty="0" smtClean="0">
                <a:latin typeface="Arial Narrow" panose="020B0606020202030204" pitchFamily="34" charset="0"/>
                <a:cs typeface="Times New Roman" pitchFamily="18" charset="0"/>
              </a:rPr>
              <a:t>Heb 4:7</a:t>
            </a:r>
          </a:p>
          <a:p>
            <a:endParaRPr lang="en-US" sz="1000" dirty="0" smtClean="0">
              <a:latin typeface="Arial Narrow" panose="020B0606020202030204" pitchFamily="34" charset="0"/>
              <a:cs typeface="Times New Roman" pitchFamily="18" charset="0"/>
            </a:endParaRPr>
          </a:p>
          <a:p>
            <a:r>
              <a:rPr lang="en-US" sz="2800" dirty="0" smtClean="0">
                <a:latin typeface="Arial Narrow" panose="020B0606020202030204" pitchFamily="34" charset="0"/>
                <a:cs typeface="Times New Roman" pitchFamily="18" charset="0"/>
              </a:rPr>
              <a:t>again He designates a certain day, </a:t>
            </a:r>
            <a:r>
              <a:rPr lang="en-US" sz="2800" dirty="0" smtClean="0">
                <a:solidFill>
                  <a:srgbClr val="C00000"/>
                </a:solidFill>
                <a:effectLst>
                  <a:outerShdw blurRad="38100" dist="38100" dir="2700000" algn="tl">
                    <a:srgbClr val="000000">
                      <a:alpha val="43137"/>
                    </a:srgbClr>
                  </a:outerShdw>
                </a:effectLst>
                <a:latin typeface="Arial Narrow" panose="020B0606020202030204" pitchFamily="34" charset="0"/>
                <a:cs typeface="Times New Roman" pitchFamily="18" charset="0"/>
              </a:rPr>
              <a:t>saying in David</a:t>
            </a:r>
            <a:r>
              <a:rPr lang="en-US" sz="2800" dirty="0" smtClean="0">
                <a:latin typeface="Arial Narrow" panose="020B0606020202030204" pitchFamily="34" charset="0"/>
                <a:cs typeface="Times New Roman" pitchFamily="18" charset="0"/>
              </a:rPr>
              <a:t>, "Today," after such a long time, as it has been said: "Today, if you will hear His voice, Do not harden your hearts." </a:t>
            </a:r>
          </a:p>
        </p:txBody>
      </p:sp>
      <p:cxnSp>
        <p:nvCxnSpPr>
          <p:cNvPr id="5" name="Straight Arrow Connector 4"/>
          <p:cNvCxnSpPr/>
          <p:nvPr/>
        </p:nvCxnSpPr>
        <p:spPr>
          <a:xfrm>
            <a:off x="3886200" y="2249507"/>
            <a:ext cx="1447800" cy="72229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3</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185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0" y="3543300"/>
            <a:ext cx="9144000" cy="76200"/>
          </a:xfrm>
          <a:prstGeom prst="rect">
            <a:avLst/>
          </a:prstGeom>
          <a:solidFill>
            <a:schemeClr val="tx1"/>
          </a:solidFill>
          <a:ln w="9525">
            <a:noFill/>
            <a:miter lim="800000"/>
            <a:headEnd/>
            <a:tailEnd/>
          </a:ln>
          <a:effectLst/>
        </p:spPr>
        <p:txBody>
          <a:bodyPr wrap="none" anchor="ctr"/>
          <a:lstStyle/>
          <a:p>
            <a:pPr algn="l" rtl="0" fontAlgn="base">
              <a:spcBef>
                <a:spcPct val="0"/>
              </a:spcBef>
              <a:spcAft>
                <a:spcPct val="0"/>
              </a:spcAft>
            </a:pPr>
            <a:endParaRPr lang="en-US" kern="1200">
              <a:solidFill>
                <a:srgbClr val="FFFFFF"/>
              </a:solidFill>
              <a:latin typeface="Tahoma" pitchFamily="34" charset="0"/>
              <a:ea typeface="+mn-ea"/>
              <a:cs typeface="+mn-cs"/>
            </a:endParaRPr>
          </a:p>
        </p:txBody>
      </p:sp>
      <p:sp>
        <p:nvSpPr>
          <p:cNvPr id="27654" name="Line 6"/>
          <p:cNvSpPr>
            <a:spLocks noChangeShapeType="1"/>
          </p:cNvSpPr>
          <p:nvPr/>
        </p:nvSpPr>
        <p:spPr bwMode="auto">
          <a:xfrm>
            <a:off x="6477000" y="723900"/>
            <a:ext cx="0" cy="2857500"/>
          </a:xfrm>
          <a:prstGeom prst="line">
            <a:avLst/>
          </a:prstGeom>
          <a:noFill/>
          <a:ln w="9525">
            <a:solidFill>
              <a:schemeClr val="tx1"/>
            </a:solidFill>
            <a:round/>
            <a:headEnd/>
            <a:tailEnd/>
          </a:ln>
          <a:effectLst/>
        </p:spPr>
        <p:txBody>
          <a:bodyPr/>
          <a:lstStyle/>
          <a:p>
            <a:pPr algn="l" rtl="0" fontAlgn="base">
              <a:spcBef>
                <a:spcPct val="0"/>
              </a:spcBef>
              <a:spcAft>
                <a:spcPct val="0"/>
              </a:spcAft>
            </a:pPr>
            <a:endParaRPr lang="en-US" kern="1200">
              <a:solidFill>
                <a:srgbClr val="FFFFFF"/>
              </a:solidFill>
              <a:latin typeface="Tahoma" pitchFamily="34" charset="0"/>
              <a:ea typeface="+mn-ea"/>
              <a:cs typeface="+mn-cs"/>
            </a:endParaRPr>
          </a:p>
        </p:txBody>
      </p:sp>
      <p:grpSp>
        <p:nvGrpSpPr>
          <p:cNvPr id="5" name="Group 4"/>
          <p:cNvGrpSpPr/>
          <p:nvPr/>
        </p:nvGrpSpPr>
        <p:grpSpPr>
          <a:xfrm>
            <a:off x="0" y="1188849"/>
            <a:ext cx="762000" cy="1630363"/>
            <a:chOff x="0" y="990600"/>
            <a:chExt cx="762000" cy="1630363"/>
          </a:xfrm>
        </p:grpSpPr>
        <p:sp>
          <p:nvSpPr>
            <p:cNvPr id="27655" name="Rectangle 7"/>
            <p:cNvSpPr>
              <a:spLocks noChangeArrowheads="1"/>
            </p:cNvSpPr>
            <p:nvPr/>
          </p:nvSpPr>
          <p:spPr bwMode="auto">
            <a:xfrm>
              <a:off x="0" y="990600"/>
              <a:ext cx="762000" cy="1630363"/>
            </a:xfrm>
            <a:prstGeom prst="rect">
              <a:avLst/>
            </a:prstGeom>
            <a:solidFill>
              <a:schemeClr val="tx1"/>
            </a:solidFill>
            <a:ln w="9525">
              <a:solidFill>
                <a:schemeClr val="tx1"/>
              </a:solidFill>
              <a:miter lim="800000"/>
              <a:headEnd/>
              <a:tailEnd/>
            </a:ln>
            <a:effectLst/>
          </p:spPr>
          <p:txBody>
            <a:bodyPr wrap="none" anchor="ctr"/>
            <a:lstStyle/>
            <a:p>
              <a:pPr algn="ctr" rtl="0" fontAlgn="base">
                <a:spcBef>
                  <a:spcPct val="0"/>
                </a:spcBef>
                <a:spcAft>
                  <a:spcPct val="0"/>
                </a:spcAft>
              </a:pPr>
              <a:endParaRPr lang="en-US" kern="1200" dirty="0">
                <a:solidFill>
                  <a:srgbClr val="FFFFFF"/>
                </a:solidFill>
                <a:latin typeface="Tahoma" pitchFamily="34" charset="0"/>
                <a:ea typeface="+mn-ea"/>
                <a:cs typeface="+mn-cs"/>
              </a:endParaRPr>
            </a:p>
          </p:txBody>
        </p:sp>
        <p:sp>
          <p:nvSpPr>
            <p:cNvPr id="27656" name="Text Box 8"/>
            <p:cNvSpPr txBox="1">
              <a:spLocks noChangeArrowheads="1"/>
            </p:cNvSpPr>
            <p:nvPr/>
          </p:nvSpPr>
          <p:spPr bwMode="auto">
            <a:xfrm rot="16200000">
              <a:off x="-230981" y="1546225"/>
              <a:ext cx="1223963" cy="519113"/>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2800" b="1" kern="1200" dirty="0">
                  <a:solidFill>
                    <a:schemeClr val="bg1"/>
                  </a:solidFill>
                  <a:latin typeface="Tahoma" pitchFamily="34" charset="0"/>
                  <a:ea typeface="+mn-ea"/>
                  <a:cs typeface="+mn-cs"/>
                </a:rPr>
                <a:t>Israel</a:t>
              </a:r>
            </a:p>
          </p:txBody>
        </p:sp>
      </p:grpSp>
      <p:grpSp>
        <p:nvGrpSpPr>
          <p:cNvPr id="3" name="Group 2"/>
          <p:cNvGrpSpPr/>
          <p:nvPr/>
        </p:nvGrpSpPr>
        <p:grpSpPr>
          <a:xfrm>
            <a:off x="-2959" y="3992209"/>
            <a:ext cx="762000" cy="1621485"/>
            <a:chOff x="-2959" y="4306564"/>
            <a:chExt cx="762000" cy="1621485"/>
          </a:xfrm>
        </p:grpSpPr>
        <p:sp>
          <p:nvSpPr>
            <p:cNvPr id="27657" name="Rectangle 9"/>
            <p:cNvSpPr>
              <a:spLocks noChangeArrowheads="1"/>
            </p:cNvSpPr>
            <p:nvPr/>
          </p:nvSpPr>
          <p:spPr bwMode="auto">
            <a:xfrm>
              <a:off x="-2959" y="4306564"/>
              <a:ext cx="762000" cy="1621485"/>
            </a:xfrm>
            <a:prstGeom prst="rect">
              <a:avLst/>
            </a:prstGeom>
            <a:solidFill>
              <a:schemeClr val="tx1"/>
            </a:solidFill>
            <a:ln w="9525">
              <a:solidFill>
                <a:schemeClr val="tx1"/>
              </a:solidFill>
              <a:miter lim="800000"/>
              <a:headEnd/>
              <a:tailEnd/>
            </a:ln>
            <a:effectLst/>
          </p:spPr>
          <p:txBody>
            <a:bodyPr wrap="none" anchor="ctr"/>
            <a:lstStyle/>
            <a:p>
              <a:pPr algn="l" rtl="0" fontAlgn="base">
                <a:spcBef>
                  <a:spcPct val="0"/>
                </a:spcBef>
                <a:spcAft>
                  <a:spcPct val="0"/>
                </a:spcAft>
              </a:pPr>
              <a:endParaRPr lang="en-US" kern="1200">
                <a:solidFill>
                  <a:schemeClr val="bg1"/>
                </a:solidFill>
                <a:latin typeface="Tahoma" pitchFamily="34" charset="0"/>
                <a:ea typeface="+mn-ea"/>
                <a:cs typeface="+mn-cs"/>
              </a:endParaRPr>
            </a:p>
          </p:txBody>
        </p:sp>
        <p:sp>
          <p:nvSpPr>
            <p:cNvPr id="27658" name="Text Box 10"/>
            <p:cNvSpPr txBox="1">
              <a:spLocks noChangeArrowheads="1"/>
            </p:cNvSpPr>
            <p:nvPr/>
          </p:nvSpPr>
          <p:spPr bwMode="auto">
            <a:xfrm rot="16200000">
              <a:off x="-252990" y="4857750"/>
              <a:ext cx="1262063" cy="519112"/>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2800" b="1" kern="1200" dirty="0">
                  <a:solidFill>
                    <a:schemeClr val="bg1"/>
                  </a:solidFill>
                  <a:latin typeface="Tahoma" pitchFamily="34" charset="0"/>
                  <a:ea typeface="+mn-ea"/>
                  <a:cs typeface="+mn-cs"/>
                </a:rPr>
                <a:t>Today</a:t>
              </a:r>
            </a:p>
          </p:txBody>
        </p:sp>
      </p:grpSp>
      <p:grpSp>
        <p:nvGrpSpPr>
          <p:cNvPr id="6" name="Group 5"/>
          <p:cNvGrpSpPr/>
          <p:nvPr/>
        </p:nvGrpSpPr>
        <p:grpSpPr>
          <a:xfrm>
            <a:off x="2966806" y="1185890"/>
            <a:ext cx="533400" cy="1636281"/>
            <a:chOff x="2966806" y="990600"/>
            <a:chExt cx="533400" cy="1636281"/>
          </a:xfrm>
        </p:grpSpPr>
        <p:sp>
          <p:nvSpPr>
            <p:cNvPr id="22" name="Rectangle 11" descr="Water droplets"/>
            <p:cNvSpPr>
              <a:spLocks noChangeArrowheads="1"/>
            </p:cNvSpPr>
            <p:nvPr/>
          </p:nvSpPr>
          <p:spPr bwMode="auto">
            <a:xfrm>
              <a:off x="2966806" y="990600"/>
              <a:ext cx="533400" cy="1636281"/>
            </a:xfrm>
            <a:prstGeom prst="rect">
              <a:avLst/>
            </a:prstGeom>
            <a:blipFill dpi="0" rotWithShape="1">
              <a:blip r:embed="rId2"/>
              <a:srcRect/>
              <a:tile tx="0" ty="0" sx="100000" sy="100000" flip="none" algn="tl"/>
            </a:blipFill>
            <a:ln w="9525">
              <a:noFill/>
              <a:miter lim="800000"/>
              <a:headEnd/>
              <a:tailEnd/>
            </a:ln>
            <a:effectLst/>
          </p:spPr>
          <p:txBody>
            <a:bodyPr wrap="none" anchor="ctr"/>
            <a:lstStyle/>
            <a:p>
              <a:pPr algn="l" rtl="0" fontAlgn="base">
                <a:spcBef>
                  <a:spcPct val="0"/>
                </a:spcBef>
                <a:spcAft>
                  <a:spcPct val="0"/>
                </a:spcAft>
              </a:pPr>
              <a:endParaRPr lang="en-US" kern="1200">
                <a:solidFill>
                  <a:schemeClr val="tx2">
                    <a:lumMod val="50000"/>
                  </a:schemeClr>
                </a:solidFill>
                <a:latin typeface="Tahoma" pitchFamily="34" charset="0"/>
                <a:ea typeface="+mn-ea"/>
                <a:cs typeface="+mn-cs"/>
              </a:endParaRPr>
            </a:p>
          </p:txBody>
        </p:sp>
        <p:sp>
          <p:nvSpPr>
            <p:cNvPr id="27661" name="Text Box 13"/>
            <p:cNvSpPr txBox="1">
              <a:spLocks noChangeArrowheads="1"/>
            </p:cNvSpPr>
            <p:nvPr/>
          </p:nvSpPr>
          <p:spPr bwMode="auto">
            <a:xfrm rot="16200000">
              <a:off x="2463569" y="1547130"/>
              <a:ext cx="1539875" cy="523220"/>
            </a:xfrm>
            <a:prstGeom prst="rect">
              <a:avLst/>
            </a:prstGeom>
            <a:noFill/>
            <a:ln w="9525">
              <a:noFill/>
              <a:miter lim="800000"/>
              <a:headEnd/>
              <a:tailEnd/>
            </a:ln>
            <a:effectLst/>
          </p:spPr>
          <p:txBody>
            <a:bodyPr>
              <a:spAutoFit/>
            </a:bodyPr>
            <a:lstStyle/>
            <a:p>
              <a:pPr algn="ctr" rtl="0" fontAlgn="base">
                <a:spcBef>
                  <a:spcPct val="0"/>
                </a:spcBef>
                <a:spcAft>
                  <a:spcPct val="0"/>
                </a:spcAft>
              </a:pPr>
              <a:r>
                <a:rPr lang="en-US" sz="2800" b="1" kern="1200" dirty="0">
                  <a:solidFill>
                    <a:schemeClr val="tx2">
                      <a:lumMod val="50000"/>
                    </a:schemeClr>
                  </a:solidFill>
                  <a:latin typeface="Tahoma" pitchFamily="34" charset="0"/>
                  <a:ea typeface="+mn-ea"/>
                  <a:cs typeface="+mn-cs"/>
                </a:rPr>
                <a:t>Water</a:t>
              </a:r>
            </a:p>
          </p:txBody>
        </p:sp>
      </p:grpSp>
      <p:sp>
        <p:nvSpPr>
          <p:cNvPr id="27662" name="Text Box 14"/>
          <p:cNvSpPr txBox="1">
            <a:spLocks noChangeArrowheads="1"/>
          </p:cNvSpPr>
          <p:nvPr/>
        </p:nvSpPr>
        <p:spPr bwMode="auto">
          <a:xfrm>
            <a:off x="969713" y="1219200"/>
            <a:ext cx="1824538" cy="1569660"/>
          </a:xfrm>
          <a:prstGeom prst="rect">
            <a:avLst/>
          </a:prstGeom>
          <a:noFill/>
          <a:ln w="9525">
            <a:noFill/>
            <a:miter lim="800000"/>
            <a:headEnd/>
            <a:tailEnd/>
          </a:ln>
          <a:effectLst/>
        </p:spPr>
        <p:txBody>
          <a:bodyPr wrap="none">
            <a:spAutoFit/>
          </a:bodyPr>
          <a:lstStyle/>
          <a:p>
            <a:pPr algn="ctr" rtl="0" fontAlgn="base">
              <a:spcBef>
                <a:spcPct val="0"/>
              </a:spcBef>
              <a:spcAft>
                <a:spcPct val="0"/>
              </a:spcAft>
            </a:pPr>
            <a:r>
              <a:rPr lang="en-US" sz="3200" kern="1200" dirty="0">
                <a:latin typeface="Arial" charset="0"/>
                <a:ea typeface="+mn-ea"/>
                <a:cs typeface="+mn-cs"/>
              </a:rPr>
              <a:t>Bondage</a:t>
            </a:r>
          </a:p>
          <a:p>
            <a:pPr algn="ctr" rtl="0" fontAlgn="base">
              <a:spcBef>
                <a:spcPct val="0"/>
              </a:spcBef>
              <a:spcAft>
                <a:spcPct val="0"/>
              </a:spcAft>
            </a:pPr>
            <a:r>
              <a:rPr lang="en-US" sz="3200" kern="1200" dirty="0">
                <a:latin typeface="Arial" charset="0"/>
                <a:ea typeface="+mn-ea"/>
                <a:cs typeface="+mn-cs"/>
              </a:rPr>
              <a:t>Of</a:t>
            </a:r>
          </a:p>
          <a:p>
            <a:pPr algn="ctr" rtl="0" fontAlgn="base">
              <a:spcBef>
                <a:spcPct val="0"/>
              </a:spcBef>
              <a:spcAft>
                <a:spcPct val="0"/>
              </a:spcAft>
            </a:pPr>
            <a:r>
              <a:rPr lang="en-US" sz="3200" kern="1200" dirty="0">
                <a:latin typeface="Arial" charset="0"/>
                <a:ea typeface="+mn-ea"/>
                <a:cs typeface="+mn-cs"/>
              </a:rPr>
              <a:t>Egypt</a:t>
            </a:r>
          </a:p>
        </p:txBody>
      </p:sp>
      <p:sp>
        <p:nvSpPr>
          <p:cNvPr id="27663" name="Text Box 15"/>
          <p:cNvSpPr txBox="1">
            <a:spLocks noChangeArrowheads="1"/>
          </p:cNvSpPr>
          <p:nvPr/>
        </p:nvSpPr>
        <p:spPr bwMode="auto">
          <a:xfrm>
            <a:off x="1058613" y="4018121"/>
            <a:ext cx="1824538" cy="1569660"/>
          </a:xfrm>
          <a:prstGeom prst="rect">
            <a:avLst/>
          </a:prstGeom>
          <a:noFill/>
          <a:ln w="9525">
            <a:noFill/>
            <a:miter lim="800000"/>
            <a:headEnd/>
            <a:tailEnd/>
          </a:ln>
          <a:effectLst/>
        </p:spPr>
        <p:txBody>
          <a:bodyPr wrap="none">
            <a:spAutoFit/>
          </a:bodyPr>
          <a:lstStyle/>
          <a:p>
            <a:pPr algn="ctr" rtl="0" fontAlgn="base">
              <a:spcBef>
                <a:spcPct val="0"/>
              </a:spcBef>
              <a:spcAft>
                <a:spcPct val="0"/>
              </a:spcAft>
            </a:pPr>
            <a:r>
              <a:rPr lang="en-US" sz="3200" kern="1200" dirty="0">
                <a:latin typeface="Arial" charset="0"/>
                <a:ea typeface="+mn-ea"/>
                <a:cs typeface="+mn-cs"/>
              </a:rPr>
              <a:t>Bondage</a:t>
            </a:r>
          </a:p>
          <a:p>
            <a:pPr algn="ctr" rtl="0" fontAlgn="base">
              <a:spcBef>
                <a:spcPct val="0"/>
              </a:spcBef>
              <a:spcAft>
                <a:spcPct val="0"/>
              </a:spcAft>
            </a:pPr>
            <a:r>
              <a:rPr lang="en-US" sz="3200" kern="1200" dirty="0">
                <a:latin typeface="Arial" charset="0"/>
                <a:ea typeface="+mn-ea"/>
                <a:cs typeface="+mn-cs"/>
              </a:rPr>
              <a:t>Of</a:t>
            </a:r>
          </a:p>
          <a:p>
            <a:pPr algn="ctr" rtl="0" fontAlgn="base">
              <a:spcBef>
                <a:spcPct val="0"/>
              </a:spcBef>
              <a:spcAft>
                <a:spcPct val="0"/>
              </a:spcAft>
            </a:pPr>
            <a:r>
              <a:rPr lang="en-US" sz="3200" kern="1200" dirty="0">
                <a:latin typeface="Arial" charset="0"/>
                <a:ea typeface="+mn-ea"/>
                <a:cs typeface="+mn-cs"/>
              </a:rPr>
              <a:t>Sin</a:t>
            </a:r>
          </a:p>
        </p:txBody>
      </p:sp>
      <p:sp>
        <p:nvSpPr>
          <p:cNvPr id="27664" name="Text Box 16"/>
          <p:cNvSpPr txBox="1">
            <a:spLocks noChangeArrowheads="1"/>
          </p:cNvSpPr>
          <p:nvPr/>
        </p:nvSpPr>
        <p:spPr bwMode="auto">
          <a:xfrm>
            <a:off x="4047200" y="684193"/>
            <a:ext cx="1963999" cy="954107"/>
          </a:xfrm>
          <a:prstGeom prst="rect">
            <a:avLst/>
          </a:prstGeom>
          <a:noFill/>
          <a:ln w="9525">
            <a:noFill/>
            <a:miter lim="800000"/>
            <a:headEnd/>
            <a:tailEnd/>
          </a:ln>
          <a:effectLst/>
        </p:spPr>
        <p:txBody>
          <a:bodyPr wrap="none">
            <a:spAutoFit/>
          </a:bodyPr>
          <a:lstStyle/>
          <a:p>
            <a:pPr algn="ctr" rtl="0" fontAlgn="base">
              <a:spcBef>
                <a:spcPct val="0"/>
              </a:spcBef>
              <a:spcAft>
                <a:spcPct val="0"/>
              </a:spcAft>
            </a:pPr>
            <a:r>
              <a:rPr lang="en-US" sz="2800" kern="1200" dirty="0">
                <a:latin typeface="Arial" charset="0"/>
                <a:ea typeface="+mn-ea"/>
                <a:cs typeface="+mn-cs"/>
              </a:rPr>
              <a:t>Wilderness</a:t>
            </a:r>
          </a:p>
          <a:p>
            <a:pPr algn="ctr" rtl="0" fontAlgn="base">
              <a:spcBef>
                <a:spcPct val="0"/>
              </a:spcBef>
              <a:spcAft>
                <a:spcPct val="0"/>
              </a:spcAft>
            </a:pPr>
            <a:r>
              <a:rPr lang="en-US" sz="2800" kern="1200" dirty="0">
                <a:latin typeface="Arial" charset="0"/>
                <a:ea typeface="+mn-ea"/>
                <a:cs typeface="+mn-cs"/>
              </a:rPr>
              <a:t>Wandering</a:t>
            </a:r>
          </a:p>
        </p:txBody>
      </p:sp>
      <p:sp>
        <p:nvSpPr>
          <p:cNvPr id="27665" name="Text Box 17"/>
          <p:cNvSpPr txBox="1">
            <a:spLocks noChangeArrowheads="1"/>
          </p:cNvSpPr>
          <p:nvPr/>
        </p:nvSpPr>
        <p:spPr bwMode="auto">
          <a:xfrm>
            <a:off x="7006046" y="1470630"/>
            <a:ext cx="1673225" cy="1066800"/>
          </a:xfrm>
          <a:prstGeom prst="rect">
            <a:avLst/>
          </a:prstGeom>
          <a:noFill/>
          <a:ln w="9525">
            <a:noFill/>
            <a:miter lim="800000"/>
            <a:headEnd/>
            <a:tailEnd/>
          </a:ln>
          <a:effectLst/>
        </p:spPr>
        <p:txBody>
          <a:bodyPr wrap="none">
            <a:spAutoFit/>
          </a:bodyPr>
          <a:lstStyle/>
          <a:p>
            <a:pPr algn="ctr" rtl="0" fontAlgn="base">
              <a:spcBef>
                <a:spcPct val="0"/>
              </a:spcBef>
              <a:spcAft>
                <a:spcPct val="0"/>
              </a:spcAft>
            </a:pPr>
            <a:r>
              <a:rPr lang="en-US" sz="3200" kern="1200" dirty="0">
                <a:latin typeface="Arial" charset="0"/>
                <a:ea typeface="+mn-ea"/>
                <a:cs typeface="+mn-cs"/>
              </a:rPr>
              <a:t>Promise</a:t>
            </a:r>
          </a:p>
          <a:p>
            <a:pPr algn="ctr" rtl="0" fontAlgn="base">
              <a:spcBef>
                <a:spcPct val="0"/>
              </a:spcBef>
              <a:spcAft>
                <a:spcPct val="0"/>
              </a:spcAft>
            </a:pPr>
            <a:r>
              <a:rPr lang="en-US" sz="3200" kern="1200" dirty="0">
                <a:latin typeface="Arial" charset="0"/>
                <a:ea typeface="+mn-ea"/>
                <a:cs typeface="+mn-cs"/>
              </a:rPr>
              <a:t>Land</a:t>
            </a:r>
          </a:p>
        </p:txBody>
      </p:sp>
      <p:sp>
        <p:nvSpPr>
          <p:cNvPr id="27666" name="Text Box 18"/>
          <p:cNvSpPr txBox="1">
            <a:spLocks noChangeArrowheads="1"/>
          </p:cNvSpPr>
          <p:nvPr/>
        </p:nvSpPr>
        <p:spPr bwMode="auto">
          <a:xfrm>
            <a:off x="6998517" y="3771900"/>
            <a:ext cx="1688283" cy="2062103"/>
          </a:xfrm>
          <a:prstGeom prst="rect">
            <a:avLst/>
          </a:prstGeom>
          <a:noFill/>
          <a:ln w="9525">
            <a:noFill/>
            <a:miter lim="800000"/>
            <a:headEnd/>
            <a:tailEnd/>
          </a:ln>
          <a:effectLst/>
        </p:spPr>
        <p:txBody>
          <a:bodyPr wrap="none">
            <a:spAutoFit/>
          </a:bodyPr>
          <a:lstStyle/>
          <a:p>
            <a:pPr algn="ctr" rtl="0" fontAlgn="base">
              <a:spcBef>
                <a:spcPct val="0"/>
              </a:spcBef>
              <a:spcAft>
                <a:spcPct val="0"/>
              </a:spcAft>
            </a:pPr>
            <a:r>
              <a:rPr lang="en-US" sz="3200" kern="1200" dirty="0">
                <a:latin typeface="Arial" charset="0"/>
                <a:ea typeface="+mn-ea"/>
                <a:cs typeface="+mn-cs"/>
              </a:rPr>
              <a:t>Heaven</a:t>
            </a:r>
          </a:p>
          <a:p>
            <a:pPr algn="ctr" rtl="0" fontAlgn="base">
              <a:spcBef>
                <a:spcPct val="0"/>
              </a:spcBef>
              <a:spcAft>
                <a:spcPct val="0"/>
              </a:spcAft>
            </a:pPr>
            <a:r>
              <a:rPr lang="en-US" sz="3200" kern="1200" dirty="0">
                <a:latin typeface="Arial" charset="0"/>
                <a:ea typeface="+mn-ea"/>
                <a:cs typeface="+mn-cs"/>
              </a:rPr>
              <a:t>Our</a:t>
            </a:r>
          </a:p>
          <a:p>
            <a:pPr algn="ctr" rtl="0" fontAlgn="base">
              <a:spcBef>
                <a:spcPct val="0"/>
              </a:spcBef>
              <a:spcAft>
                <a:spcPct val="0"/>
              </a:spcAft>
            </a:pPr>
            <a:r>
              <a:rPr lang="en-US" sz="3200" kern="1200" dirty="0">
                <a:latin typeface="Arial" charset="0"/>
                <a:ea typeface="+mn-ea"/>
                <a:cs typeface="+mn-cs"/>
              </a:rPr>
              <a:t>Promise</a:t>
            </a:r>
          </a:p>
          <a:p>
            <a:pPr algn="ctr" rtl="0" fontAlgn="base">
              <a:spcBef>
                <a:spcPct val="0"/>
              </a:spcBef>
              <a:spcAft>
                <a:spcPct val="0"/>
              </a:spcAft>
            </a:pPr>
            <a:r>
              <a:rPr lang="en-US" sz="3200" kern="1200" dirty="0">
                <a:latin typeface="Arial" charset="0"/>
                <a:ea typeface="+mn-ea"/>
                <a:cs typeface="+mn-cs"/>
              </a:rPr>
              <a:t>Land</a:t>
            </a:r>
          </a:p>
        </p:txBody>
      </p:sp>
      <p:sp>
        <p:nvSpPr>
          <p:cNvPr id="27667" name="Text Box 19"/>
          <p:cNvSpPr txBox="1">
            <a:spLocks noChangeArrowheads="1"/>
          </p:cNvSpPr>
          <p:nvPr/>
        </p:nvSpPr>
        <p:spPr bwMode="auto">
          <a:xfrm>
            <a:off x="4576992" y="3771900"/>
            <a:ext cx="904414" cy="523220"/>
          </a:xfrm>
          <a:prstGeom prst="rect">
            <a:avLst/>
          </a:prstGeom>
          <a:noFill/>
          <a:ln w="9525">
            <a:noFill/>
            <a:miter lim="800000"/>
            <a:headEnd/>
            <a:tailEnd/>
          </a:ln>
          <a:effectLst/>
        </p:spPr>
        <p:txBody>
          <a:bodyPr wrap="none">
            <a:spAutoFit/>
          </a:bodyPr>
          <a:lstStyle/>
          <a:p>
            <a:pPr algn="ctr" rtl="0" fontAlgn="base">
              <a:spcBef>
                <a:spcPct val="0"/>
              </a:spcBef>
              <a:spcAft>
                <a:spcPct val="0"/>
              </a:spcAft>
            </a:pPr>
            <a:r>
              <a:rPr lang="en-US" sz="2800" kern="1200" dirty="0">
                <a:latin typeface="Arial" charset="0"/>
                <a:ea typeface="+mn-ea"/>
                <a:cs typeface="+mn-cs"/>
              </a:rPr>
              <a:t>Now</a:t>
            </a:r>
          </a:p>
        </p:txBody>
      </p:sp>
      <p:sp>
        <p:nvSpPr>
          <p:cNvPr id="27668" name="Oval 20"/>
          <p:cNvSpPr>
            <a:spLocks noChangeArrowheads="1"/>
          </p:cNvSpPr>
          <p:nvPr/>
        </p:nvSpPr>
        <p:spPr bwMode="auto">
          <a:xfrm>
            <a:off x="3619499" y="1562100"/>
            <a:ext cx="2819400" cy="1828800"/>
          </a:xfrm>
          <a:prstGeom prst="ellipse">
            <a:avLst/>
          </a:prstGeom>
          <a:solidFill>
            <a:srgbClr val="000000"/>
          </a:solidFill>
          <a:ln w="9525">
            <a:solidFill>
              <a:srgbClr val="FFFF66"/>
            </a:solidFill>
            <a:round/>
            <a:headEnd/>
            <a:tailEnd/>
          </a:ln>
          <a:effectLst/>
        </p:spPr>
        <p:txBody>
          <a:bodyPr wrap="none" anchor="ctr"/>
          <a:lstStyle/>
          <a:p>
            <a:pPr algn="ctr" rtl="0" fontAlgn="base">
              <a:spcBef>
                <a:spcPct val="0"/>
              </a:spcBef>
              <a:spcAft>
                <a:spcPct val="0"/>
              </a:spcAft>
            </a:pPr>
            <a:r>
              <a:rPr lang="en-US" sz="2800" kern="1200" dirty="0">
                <a:solidFill>
                  <a:schemeClr val="bg1"/>
                </a:solidFill>
                <a:latin typeface="Tahoma" pitchFamily="34" charset="0"/>
                <a:ea typeface="+mn-ea"/>
                <a:cs typeface="+mn-cs"/>
              </a:rPr>
              <a:t>Many Fell</a:t>
            </a:r>
          </a:p>
          <a:p>
            <a:pPr algn="ctr" rtl="0" fontAlgn="base">
              <a:spcBef>
                <a:spcPct val="0"/>
              </a:spcBef>
              <a:spcAft>
                <a:spcPct val="0"/>
              </a:spcAft>
            </a:pPr>
            <a:r>
              <a:rPr lang="en-US" sz="2800" kern="1200" dirty="0">
                <a:solidFill>
                  <a:schemeClr val="bg1"/>
                </a:solidFill>
                <a:latin typeface="Tahoma" pitchFamily="34" charset="0"/>
                <a:ea typeface="+mn-ea"/>
                <a:cs typeface="+mn-cs"/>
              </a:rPr>
              <a:t>Before They</a:t>
            </a:r>
          </a:p>
          <a:p>
            <a:pPr algn="ctr" rtl="0" fontAlgn="base">
              <a:spcBef>
                <a:spcPct val="0"/>
              </a:spcBef>
              <a:spcAft>
                <a:spcPct val="0"/>
              </a:spcAft>
            </a:pPr>
            <a:r>
              <a:rPr lang="en-US" sz="2800" kern="1200" dirty="0">
                <a:solidFill>
                  <a:schemeClr val="bg1"/>
                </a:solidFill>
                <a:latin typeface="Tahoma" pitchFamily="34" charset="0"/>
                <a:ea typeface="+mn-ea"/>
                <a:cs typeface="+mn-cs"/>
              </a:rPr>
              <a:t>Made It…..</a:t>
            </a:r>
          </a:p>
        </p:txBody>
      </p:sp>
      <p:sp>
        <p:nvSpPr>
          <p:cNvPr id="27669" name="Oval 21"/>
          <p:cNvSpPr>
            <a:spLocks noChangeArrowheads="1"/>
          </p:cNvSpPr>
          <p:nvPr/>
        </p:nvSpPr>
        <p:spPr bwMode="auto">
          <a:xfrm>
            <a:off x="3619499" y="4229100"/>
            <a:ext cx="2819400" cy="1828800"/>
          </a:xfrm>
          <a:prstGeom prst="ellipse">
            <a:avLst/>
          </a:prstGeom>
          <a:solidFill>
            <a:srgbClr val="000000"/>
          </a:solidFill>
          <a:ln w="9525">
            <a:solidFill>
              <a:srgbClr val="FFFF66"/>
            </a:solidFill>
            <a:round/>
            <a:headEnd/>
            <a:tailEnd/>
          </a:ln>
          <a:effectLst/>
        </p:spPr>
        <p:txBody>
          <a:bodyPr wrap="none" anchor="ctr"/>
          <a:lstStyle/>
          <a:p>
            <a:pPr algn="ctr" rtl="0" fontAlgn="base">
              <a:spcBef>
                <a:spcPct val="0"/>
              </a:spcBef>
              <a:spcAft>
                <a:spcPct val="0"/>
              </a:spcAft>
            </a:pPr>
            <a:r>
              <a:rPr lang="en-US" sz="2800" kern="1200">
                <a:solidFill>
                  <a:schemeClr val="bg1"/>
                </a:solidFill>
                <a:latin typeface="Tahoma" pitchFamily="34" charset="0"/>
                <a:ea typeface="+mn-ea"/>
                <a:cs typeface="+mn-cs"/>
              </a:rPr>
              <a:t>We Too Could</a:t>
            </a:r>
          </a:p>
          <a:p>
            <a:pPr algn="ctr" rtl="0" fontAlgn="base">
              <a:spcBef>
                <a:spcPct val="0"/>
              </a:spcBef>
              <a:spcAft>
                <a:spcPct val="0"/>
              </a:spcAft>
            </a:pPr>
            <a:r>
              <a:rPr lang="en-US" sz="2800" kern="1200">
                <a:solidFill>
                  <a:schemeClr val="bg1"/>
                </a:solidFill>
                <a:latin typeface="Tahoma" pitchFamily="34" charset="0"/>
                <a:ea typeface="+mn-ea"/>
                <a:cs typeface="+mn-cs"/>
              </a:rPr>
              <a:t>Fall Before…</a:t>
            </a:r>
          </a:p>
        </p:txBody>
      </p:sp>
      <p:grpSp>
        <p:nvGrpSpPr>
          <p:cNvPr id="25" name="Group 24"/>
          <p:cNvGrpSpPr/>
          <p:nvPr/>
        </p:nvGrpSpPr>
        <p:grpSpPr>
          <a:xfrm>
            <a:off x="2971896" y="3984811"/>
            <a:ext cx="533400" cy="1636281"/>
            <a:chOff x="2966806" y="990600"/>
            <a:chExt cx="533400" cy="1636281"/>
          </a:xfrm>
        </p:grpSpPr>
        <p:sp>
          <p:nvSpPr>
            <p:cNvPr id="26" name="Rectangle 11" descr="Water droplets"/>
            <p:cNvSpPr>
              <a:spLocks noChangeArrowheads="1"/>
            </p:cNvSpPr>
            <p:nvPr/>
          </p:nvSpPr>
          <p:spPr bwMode="auto">
            <a:xfrm>
              <a:off x="2966806" y="990600"/>
              <a:ext cx="533400" cy="1636281"/>
            </a:xfrm>
            <a:prstGeom prst="rect">
              <a:avLst/>
            </a:prstGeom>
            <a:blipFill dpi="0" rotWithShape="1">
              <a:blip r:embed="rId2"/>
              <a:srcRect/>
              <a:tile tx="0" ty="0" sx="100000" sy="100000" flip="none" algn="tl"/>
            </a:blipFill>
            <a:ln w="9525">
              <a:noFill/>
              <a:miter lim="800000"/>
              <a:headEnd/>
              <a:tailEnd/>
            </a:ln>
            <a:effectLst/>
          </p:spPr>
          <p:txBody>
            <a:bodyPr wrap="none" anchor="ctr"/>
            <a:lstStyle/>
            <a:p>
              <a:pPr algn="l" rtl="0" fontAlgn="base">
                <a:spcBef>
                  <a:spcPct val="0"/>
                </a:spcBef>
                <a:spcAft>
                  <a:spcPct val="0"/>
                </a:spcAft>
              </a:pPr>
              <a:endParaRPr lang="en-US" kern="1200">
                <a:solidFill>
                  <a:schemeClr val="tx2">
                    <a:lumMod val="50000"/>
                  </a:schemeClr>
                </a:solidFill>
                <a:latin typeface="Tahoma" pitchFamily="34" charset="0"/>
                <a:ea typeface="+mn-ea"/>
                <a:cs typeface="+mn-cs"/>
              </a:endParaRPr>
            </a:p>
          </p:txBody>
        </p:sp>
        <p:sp>
          <p:nvSpPr>
            <p:cNvPr id="27" name="Text Box 13"/>
            <p:cNvSpPr txBox="1">
              <a:spLocks noChangeArrowheads="1"/>
            </p:cNvSpPr>
            <p:nvPr/>
          </p:nvSpPr>
          <p:spPr bwMode="auto">
            <a:xfrm rot="16200000">
              <a:off x="2463569" y="1547130"/>
              <a:ext cx="1539875" cy="523220"/>
            </a:xfrm>
            <a:prstGeom prst="rect">
              <a:avLst/>
            </a:prstGeom>
            <a:noFill/>
            <a:ln w="9525">
              <a:noFill/>
              <a:miter lim="800000"/>
              <a:headEnd/>
              <a:tailEnd/>
            </a:ln>
            <a:effectLst/>
          </p:spPr>
          <p:txBody>
            <a:bodyPr>
              <a:spAutoFit/>
            </a:bodyPr>
            <a:lstStyle/>
            <a:p>
              <a:pPr algn="ctr" rtl="0" fontAlgn="base">
                <a:spcBef>
                  <a:spcPct val="0"/>
                </a:spcBef>
                <a:spcAft>
                  <a:spcPct val="0"/>
                </a:spcAft>
              </a:pPr>
              <a:r>
                <a:rPr lang="en-US" sz="2800" b="1" kern="1200" dirty="0">
                  <a:solidFill>
                    <a:schemeClr val="tx2">
                      <a:lumMod val="50000"/>
                    </a:schemeClr>
                  </a:solidFill>
                  <a:latin typeface="Tahoma" pitchFamily="34" charset="0"/>
                  <a:ea typeface="+mn-ea"/>
                  <a:cs typeface="+mn-cs"/>
                </a:rPr>
                <a:t>Water</a:t>
              </a:r>
            </a:p>
          </p:txBody>
        </p:sp>
      </p:grpSp>
      <p:sp>
        <p:nvSpPr>
          <p:cNvPr id="28" name="Line 6"/>
          <p:cNvSpPr>
            <a:spLocks noChangeShapeType="1"/>
          </p:cNvSpPr>
          <p:nvPr/>
        </p:nvSpPr>
        <p:spPr bwMode="auto">
          <a:xfrm>
            <a:off x="6477000" y="3619500"/>
            <a:ext cx="0" cy="2857500"/>
          </a:xfrm>
          <a:prstGeom prst="line">
            <a:avLst/>
          </a:prstGeom>
          <a:noFill/>
          <a:ln w="9525">
            <a:solidFill>
              <a:schemeClr val="tx1"/>
            </a:solidFill>
            <a:round/>
            <a:headEnd/>
            <a:tailEnd/>
          </a:ln>
          <a:effectLst/>
        </p:spPr>
        <p:txBody>
          <a:bodyPr/>
          <a:lstStyle/>
          <a:p>
            <a:pPr algn="l" rtl="0" fontAlgn="base">
              <a:spcBef>
                <a:spcPct val="0"/>
              </a:spcBef>
              <a:spcAft>
                <a:spcPct val="0"/>
              </a:spcAft>
            </a:pPr>
            <a:endParaRPr lang="en-US" kern="1200">
              <a:solidFill>
                <a:srgbClr val="FFFFFF"/>
              </a:solidFill>
              <a:latin typeface="Tahoma" pitchFamily="34" charset="0"/>
              <a:ea typeface="+mn-ea"/>
              <a:cs typeface="+mn-cs"/>
            </a:endParaRPr>
          </a:p>
        </p:txBody>
      </p:sp>
      <p:sp>
        <p:nvSpPr>
          <p:cNvPr id="29" name="Rectangle 28"/>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30" name="Rectangle 29"/>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3</a:t>
            </a:r>
            <a:endParaRPr lang="en-US" sz="2800" dirty="0"/>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08484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68"/>
                                        </p:tgtEl>
                                        <p:attrNameLst>
                                          <p:attrName>style.visibility</p:attrName>
                                        </p:attrNameLst>
                                      </p:cBhvr>
                                      <p:to>
                                        <p:strVal val="visible"/>
                                      </p:to>
                                    </p:set>
                                    <p:animEffect transition="in" filter="fade">
                                      <p:cBhvr>
                                        <p:cTn id="7" dur="1000"/>
                                        <p:tgtEl>
                                          <p:spTgt spid="27668"/>
                                        </p:tgtEl>
                                      </p:cBhvr>
                                    </p:animEffect>
                                    <p:anim calcmode="lin" valueType="num">
                                      <p:cBhvr>
                                        <p:cTn id="8" dur="1000" fill="hold"/>
                                        <p:tgtEl>
                                          <p:spTgt spid="27668"/>
                                        </p:tgtEl>
                                        <p:attrNameLst>
                                          <p:attrName>ppt_x</p:attrName>
                                        </p:attrNameLst>
                                      </p:cBhvr>
                                      <p:tavLst>
                                        <p:tav tm="0">
                                          <p:val>
                                            <p:strVal val="#ppt_x"/>
                                          </p:val>
                                        </p:tav>
                                        <p:tav tm="100000">
                                          <p:val>
                                            <p:strVal val="#ppt_x"/>
                                          </p:val>
                                        </p:tav>
                                      </p:tavLst>
                                    </p:anim>
                                    <p:anim calcmode="lin" valueType="num">
                                      <p:cBhvr>
                                        <p:cTn id="9" dur="1000" fill="hold"/>
                                        <p:tgtEl>
                                          <p:spTgt spid="276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69"/>
                                        </p:tgtEl>
                                        <p:attrNameLst>
                                          <p:attrName>style.visibility</p:attrName>
                                        </p:attrNameLst>
                                      </p:cBhvr>
                                      <p:to>
                                        <p:strVal val="visible"/>
                                      </p:to>
                                    </p:set>
                                    <p:animEffect transition="in" filter="fade">
                                      <p:cBhvr>
                                        <p:cTn id="14" dur="1000"/>
                                        <p:tgtEl>
                                          <p:spTgt spid="27669"/>
                                        </p:tgtEl>
                                      </p:cBhvr>
                                    </p:animEffect>
                                    <p:anim calcmode="lin" valueType="num">
                                      <p:cBhvr>
                                        <p:cTn id="15" dur="1000" fill="hold"/>
                                        <p:tgtEl>
                                          <p:spTgt spid="27669"/>
                                        </p:tgtEl>
                                        <p:attrNameLst>
                                          <p:attrName>ppt_x</p:attrName>
                                        </p:attrNameLst>
                                      </p:cBhvr>
                                      <p:tavLst>
                                        <p:tav tm="0">
                                          <p:val>
                                            <p:strVal val="#ppt_x"/>
                                          </p:val>
                                        </p:tav>
                                        <p:tav tm="100000">
                                          <p:val>
                                            <p:strVal val="#ppt_x"/>
                                          </p:val>
                                        </p:tav>
                                      </p:tavLst>
                                    </p:anim>
                                    <p:anim calcmode="lin" valueType="num">
                                      <p:cBhvr>
                                        <p:cTn id="16" dur="1000" fill="hold"/>
                                        <p:tgtEl>
                                          <p:spTgt spid="276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8" grpId="0" animBg="1"/>
      <p:bldP spid="276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1243" y="1143000"/>
            <a:ext cx="7391400" cy="1815882"/>
          </a:xfrm>
          <a:prstGeom prst="rect">
            <a:avLst/>
          </a:prstGeom>
          <a:noFill/>
        </p:spPr>
        <p:txBody>
          <a:bodyPr wrap="square" rtlCol="0">
            <a:spAutoFit/>
          </a:bodyPr>
          <a:lstStyle/>
          <a:p>
            <a:pPr marL="571500" indent="-571500">
              <a:buFont typeface="+mj-lt"/>
              <a:buAutoNum type="romanUcPeriod" startAt="2"/>
            </a:pPr>
            <a:r>
              <a:rPr lang="en-US" sz="2800" u="sng" dirty="0" smtClean="0">
                <a:latin typeface="Arial Narrow" panose="020B0606020202030204" pitchFamily="34" charset="0"/>
              </a:rPr>
              <a:t>The Author</a:t>
            </a:r>
          </a:p>
          <a:p>
            <a:pPr marL="1028700" lvl="1" indent="-571500">
              <a:buFont typeface="+mj-lt"/>
              <a:buAutoNum type="alphaUcPeriod" startAt="3"/>
            </a:pPr>
            <a:r>
              <a:rPr lang="en-US" sz="2800" dirty="0" smtClean="0">
                <a:latin typeface="Arial Narrow" panose="020B0606020202030204" pitchFamily="34" charset="0"/>
              </a:rPr>
              <a:t>Evidence that Paul is the author</a:t>
            </a:r>
          </a:p>
          <a:p>
            <a:pPr marL="1485900" lvl="2" indent="-571500">
              <a:buFont typeface="+mj-lt"/>
              <a:buAutoNum type="arabicPeriod"/>
            </a:pPr>
            <a:r>
              <a:rPr lang="en-US" sz="2800" i="1" dirty="0" smtClean="0">
                <a:latin typeface="Arial Narrow" panose="020B0606020202030204" pitchFamily="34" charset="0"/>
              </a:rPr>
              <a:t>Early writers (“church fathers”) attribute the book to Paul (Milligan, 6-12)</a:t>
            </a:r>
          </a:p>
        </p:txBody>
      </p:sp>
      <p:sp>
        <p:nvSpPr>
          <p:cNvPr id="4" name="TextBox 3"/>
          <p:cNvSpPr txBox="1"/>
          <p:nvPr/>
        </p:nvSpPr>
        <p:spPr>
          <a:xfrm>
            <a:off x="533400" y="4953000"/>
            <a:ext cx="8201025" cy="1384995"/>
          </a:xfrm>
          <a:prstGeom prst="rect">
            <a:avLst/>
          </a:prstGeom>
          <a:solidFill>
            <a:schemeClr val="tx1"/>
          </a:solidFill>
        </p:spPr>
        <p:txBody>
          <a:bodyPr wrap="square" rtlCol="0">
            <a:spAutoFit/>
          </a:bodyPr>
          <a:lstStyle/>
          <a:p>
            <a:r>
              <a:rPr lang="en-US" sz="2800" dirty="0" smtClean="0">
                <a:solidFill>
                  <a:schemeClr val="bg1"/>
                </a:solidFill>
                <a:latin typeface="Arial Narrow" panose="020B0606020202030204" pitchFamily="34" charset="0"/>
                <a:cs typeface="Times New Roman" panose="02020603050405020304" pitchFamily="18" charset="0"/>
              </a:rPr>
              <a:t>“Save for the occasional voice against it, Hebrews was generally taken as Pauline until the Reformation, when Erasmus vigorously fought for a change in this opinion” </a:t>
            </a:r>
            <a:r>
              <a:rPr lang="en-US" dirty="0" smtClean="0">
                <a:solidFill>
                  <a:schemeClr val="bg1"/>
                </a:solidFill>
                <a:latin typeface="Arial Narrow" panose="020B0606020202030204" pitchFamily="34" charset="0"/>
                <a:cs typeface="Times New Roman" panose="02020603050405020304" pitchFamily="18" charset="0"/>
              </a:rPr>
              <a:t>(King, 22)</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6" name="Rectangle 5"/>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sp>
        <p:nvSpPr>
          <p:cNvPr id="2" name="TextBox 1"/>
          <p:cNvSpPr txBox="1"/>
          <p:nvPr/>
        </p:nvSpPr>
        <p:spPr>
          <a:xfrm>
            <a:off x="-1143000" y="3352800"/>
            <a:ext cx="6248400" cy="1661993"/>
          </a:xfrm>
          <a:prstGeom prst="rect">
            <a:avLst/>
          </a:prstGeom>
          <a:noFill/>
        </p:spPr>
        <p:txBody>
          <a:bodyPr wrap="square" rtlCol="0">
            <a:spAutoFit/>
          </a:bodyPr>
          <a:lstStyle/>
          <a:p>
            <a:pPr marL="1943100" lvl="3" indent="-571500">
              <a:buFont typeface="Arial" panose="020B0604020202020204" pitchFamily="34" charset="0"/>
              <a:buChar char="•"/>
            </a:pPr>
            <a:r>
              <a:rPr lang="en-US" sz="2800" i="1" dirty="0">
                <a:latin typeface="Arial Narrow" panose="020B0606020202030204" pitchFamily="34" charset="0"/>
              </a:rPr>
              <a:t>Clement of Alexandria (ca 187)</a:t>
            </a:r>
          </a:p>
          <a:p>
            <a:pPr marL="1943100" lvl="3" indent="-571500">
              <a:buFont typeface="Arial" panose="020B0604020202020204" pitchFamily="34" charset="0"/>
              <a:buChar char="•"/>
            </a:pPr>
            <a:r>
              <a:rPr lang="en-US" sz="2800" i="1" dirty="0">
                <a:latin typeface="Arial Narrow" panose="020B0606020202030204" pitchFamily="34" charset="0"/>
              </a:rPr>
              <a:t>Origen (ca 185)</a:t>
            </a:r>
          </a:p>
          <a:p>
            <a:pPr marL="1943100" lvl="3" indent="-571500">
              <a:buFont typeface="Arial" panose="020B0604020202020204" pitchFamily="34" charset="0"/>
              <a:buChar char="•"/>
            </a:pPr>
            <a:r>
              <a:rPr lang="en-US" sz="2800" i="1" dirty="0" err="1">
                <a:latin typeface="Arial Narrow" panose="020B0606020202030204" pitchFamily="34" charset="0"/>
              </a:rPr>
              <a:t>Pantaenus</a:t>
            </a:r>
            <a:r>
              <a:rPr lang="en-US" sz="2800" i="1" dirty="0">
                <a:latin typeface="Arial Narrow" panose="020B0606020202030204" pitchFamily="34" charset="0"/>
              </a:rPr>
              <a:t> (c 185) </a:t>
            </a:r>
          </a:p>
          <a:p>
            <a:endParaRPr lang="en-US" dirty="0"/>
          </a:p>
        </p:txBody>
      </p:sp>
      <p:sp>
        <p:nvSpPr>
          <p:cNvPr id="7" name="TextBox 6"/>
          <p:cNvSpPr txBox="1"/>
          <p:nvPr/>
        </p:nvSpPr>
        <p:spPr>
          <a:xfrm>
            <a:off x="3733800" y="3352800"/>
            <a:ext cx="5107488" cy="1661993"/>
          </a:xfrm>
          <a:prstGeom prst="rect">
            <a:avLst/>
          </a:prstGeom>
          <a:noFill/>
        </p:spPr>
        <p:txBody>
          <a:bodyPr wrap="none" rtlCol="0">
            <a:spAutoFit/>
          </a:bodyPr>
          <a:lstStyle/>
          <a:p>
            <a:pPr marL="1943100" lvl="3" indent="-571500">
              <a:buFont typeface="Arial" panose="020B0604020202020204" pitchFamily="34" charset="0"/>
              <a:buChar char="•"/>
            </a:pPr>
            <a:r>
              <a:rPr lang="en-US" sz="2800" i="1" dirty="0">
                <a:latin typeface="Arial Narrow" panose="020B0606020202030204" pitchFamily="34" charset="0"/>
              </a:rPr>
              <a:t>Eusebius (ca 264-320)</a:t>
            </a:r>
          </a:p>
          <a:p>
            <a:pPr marL="1943100" lvl="3" indent="-571500">
              <a:buFont typeface="Arial" panose="020B0604020202020204" pitchFamily="34" charset="0"/>
              <a:buChar char="•"/>
            </a:pPr>
            <a:r>
              <a:rPr lang="en-US" sz="2800" i="1" dirty="0">
                <a:latin typeface="Arial Narrow" panose="020B0606020202030204" pitchFamily="34" charset="0"/>
              </a:rPr>
              <a:t>Tertullian (ca 190-200)</a:t>
            </a:r>
          </a:p>
          <a:p>
            <a:pPr marL="1943100" lvl="3" indent="-571500">
              <a:buFont typeface="Arial" panose="020B0604020202020204" pitchFamily="34" charset="0"/>
              <a:buChar char="•"/>
            </a:pPr>
            <a:r>
              <a:rPr lang="en-US" sz="2800" i="1" dirty="0">
                <a:latin typeface="Arial Narrow" panose="020B0606020202030204" pitchFamily="34" charset="0"/>
              </a:rPr>
              <a:t>Jerome (ca 392)</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92665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1000"/>
                                        <p:tgtEl>
                                          <p:spTgt spid="2">
                                            <p:txEl>
                                              <p:pRg st="1" end="1"/>
                                            </p:txEl>
                                          </p:spTgt>
                                        </p:tgtEl>
                                      </p:cBhvr>
                                    </p:animEffect>
                                    <p:anim calcmode="lin" valueType="num">
                                      <p:cBhvr>
                                        <p:cTn id="2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1000"/>
                                        <p:tgtEl>
                                          <p:spTgt spid="7">
                                            <p:txEl>
                                              <p:pRg st="0" end="0"/>
                                            </p:txEl>
                                          </p:spTgt>
                                        </p:tgtEl>
                                      </p:cBhvr>
                                    </p:animEffect>
                                    <p:anim calcmode="lin" valueType="num">
                                      <p:cBhvr>
                                        <p:cTn id="4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fade">
                                      <p:cBhvr>
                                        <p:cTn id="45" dur="1000"/>
                                        <p:tgtEl>
                                          <p:spTgt spid="7">
                                            <p:txEl>
                                              <p:pRg st="1" end="1"/>
                                            </p:txEl>
                                          </p:spTgt>
                                        </p:tgtEl>
                                      </p:cBhvr>
                                    </p:animEffect>
                                    <p:anim calcmode="lin" valueType="num">
                                      <p:cBhvr>
                                        <p:cTn id="4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nodeType="after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fade">
                                      <p:cBhvr>
                                        <p:cTn id="51" dur="1000"/>
                                        <p:tgtEl>
                                          <p:spTgt spid="7">
                                            <p:txEl>
                                              <p:pRg st="2" end="2"/>
                                            </p:txEl>
                                          </p:spTgt>
                                        </p:tgtEl>
                                      </p:cBhvr>
                                    </p:animEffect>
                                    <p:anim calcmode="lin" valueType="num">
                                      <p:cBhvr>
                                        <p:cTn id="5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85" y="1600200"/>
            <a:ext cx="2286000" cy="2308324"/>
          </a:xfrm>
          <a:prstGeom prst="rect">
            <a:avLst/>
          </a:prstGeom>
          <a:noFill/>
        </p:spPr>
        <p:txBody>
          <a:bodyPr wrap="square" rtlCol="0">
            <a:spAutoFit/>
          </a:bodyPr>
          <a:lstStyle/>
          <a:p>
            <a:pPr algn="ctr"/>
            <a:r>
              <a:rPr lang="en-US" sz="3600" dirty="0" smtClean="0">
                <a:solidFill>
                  <a:prstClr val="black"/>
                </a:solidFill>
                <a:latin typeface="Arial Narrow" panose="020B0606020202030204" pitchFamily="34" charset="0"/>
                <a:cs typeface="Times New Roman" panose="02020603050405020304" pitchFamily="18" charset="0"/>
              </a:rPr>
              <a:t>Old</a:t>
            </a:r>
          </a:p>
          <a:p>
            <a:pPr algn="ctr"/>
            <a:r>
              <a:rPr lang="en-US" sz="3600" dirty="0" smtClean="0">
                <a:solidFill>
                  <a:prstClr val="black"/>
                </a:solidFill>
                <a:latin typeface="Arial Narrow" panose="020B0606020202030204" pitchFamily="34" charset="0"/>
                <a:cs typeface="Times New Roman" panose="02020603050405020304" pitchFamily="18" charset="0"/>
              </a:rPr>
              <a:t>Testament</a:t>
            </a:r>
          </a:p>
          <a:p>
            <a:pPr algn="ctr"/>
            <a:r>
              <a:rPr lang="en-US" sz="3600" dirty="0" smtClean="0">
                <a:solidFill>
                  <a:prstClr val="black"/>
                </a:solidFill>
                <a:latin typeface="Arial Narrow" panose="020B0606020202030204" pitchFamily="34" charset="0"/>
                <a:cs typeface="Times New Roman" panose="02020603050405020304" pitchFamily="18" charset="0"/>
              </a:rPr>
              <a:t>In This</a:t>
            </a:r>
          </a:p>
          <a:p>
            <a:pPr algn="ctr"/>
            <a:r>
              <a:rPr lang="en-US" sz="3600" dirty="0" smtClean="0">
                <a:solidFill>
                  <a:prstClr val="black"/>
                </a:solidFill>
                <a:latin typeface="Arial Narrow" panose="020B0606020202030204" pitchFamily="34" charset="0"/>
                <a:cs typeface="Times New Roman" panose="02020603050405020304" pitchFamily="18" charset="0"/>
              </a:rPr>
              <a:t>Chapter</a:t>
            </a:r>
          </a:p>
        </p:txBody>
      </p:sp>
      <p:graphicFrame>
        <p:nvGraphicFramePr>
          <p:cNvPr id="7" name="Table 6"/>
          <p:cNvGraphicFramePr>
            <a:graphicFrameLocks noGrp="1"/>
          </p:cNvGraphicFramePr>
          <p:nvPr>
            <p:extLst>
              <p:ext uri="{D42A27DB-BD31-4B8C-83A1-F6EECF244321}">
                <p14:modId xmlns:p14="http://schemas.microsoft.com/office/powerpoint/2010/main" val="3459012367"/>
              </p:ext>
            </p:extLst>
          </p:nvPr>
        </p:nvGraphicFramePr>
        <p:xfrm>
          <a:off x="2646284" y="1977122"/>
          <a:ext cx="6248400" cy="1554480"/>
        </p:xfrm>
        <a:graphic>
          <a:graphicData uri="http://schemas.openxmlformats.org/drawingml/2006/table">
            <a:tbl>
              <a:tblPr firstRow="1" bandRow="1">
                <a:tableStyleId>{5940675A-B579-460E-94D1-54222C63F5DA}</a:tableStyleId>
              </a:tblPr>
              <a:tblGrid>
                <a:gridCol w="2743200"/>
                <a:gridCol w="3505200"/>
              </a:tblGrid>
              <a:tr h="370840">
                <a:tc>
                  <a:txBody>
                    <a:bodyPr/>
                    <a:lstStyle/>
                    <a:p>
                      <a:pPr algn="ctr"/>
                      <a:r>
                        <a:rPr lang="en-US" sz="2800" dirty="0" smtClean="0">
                          <a:solidFill>
                            <a:schemeClr val="bg1"/>
                          </a:solidFill>
                          <a:latin typeface="Arial Narrow" panose="020B0606020202030204" pitchFamily="34" charset="0"/>
                        </a:rPr>
                        <a:t>Verse in</a:t>
                      </a:r>
                      <a:r>
                        <a:rPr lang="en-US" sz="2800" baseline="0" dirty="0" smtClean="0">
                          <a:solidFill>
                            <a:schemeClr val="bg1"/>
                          </a:solidFill>
                          <a:latin typeface="Arial Narrow" panose="020B0606020202030204" pitchFamily="34" charset="0"/>
                        </a:rPr>
                        <a:t> Chapter 3</a:t>
                      </a:r>
                      <a:endParaRPr lang="en-US" sz="2800" dirty="0">
                        <a:solidFill>
                          <a:schemeClr val="bg1"/>
                        </a:solidFill>
                        <a:latin typeface="Arial Narrow" panose="020B0606020202030204" pitchFamily="34" charset="0"/>
                      </a:endParaRPr>
                    </a:p>
                  </a:txBody>
                  <a:tcPr>
                    <a:solidFill>
                      <a:srgbClr val="000000"/>
                    </a:solidFill>
                  </a:tcPr>
                </a:tc>
                <a:tc>
                  <a:txBody>
                    <a:bodyPr/>
                    <a:lstStyle/>
                    <a:p>
                      <a:pPr algn="ctr"/>
                      <a:r>
                        <a:rPr lang="en-US" sz="2800" dirty="0" smtClean="0">
                          <a:solidFill>
                            <a:schemeClr val="bg1"/>
                          </a:solidFill>
                          <a:latin typeface="Arial Narrow" panose="020B0606020202030204" pitchFamily="34" charset="0"/>
                        </a:rPr>
                        <a:t>Old Testament Reference</a:t>
                      </a:r>
                      <a:endParaRPr lang="en-US" sz="2800" dirty="0">
                        <a:solidFill>
                          <a:schemeClr val="bg1"/>
                        </a:solidFill>
                        <a:latin typeface="Arial Narrow" panose="020B0606020202030204" pitchFamily="34" charset="0"/>
                      </a:endParaRPr>
                    </a:p>
                  </a:txBody>
                  <a:tcPr>
                    <a:solidFill>
                      <a:srgbClr val="000000"/>
                    </a:solidFill>
                  </a:tcPr>
                </a:tc>
              </a:tr>
              <a:tr h="370840">
                <a:tc>
                  <a:txBody>
                    <a:bodyPr/>
                    <a:lstStyle/>
                    <a:p>
                      <a:pPr algn="ctr"/>
                      <a:r>
                        <a:rPr lang="en-US" sz="2800" dirty="0" smtClean="0">
                          <a:solidFill>
                            <a:schemeClr val="tx1"/>
                          </a:solidFill>
                          <a:latin typeface="Arial Narrow" panose="020B0606020202030204" pitchFamily="34" charset="0"/>
                        </a:rPr>
                        <a:t>vv. 7-11</a:t>
                      </a:r>
                    </a:p>
                  </a:txBody>
                  <a:tcPr/>
                </a:tc>
                <a:tc>
                  <a:txBody>
                    <a:bodyPr/>
                    <a:lstStyle/>
                    <a:p>
                      <a:pPr algn="ctr"/>
                      <a:r>
                        <a:rPr lang="en-US" sz="2800" dirty="0" smtClean="0">
                          <a:solidFill>
                            <a:schemeClr val="tx1"/>
                          </a:solidFill>
                          <a:latin typeface="Arial Narrow" panose="020B0606020202030204" pitchFamily="34" charset="0"/>
                        </a:rPr>
                        <a:t>Psa. 95:7-11</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15</a:t>
                      </a:r>
                      <a:endParaRPr lang="en-US" sz="2800" dirty="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Psa. 95:7-8</a:t>
                      </a:r>
                      <a:endParaRPr lang="en-US" sz="2800" dirty="0">
                        <a:solidFill>
                          <a:schemeClr val="tx1"/>
                        </a:solidFill>
                        <a:latin typeface="Arial Narrow" panose="020B0606020202030204" pitchFamily="34" charset="0"/>
                      </a:endParaRPr>
                    </a:p>
                  </a:txBody>
                  <a:tcPr/>
                </a:tc>
              </a:tr>
            </a:tbl>
          </a:graphicData>
        </a:graphic>
      </p:graphicFrame>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3</a:t>
            </a:r>
            <a:endParaRPr lang="en-US" sz="28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11428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4</a:t>
            </a:r>
            <a:endParaRPr lang="en-US" sz="3200" dirty="0"/>
          </a:p>
        </p:txBody>
      </p:sp>
      <p:sp>
        <p:nvSpPr>
          <p:cNvPr id="8" name="TextBox 7"/>
          <p:cNvSpPr txBox="1"/>
          <p:nvPr/>
        </p:nvSpPr>
        <p:spPr>
          <a:xfrm>
            <a:off x="1371600" y="2057400"/>
            <a:ext cx="7772400" cy="156966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 </a:t>
            </a:r>
            <a:r>
              <a:rPr lang="en-US" sz="3200" dirty="0" smtClean="0">
                <a:solidFill>
                  <a:schemeClr val="bg1"/>
                </a:solidFill>
                <a:latin typeface="Arial Narrow" panose="020B0606020202030204" pitchFamily="34" charset="0"/>
              </a:rPr>
              <a:t>(1:1-10:18)</a:t>
            </a:r>
          </a:p>
          <a:p>
            <a:pPr marL="400050" indent="-400050">
              <a:buFont typeface="+mj-lt"/>
              <a:buAutoNum type="romanUcPeriod"/>
            </a:pPr>
            <a:endParaRPr lang="en-US" sz="3200" dirty="0" smtClean="0">
              <a:solidFill>
                <a:schemeClr val="bg1"/>
              </a:solidFill>
              <a:latin typeface="Arial Narrow" panose="020B0606020202030204" pitchFamily="34" charset="0"/>
            </a:endParaRPr>
          </a:p>
          <a:p>
            <a:pPr marL="400050" indent="-400050">
              <a:buFont typeface="+mj-lt"/>
              <a:buAutoNum type="romanUcPeriod"/>
            </a:pPr>
            <a:r>
              <a:rPr lang="en-US" sz="3200" u="sng" dirty="0" smtClean="0">
                <a:solidFill>
                  <a:schemeClr val="bg1"/>
                </a:solidFill>
                <a:latin typeface="Arial Narrow" panose="020B0606020202030204" pitchFamily="34" charset="0"/>
              </a:rPr>
              <a:t>Don’t Give Up </a:t>
            </a:r>
            <a:r>
              <a:rPr lang="en-US" sz="3200" dirty="0" smtClean="0">
                <a:solidFill>
                  <a:schemeClr val="bg1"/>
                </a:solidFill>
                <a:latin typeface="Arial Narrow" panose="020B0606020202030204" pitchFamily="34" charset="0"/>
              </a:rPr>
              <a:t>(10:19-13:28)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68290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a:ln>
            <a:noFill/>
          </a:ln>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4</a:t>
            </a:r>
            <a:endParaRPr lang="en-US" sz="3200" dirty="0"/>
          </a:p>
        </p:txBody>
      </p:sp>
      <p:sp>
        <p:nvSpPr>
          <p:cNvPr id="8" name="TextBox 7"/>
          <p:cNvSpPr txBox="1"/>
          <p:nvPr/>
        </p:nvSpPr>
        <p:spPr>
          <a:xfrm>
            <a:off x="1371600" y="2057400"/>
            <a:ext cx="7772400" cy="236988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 </a:t>
            </a:r>
            <a:r>
              <a:rPr lang="en-US" sz="3200" dirty="0" smtClean="0">
                <a:solidFill>
                  <a:schemeClr val="bg1"/>
                </a:solidFill>
                <a:latin typeface="Arial Narrow" panose="020B0606020202030204" pitchFamily="34" charset="0"/>
              </a:rPr>
              <a:t>(1:1-10:18)</a:t>
            </a:r>
          </a:p>
          <a:p>
            <a:pPr marL="971550" lvl="1" indent="-514350">
              <a:buFont typeface="+mj-lt"/>
              <a:buAutoNum type="alphaUcPeriod"/>
            </a:pPr>
            <a:r>
              <a:rPr lang="en-US" sz="3200" i="1" dirty="0">
                <a:solidFill>
                  <a:schemeClr val="bg1"/>
                </a:solidFill>
                <a:latin typeface="Arial Narrow" panose="020B0606020202030204" pitchFamily="34" charset="0"/>
              </a:rPr>
              <a:t>Superiority of Christ’s Person </a:t>
            </a:r>
            <a:r>
              <a:rPr lang="en-US" sz="3200" dirty="0">
                <a:solidFill>
                  <a:schemeClr val="bg1"/>
                </a:solidFill>
                <a:latin typeface="Arial Narrow" panose="020B0606020202030204" pitchFamily="34" charset="0"/>
              </a:rPr>
              <a:t>(1:1 – 4:13)</a:t>
            </a:r>
          </a:p>
          <a:p>
            <a:pPr marL="1428750" lvl="2" indent="-514350">
              <a:buFont typeface="+mj-lt"/>
              <a:buAutoNum type="arabicPeriod"/>
            </a:pPr>
            <a:r>
              <a:rPr lang="en-US" sz="2800" dirty="0">
                <a:solidFill>
                  <a:schemeClr val="bg1"/>
                </a:solidFill>
                <a:latin typeface="Arial Narrow" panose="020B0606020202030204" pitchFamily="34" charset="0"/>
              </a:rPr>
              <a:t>Superiority over prophets (1:1-3)</a:t>
            </a:r>
          </a:p>
          <a:p>
            <a:pPr marL="1428750" lvl="2" indent="-514350">
              <a:buFont typeface="+mj-lt"/>
              <a:buAutoNum type="arabicPeriod"/>
            </a:pPr>
            <a:r>
              <a:rPr lang="en-US" sz="2800" dirty="0">
                <a:solidFill>
                  <a:schemeClr val="bg1"/>
                </a:solidFill>
                <a:latin typeface="Arial Narrow" panose="020B0606020202030204" pitchFamily="34" charset="0"/>
              </a:rPr>
              <a:t>Superiority over angels (1:4 – 2:18)</a:t>
            </a:r>
          </a:p>
          <a:p>
            <a:pPr marL="1428750" lvl="2" indent="-514350">
              <a:buFont typeface="+mj-lt"/>
              <a:buAutoNum type="arabicPeriod"/>
            </a:pPr>
            <a:r>
              <a:rPr lang="en-US" sz="2800" dirty="0">
                <a:solidFill>
                  <a:schemeClr val="bg1"/>
                </a:solidFill>
                <a:latin typeface="Arial Narrow" panose="020B0606020202030204" pitchFamily="34" charset="0"/>
              </a:rPr>
              <a:t>Superiority over Moses (3:1 – 4:13)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60815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4</a:t>
            </a:r>
            <a:endParaRPr lang="en-US" sz="3200" dirty="0"/>
          </a:p>
        </p:txBody>
      </p:sp>
      <p:sp>
        <p:nvSpPr>
          <p:cNvPr id="8" name="TextBox 7"/>
          <p:cNvSpPr txBox="1"/>
          <p:nvPr/>
        </p:nvSpPr>
        <p:spPr>
          <a:xfrm>
            <a:off x="1371600" y="2057400"/>
            <a:ext cx="7772400" cy="2800767"/>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 </a:t>
            </a:r>
            <a:r>
              <a:rPr lang="en-US" sz="3200" dirty="0" smtClean="0">
                <a:solidFill>
                  <a:schemeClr val="bg1"/>
                </a:solidFill>
                <a:latin typeface="Arial Narrow" panose="020B0606020202030204" pitchFamily="34" charset="0"/>
              </a:rPr>
              <a:t>(1:1-10:18)</a:t>
            </a:r>
          </a:p>
          <a:p>
            <a:pPr marL="971550" lvl="1" indent="-514350">
              <a:buFont typeface="+mj-lt"/>
              <a:buAutoNum type="alphaUcPeriod" startAt="2"/>
            </a:pPr>
            <a:r>
              <a:rPr lang="en-US" sz="3200" i="1" dirty="0">
                <a:solidFill>
                  <a:schemeClr val="bg1"/>
                </a:solidFill>
                <a:latin typeface="Arial Narrow" panose="020B0606020202030204" pitchFamily="34" charset="0"/>
              </a:rPr>
              <a:t>Superiority of Christ’s Work </a:t>
            </a:r>
            <a:r>
              <a:rPr lang="en-US" sz="3200" dirty="0">
                <a:solidFill>
                  <a:schemeClr val="bg1"/>
                </a:solidFill>
                <a:latin typeface="Arial Narrow" panose="020B0606020202030204" pitchFamily="34" charset="0"/>
              </a:rPr>
              <a:t>( 4:14 – 10:18)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priesthood (4:14 – 7:28)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covenant (8)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sanctuary (9:1-14)</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sacrifice (9:15 – 10:18)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13170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4</a:t>
            </a:r>
            <a:endParaRPr lang="en-US" sz="3200" dirty="0"/>
          </a:p>
        </p:txBody>
      </p:sp>
      <p:sp>
        <p:nvSpPr>
          <p:cNvPr id="8" name="TextBox 7"/>
          <p:cNvSpPr txBox="1"/>
          <p:nvPr/>
        </p:nvSpPr>
        <p:spPr>
          <a:xfrm>
            <a:off x="1371600" y="2057400"/>
            <a:ext cx="7772400" cy="2677656"/>
          </a:xfrm>
          <a:prstGeom prst="rect">
            <a:avLst/>
          </a:prstGeom>
          <a:noFill/>
        </p:spPr>
        <p:txBody>
          <a:bodyPr wrap="square" rtlCol="0">
            <a:spAutoFit/>
          </a:bodyPr>
          <a:lstStyle/>
          <a:p>
            <a:pPr marL="857250" indent="-857250">
              <a:buFont typeface="+mj-lt"/>
              <a:buAutoNum type="romanUcPeriod" startAt="2"/>
            </a:pPr>
            <a:r>
              <a:rPr lang="en-US" sz="3200" u="sng" dirty="0">
                <a:solidFill>
                  <a:schemeClr val="bg1"/>
                </a:solidFill>
                <a:latin typeface="Arial Narrow" panose="020B0606020202030204" pitchFamily="34" charset="0"/>
              </a:rPr>
              <a:t>Don’t Give Up </a:t>
            </a:r>
            <a:r>
              <a:rPr lang="en-US" sz="3200" dirty="0">
                <a:solidFill>
                  <a:schemeClr val="bg1"/>
                </a:solidFill>
                <a:latin typeface="Arial Narrow" panose="020B0606020202030204" pitchFamily="34" charset="0"/>
              </a:rPr>
              <a:t>(10:19-13:28)</a:t>
            </a: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400050" indent="-400050">
              <a:buFont typeface="+mj-lt"/>
              <a:buAutoNum type="romanUcPeriod" startAt="2"/>
            </a:pPr>
            <a:endParaRPr lang="en-US" sz="1200" dirty="0">
              <a:solidFill>
                <a:schemeClr val="bg1"/>
              </a:solidFill>
              <a:latin typeface="Arial Narrow" panose="020B0606020202030204" pitchFamily="34" charset="0"/>
            </a:endParaRPr>
          </a:p>
          <a:p>
            <a:pPr marL="971550" lvl="1" indent="-514350">
              <a:buFont typeface="+mj-lt"/>
              <a:buAutoNum type="alphaUcPeriod"/>
            </a:pPr>
            <a:r>
              <a:rPr lang="en-US" sz="2800" i="1" dirty="0">
                <a:solidFill>
                  <a:schemeClr val="bg1"/>
                </a:solidFill>
                <a:latin typeface="Arial Narrow" panose="020B0606020202030204" pitchFamily="34" charset="0"/>
              </a:rPr>
              <a:t>Keeping the faith (10:19-39)</a:t>
            </a:r>
          </a:p>
          <a:p>
            <a:pPr marL="971550" lvl="1" indent="-514350">
              <a:buFont typeface="+mj-lt"/>
              <a:buAutoNum type="alphaUcPeriod"/>
            </a:pPr>
            <a:r>
              <a:rPr lang="en-US" sz="2800" i="1" dirty="0">
                <a:solidFill>
                  <a:schemeClr val="bg1"/>
                </a:solidFill>
                <a:latin typeface="Arial Narrow" panose="020B0606020202030204" pitchFamily="34" charset="0"/>
              </a:rPr>
              <a:t>Examples of faith (11)</a:t>
            </a:r>
          </a:p>
          <a:p>
            <a:pPr marL="971550" lvl="1" indent="-514350">
              <a:buFont typeface="+mj-lt"/>
              <a:buAutoNum type="alphaUcPeriod"/>
            </a:pPr>
            <a:r>
              <a:rPr lang="en-US" sz="2800" i="1" dirty="0">
                <a:solidFill>
                  <a:schemeClr val="bg1"/>
                </a:solidFill>
                <a:latin typeface="Arial Narrow" panose="020B0606020202030204" pitchFamily="34" charset="0"/>
              </a:rPr>
              <a:t>Endurance of faith (12)</a:t>
            </a:r>
          </a:p>
          <a:p>
            <a:pPr marL="971550" lvl="1" indent="-514350">
              <a:buFont typeface="+mj-lt"/>
              <a:buAutoNum type="alphaUcPeriod"/>
            </a:pPr>
            <a:r>
              <a:rPr lang="en-US" sz="2800" i="1" dirty="0">
                <a:solidFill>
                  <a:schemeClr val="bg1"/>
                </a:solidFill>
                <a:latin typeface="Arial Narrow" panose="020B0606020202030204" pitchFamily="34" charset="0"/>
              </a:rPr>
              <a:t>Performance of faith (13)</a:t>
            </a:r>
            <a:endParaRPr lang="en-US" sz="2800" dirty="0">
              <a:solidFill>
                <a:schemeClr val="bg1"/>
              </a:solidFill>
              <a:latin typeface="Arial Narrow" panose="020B0606020202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34913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973997"/>
            <a:ext cx="6965457" cy="1877437"/>
          </a:xfrm>
          <a:prstGeom prst="rect">
            <a:avLst/>
          </a:prstGeom>
          <a:noFill/>
        </p:spPr>
        <p:txBody>
          <a:bodyPr wrap="square" rtlCol="0">
            <a:spAutoFit/>
          </a:bodyPr>
          <a:lstStyle/>
          <a:p>
            <a:r>
              <a:rPr lang="en-US" sz="3200" b="1" dirty="0" smtClean="0">
                <a:solidFill>
                  <a:schemeClr val="bg1"/>
                </a:solidFill>
                <a:latin typeface="Arial Narrow" pitchFamily="34" charset="0"/>
              </a:rPr>
              <a:t>Review</a:t>
            </a:r>
            <a:endParaRPr lang="en-US" sz="2400" b="1" dirty="0" smtClean="0">
              <a:solidFill>
                <a:schemeClr val="bg1"/>
              </a:solidFill>
              <a:latin typeface="Arial Narrow" pitchFamily="34" charset="0"/>
            </a:endParaRPr>
          </a:p>
          <a:p>
            <a:pPr marL="342900" indent="-342900">
              <a:buFont typeface="+mj-lt"/>
              <a:buAutoNum type="arabicPeriod"/>
            </a:pPr>
            <a:r>
              <a:rPr lang="en-US" sz="2800" dirty="0">
                <a:solidFill>
                  <a:schemeClr val="bg1"/>
                </a:solidFill>
                <a:latin typeface="Arial Narrow" pitchFamily="34" charset="0"/>
              </a:rPr>
              <a:t>Christ is Superior to Prophets and Angels</a:t>
            </a:r>
          </a:p>
          <a:p>
            <a:pPr marL="342900" indent="-342900">
              <a:buFont typeface="+mj-lt"/>
              <a:buAutoNum type="arabicPeriod"/>
            </a:pPr>
            <a:r>
              <a:rPr lang="en-US" sz="2800" dirty="0">
                <a:solidFill>
                  <a:schemeClr val="bg1"/>
                </a:solidFill>
                <a:latin typeface="Arial Narrow" pitchFamily="34" charset="0"/>
              </a:rPr>
              <a:t>Giving Heed &amp; Humanity of Christ</a:t>
            </a:r>
          </a:p>
          <a:p>
            <a:pPr marL="342900" indent="-342900">
              <a:buFont typeface="+mj-lt"/>
              <a:buAutoNum type="arabicPeriod"/>
            </a:pPr>
            <a:r>
              <a:rPr lang="en-US" sz="2800" dirty="0">
                <a:solidFill>
                  <a:schemeClr val="bg1"/>
                </a:solidFill>
                <a:latin typeface="Arial Narrow" pitchFamily="34" charset="0"/>
              </a:rPr>
              <a:t>Christ is Superior to Moses &amp; Don’t Harden Heart</a:t>
            </a:r>
          </a:p>
        </p:txBody>
      </p:sp>
      <p:sp>
        <p:nvSpPr>
          <p:cNvPr id="6" name="Rectangle 5"/>
          <p:cNvSpPr/>
          <p:nvPr/>
        </p:nvSpPr>
        <p:spPr>
          <a:xfrm>
            <a:off x="6843"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7" name="Rectangle 6"/>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Chapter 4</a:t>
            </a:r>
            <a:endParaRPr lang="en-US" sz="3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28356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143000"/>
            <a:ext cx="7467600" cy="1303498"/>
          </a:xfrm>
          <a:prstGeom prst="rect">
            <a:avLst/>
          </a:prstGeom>
          <a:noFill/>
        </p:spPr>
        <p:txBody>
          <a:bodyPr wrap="square" rtlCol="0">
            <a:spAutoFit/>
          </a:bodyPr>
          <a:lstStyle/>
          <a:p>
            <a:pPr marL="571500" lvl="0" indent="-571500">
              <a:lnSpc>
                <a:spcPct val="150000"/>
              </a:lnSpc>
              <a:buFont typeface="+mj-lt"/>
              <a:buAutoNum type="romanUcPeriod"/>
            </a:pPr>
            <a:r>
              <a:rPr lang="en-US" sz="2800" u="sng" dirty="0">
                <a:latin typeface="Arial Narrow" pitchFamily="34" charset="0"/>
              </a:rPr>
              <a:t>Warning Not to Fail as Israel Did</a:t>
            </a:r>
            <a:r>
              <a:rPr lang="en-US" sz="2800" dirty="0">
                <a:latin typeface="Arial Narrow" pitchFamily="34" charset="0"/>
              </a:rPr>
              <a:t> (vv. 1-13)</a:t>
            </a:r>
          </a:p>
          <a:p>
            <a:pPr marL="571500" lvl="0" indent="-571500">
              <a:lnSpc>
                <a:spcPct val="150000"/>
              </a:lnSpc>
              <a:buFont typeface="+mj-lt"/>
              <a:buAutoNum type="romanUcPeriod"/>
            </a:pPr>
            <a:r>
              <a:rPr lang="en-US" sz="2800" u="sng" dirty="0">
                <a:latin typeface="Arial Narrow" pitchFamily="34" charset="0"/>
              </a:rPr>
              <a:t>Hold Fast Because of Our High Priest</a:t>
            </a:r>
            <a:r>
              <a:rPr lang="en-US" sz="2800" dirty="0">
                <a:latin typeface="Arial Narrow" pitchFamily="34" charset="0"/>
              </a:rPr>
              <a:t> (vv. 14-16)</a:t>
            </a:r>
          </a:p>
        </p:txBody>
      </p:sp>
      <p:sp>
        <p:nvSpPr>
          <p:cNvPr id="6" name="Rectangle 5"/>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4</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84817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55923354"/>
              </p:ext>
            </p:extLst>
          </p:nvPr>
        </p:nvGraphicFramePr>
        <p:xfrm>
          <a:off x="1447800" y="335343"/>
          <a:ext cx="7162800" cy="6096000"/>
        </p:xfrm>
        <a:graphic>
          <a:graphicData uri="http://schemas.openxmlformats.org/drawingml/2006/table">
            <a:tbl>
              <a:tblPr firstRow="1" bandRow="1">
                <a:tableStyleId>{5940675A-B579-460E-94D1-54222C63F5DA}</a:tableStyleId>
              </a:tblPr>
              <a:tblGrid>
                <a:gridCol w="609600"/>
                <a:gridCol w="3581400"/>
                <a:gridCol w="2971800"/>
              </a:tblGrid>
              <a:tr h="503767">
                <a:tc>
                  <a:txBody>
                    <a:bodyPr/>
                    <a:lstStyle/>
                    <a:p>
                      <a:pPr algn="ct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Doctrine</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2800" dirty="0" smtClean="0">
                          <a:solidFill>
                            <a:schemeClr val="bg1"/>
                          </a:solidFill>
                          <a:latin typeface="Arial" panose="020B0604020202020204" pitchFamily="34" charset="0"/>
                          <a:cs typeface="Arial" panose="020B0604020202020204" pitchFamily="34" charset="0"/>
                        </a:rPr>
                        <a:t>Warning</a:t>
                      </a:r>
                      <a:endParaRPr lang="en-US" sz="2800" dirty="0">
                        <a:solidFill>
                          <a:schemeClr val="bg1"/>
                        </a:solidFill>
                        <a:latin typeface="Arial" panose="020B0604020202020204" pitchFamily="34" charset="0"/>
                        <a:cs typeface="Arial" panose="020B0604020202020204" pitchFamily="34" charset="0"/>
                      </a:endParaRPr>
                    </a:p>
                  </a:txBody>
                  <a:tcPr>
                    <a:solidFill>
                      <a:schemeClr val="tx1"/>
                    </a:solidFill>
                  </a:tcPr>
                </a:tc>
              </a:tr>
              <a:tr h="503767">
                <a:tc>
                  <a:txBody>
                    <a:bodyPr/>
                    <a:lstStyle/>
                    <a:p>
                      <a:pPr algn="ctr"/>
                      <a:r>
                        <a:rPr lang="en-US" sz="4400" dirty="0" smtClean="0">
                          <a:latin typeface="Arial" panose="020B0604020202020204" pitchFamily="34" charset="0"/>
                          <a:cs typeface="Arial" panose="020B0604020202020204" pitchFamily="34" charset="0"/>
                        </a:rPr>
                        <a:t>1</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1:4-14</a:t>
                      </a:r>
                    </a:p>
                    <a:p>
                      <a:pPr algn="ctr"/>
                      <a:r>
                        <a:rPr lang="en-US" sz="2400" dirty="0" smtClean="0">
                          <a:latin typeface="Arial" panose="020B0604020202020204" pitchFamily="34" charset="0"/>
                          <a:cs typeface="Arial" panose="020B0604020202020204" pitchFamily="34" charset="0"/>
                        </a:rPr>
                        <a:t>Superior</a:t>
                      </a:r>
                      <a:r>
                        <a:rPr lang="en-US" sz="2400" baseline="0" dirty="0" smtClean="0">
                          <a:latin typeface="Arial" panose="020B0604020202020204" pitchFamily="34" charset="0"/>
                          <a:cs typeface="Arial" panose="020B0604020202020204" pitchFamily="34" charset="0"/>
                        </a:rPr>
                        <a:t> to </a:t>
                      </a:r>
                      <a:r>
                        <a:rPr lang="en-US" sz="2400" dirty="0" smtClean="0">
                          <a:latin typeface="Arial" panose="020B0604020202020204" pitchFamily="34" charset="0"/>
                          <a:cs typeface="Arial" panose="020B0604020202020204" pitchFamily="34" charset="0"/>
                        </a:rPr>
                        <a:t>Prophets</a:t>
                      </a:r>
                      <a:r>
                        <a:rPr lang="en-US" sz="2400" baseline="0" dirty="0" smtClean="0">
                          <a:latin typeface="Arial" panose="020B0604020202020204" pitchFamily="34" charset="0"/>
                          <a:cs typeface="Arial" panose="020B0604020202020204" pitchFamily="34" charset="0"/>
                        </a:rPr>
                        <a:t> &amp; Angels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2:1-4</a:t>
                      </a:r>
                    </a:p>
                    <a:p>
                      <a:pPr algn="ctr"/>
                      <a:r>
                        <a:rPr lang="en-US" sz="2400" i="1" dirty="0" smtClean="0">
                          <a:solidFill>
                            <a:srgbClr val="C00000"/>
                          </a:solidFill>
                          <a:latin typeface="Arial" panose="020B0604020202020204" pitchFamily="34" charset="0"/>
                          <a:cs typeface="Arial" panose="020B0604020202020204" pitchFamily="34" charset="0"/>
                        </a:rPr>
                        <a:t>Give heed to things heard</a:t>
                      </a:r>
                    </a:p>
                  </a:txBody>
                  <a:tcPr/>
                </a:tc>
              </a:tr>
              <a:tr h="503767">
                <a:tc>
                  <a:txBody>
                    <a:bodyPr/>
                    <a:lstStyle/>
                    <a:p>
                      <a:pPr algn="ctr"/>
                      <a:r>
                        <a:rPr lang="en-US" sz="44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2:5</a:t>
                      </a:r>
                      <a:r>
                        <a:rPr lang="en-US" sz="2400" baseline="0" dirty="0" smtClean="0">
                          <a:latin typeface="Arial" panose="020B0604020202020204" pitchFamily="34" charset="0"/>
                          <a:cs typeface="Arial" panose="020B0604020202020204" pitchFamily="34" charset="0"/>
                        </a:rPr>
                        <a:t> – 3:6</a:t>
                      </a:r>
                    </a:p>
                    <a:p>
                      <a:pPr algn="ctr"/>
                      <a:r>
                        <a:rPr lang="en-US" sz="2400" baseline="0" dirty="0" smtClean="0">
                          <a:latin typeface="Arial" panose="020B0604020202020204" pitchFamily="34" charset="0"/>
                          <a:cs typeface="Arial" panose="020B0604020202020204" pitchFamily="34" charset="0"/>
                        </a:rPr>
                        <a:t>Superior to Angels &amp; Moses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3:7 – 4:16</a:t>
                      </a:r>
                    </a:p>
                    <a:p>
                      <a:pPr algn="ctr"/>
                      <a:r>
                        <a:rPr lang="en-US" sz="2400" i="1" dirty="0" smtClean="0">
                          <a:solidFill>
                            <a:srgbClr val="C00000"/>
                          </a:solidFill>
                          <a:latin typeface="Arial" panose="020B0604020202020204" pitchFamily="34" charset="0"/>
                          <a:cs typeface="Arial" panose="020B0604020202020204" pitchFamily="34" charset="0"/>
                        </a:rPr>
                        <a:t>Don’t harden </a:t>
                      </a:r>
                      <a:r>
                        <a:rPr lang="en-US" sz="2400" i="1" baseline="0" dirty="0" smtClean="0">
                          <a:solidFill>
                            <a:srgbClr val="C00000"/>
                          </a:solidFill>
                          <a:latin typeface="Arial" panose="020B0604020202020204" pitchFamily="34" charset="0"/>
                          <a:cs typeface="Arial" panose="020B0604020202020204" pitchFamily="34" charset="0"/>
                        </a:rPr>
                        <a:t>heart</a:t>
                      </a:r>
                    </a:p>
                    <a:p>
                      <a:pPr algn="ctr"/>
                      <a:r>
                        <a:rPr lang="en-US" sz="2400" i="1" baseline="0" dirty="0" smtClean="0">
                          <a:solidFill>
                            <a:srgbClr val="C00000"/>
                          </a:solidFill>
                          <a:latin typeface="Arial" panose="020B0604020202020204" pitchFamily="34" charset="0"/>
                          <a:cs typeface="Arial" panose="020B0604020202020204" pitchFamily="34" charset="0"/>
                        </a:rPr>
                        <a:t>as Israel did</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3</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5:1-10</a:t>
                      </a:r>
                    </a:p>
                    <a:p>
                      <a:pPr algn="ctr"/>
                      <a:r>
                        <a:rPr lang="en-US" sz="2400" dirty="0" smtClean="0">
                          <a:latin typeface="Arial" panose="020B0604020202020204" pitchFamily="34" charset="0"/>
                          <a:cs typeface="Arial" panose="020B0604020202020204" pitchFamily="34" charset="0"/>
                        </a:rPr>
                        <a:t>Better</a:t>
                      </a:r>
                      <a:r>
                        <a:rPr lang="en-US" sz="2400" baseline="0" dirty="0" smtClean="0">
                          <a:latin typeface="Arial" panose="020B0604020202020204" pitchFamily="34" charset="0"/>
                          <a:cs typeface="Arial" panose="020B0604020202020204" pitchFamily="34" charset="0"/>
                        </a:rPr>
                        <a:t> High Priest</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5:11 - 6:20</a:t>
                      </a:r>
                    </a:p>
                    <a:p>
                      <a:pPr algn="ctr"/>
                      <a:r>
                        <a:rPr lang="en-US" sz="2400" i="1" dirty="0" smtClean="0">
                          <a:solidFill>
                            <a:srgbClr val="C00000"/>
                          </a:solidFill>
                          <a:latin typeface="Arial" panose="020B0604020202020204" pitchFamily="34" charset="0"/>
                          <a:cs typeface="Arial" panose="020B0604020202020204" pitchFamily="34" charset="0"/>
                        </a:rPr>
                        <a:t>Not maturing</a:t>
                      </a:r>
                    </a:p>
                  </a:txBody>
                  <a:tcPr/>
                </a:tc>
              </a:tr>
              <a:tr h="503767">
                <a:tc>
                  <a:txBody>
                    <a:bodyPr/>
                    <a:lstStyle/>
                    <a:p>
                      <a:pPr algn="ctr"/>
                      <a:r>
                        <a:rPr lang="en-US" sz="44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7:1 – 10:18</a:t>
                      </a:r>
                    </a:p>
                    <a:p>
                      <a:pPr algn="ctr"/>
                      <a:r>
                        <a:rPr lang="en-US" sz="2400" dirty="0" smtClean="0">
                          <a:latin typeface="Arial" panose="020B0604020202020204" pitchFamily="34" charset="0"/>
                          <a:cs typeface="Arial" panose="020B0604020202020204" pitchFamily="34" charset="0"/>
                        </a:rPr>
                        <a:t>Better Covenant</a:t>
                      </a:r>
                      <a:r>
                        <a:rPr lang="en-US" sz="2400" baseline="0" dirty="0" smtClean="0">
                          <a:latin typeface="Arial" panose="020B0604020202020204" pitchFamily="34" charset="0"/>
                          <a:cs typeface="Arial" panose="020B0604020202020204" pitchFamily="34" charset="0"/>
                        </a:rPr>
                        <a:t> &amp; Sacrifice</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10:19-39</a:t>
                      </a:r>
                    </a:p>
                    <a:p>
                      <a:pPr algn="ctr"/>
                      <a:r>
                        <a:rPr lang="en-US" sz="2400" i="1" dirty="0" smtClean="0">
                          <a:solidFill>
                            <a:srgbClr val="C00000"/>
                          </a:solidFill>
                          <a:latin typeface="Arial" panose="020B0604020202020204" pitchFamily="34" charset="0"/>
                          <a:cs typeface="Arial" panose="020B0604020202020204" pitchFamily="34" charset="0"/>
                        </a:rPr>
                        <a:t>Exhortation to steadfastness</a:t>
                      </a:r>
                      <a:endParaRPr lang="en-US" sz="2400" i="1" dirty="0">
                        <a:solidFill>
                          <a:srgbClr val="C00000"/>
                        </a:solidFill>
                        <a:latin typeface="Arial" panose="020B0604020202020204" pitchFamily="34" charset="0"/>
                        <a:cs typeface="Arial" panose="020B0604020202020204" pitchFamily="34" charset="0"/>
                      </a:endParaRPr>
                    </a:p>
                  </a:txBody>
                  <a:tcPr/>
                </a:tc>
              </a:tr>
              <a:tr h="503767">
                <a:tc>
                  <a:txBody>
                    <a:bodyPr/>
                    <a:lstStyle/>
                    <a:p>
                      <a:pPr algn="ctr"/>
                      <a:r>
                        <a:rPr lang="en-US" sz="4400" dirty="0" smtClean="0">
                          <a:latin typeface="Arial" panose="020B0604020202020204" pitchFamily="34" charset="0"/>
                          <a:cs typeface="Arial" panose="020B0604020202020204" pitchFamily="34" charset="0"/>
                        </a:rPr>
                        <a:t>5</a:t>
                      </a:r>
                      <a:endParaRPr lang="en-US" sz="4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11:1-40</a:t>
                      </a:r>
                    </a:p>
                    <a:p>
                      <a:pPr algn="ctr"/>
                      <a:r>
                        <a:rPr lang="en-US" sz="2400" dirty="0" smtClean="0">
                          <a:latin typeface="Arial" panose="020B0604020202020204" pitchFamily="34" charset="0"/>
                          <a:cs typeface="Arial" panose="020B0604020202020204" pitchFamily="34" charset="0"/>
                        </a:rPr>
                        <a:t>Examples of Faith</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12:1-29</a:t>
                      </a:r>
                    </a:p>
                    <a:p>
                      <a:pPr algn="ctr"/>
                      <a:r>
                        <a:rPr lang="en-US" sz="2400" i="1" dirty="0" smtClean="0">
                          <a:solidFill>
                            <a:srgbClr val="C00000"/>
                          </a:solidFill>
                          <a:latin typeface="Arial" panose="020B0604020202020204" pitchFamily="34" charset="0"/>
                          <a:cs typeface="Arial" panose="020B0604020202020204" pitchFamily="34" charset="0"/>
                        </a:rPr>
                        <a:t>Exhortation to have the same</a:t>
                      </a:r>
                      <a:r>
                        <a:rPr lang="en-US" sz="2400" i="1" baseline="0" dirty="0" smtClean="0">
                          <a:solidFill>
                            <a:srgbClr val="C00000"/>
                          </a:solidFill>
                          <a:latin typeface="Arial" panose="020B0604020202020204" pitchFamily="34" charset="0"/>
                          <a:cs typeface="Arial" panose="020B0604020202020204" pitchFamily="34" charset="0"/>
                        </a:rPr>
                        <a:t> faith</a:t>
                      </a:r>
                      <a:endParaRPr lang="en-US" sz="2400" i="1" dirty="0">
                        <a:solidFill>
                          <a:srgbClr val="C00000"/>
                        </a:solidFill>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rot="16200000">
            <a:off x="-3040579" y="3047980"/>
            <a:ext cx="6850602" cy="769441"/>
          </a:xfrm>
          <a:prstGeom prst="rect">
            <a:avLst/>
          </a:prstGeom>
          <a:noFill/>
        </p:spPr>
        <p:txBody>
          <a:bodyPr wrap="square" rtlCol="0">
            <a:spAutoFit/>
          </a:bodyPr>
          <a:lstStyle/>
          <a:p>
            <a:pPr algn="ctr"/>
            <a:r>
              <a:rPr lang="en-US" sz="4400" b="1" dirty="0" smtClean="0">
                <a:latin typeface="Arial Narrow" panose="020B0606020202030204" pitchFamily="34" charset="0"/>
              </a:rPr>
              <a:t>Five Warnings</a:t>
            </a:r>
            <a:endParaRPr lang="en-US" sz="4400" b="1" dirty="0">
              <a:latin typeface="Arial Narrow" panose="020B0606020202030204" pitchFamily="34" charset="0"/>
            </a:endParaRPr>
          </a:p>
        </p:txBody>
      </p:sp>
    </p:spTree>
    <p:extLst>
      <p:ext uri="{BB962C8B-B14F-4D97-AF65-F5344CB8AC3E}">
        <p14:creationId xmlns:p14="http://schemas.microsoft.com/office/powerpoint/2010/main" val="25271562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219200"/>
            <a:ext cx="8144125" cy="2693045"/>
          </a:xfrm>
          <a:prstGeom prst="rect">
            <a:avLst/>
          </a:prstGeom>
          <a:noFill/>
        </p:spPr>
        <p:txBody>
          <a:bodyPr wrap="square" rtlCol="0">
            <a:spAutoFit/>
          </a:bodyPr>
          <a:lstStyle/>
          <a:p>
            <a:pPr marL="571500" lvl="0" indent="-571500">
              <a:lnSpc>
                <a:spcPct val="150000"/>
              </a:lnSpc>
              <a:buFont typeface="+mj-lt"/>
              <a:buAutoNum type="romanUcPeriod"/>
            </a:pPr>
            <a:r>
              <a:rPr lang="en-US" sz="2800" u="sng" dirty="0" smtClean="0">
                <a:latin typeface="Arial Narrow" pitchFamily="34" charset="0"/>
              </a:rPr>
              <a:t>Warning Not to Fail as Israel Did</a:t>
            </a:r>
            <a:r>
              <a:rPr lang="en-US" sz="2800" dirty="0" smtClean="0">
                <a:latin typeface="Arial Narrow" pitchFamily="34" charset="0"/>
              </a:rPr>
              <a:t> (vv. 1-13)</a:t>
            </a:r>
          </a:p>
          <a:p>
            <a:pPr marL="571500" lvl="0" indent="-571500">
              <a:lnSpc>
                <a:spcPct val="150000"/>
              </a:lnSpc>
              <a:buFont typeface="+mj-lt"/>
              <a:buAutoNum type="romanUcPeriod"/>
            </a:pPr>
            <a:endParaRPr lang="en-US" sz="1000" dirty="0">
              <a:latin typeface="Arial Narrow" pitchFamily="34" charset="0"/>
            </a:endParaRPr>
          </a:p>
          <a:p>
            <a:pPr marL="1028700" lvl="1" indent="-571500">
              <a:buFont typeface="+mj-lt"/>
              <a:buAutoNum type="alphaUcPeriod"/>
            </a:pPr>
            <a:r>
              <a:rPr lang="en-US" sz="2800" i="1" dirty="0" smtClean="0">
                <a:latin typeface="Arial Narrow" pitchFamily="34" charset="0"/>
              </a:rPr>
              <a:t>Let us fear lest we come short </a:t>
            </a:r>
            <a:r>
              <a:rPr lang="en-US" sz="2800" dirty="0" smtClean="0">
                <a:latin typeface="Arial Narrow" pitchFamily="34" charset="0"/>
              </a:rPr>
              <a:t>(vv. 1-2)</a:t>
            </a:r>
          </a:p>
          <a:p>
            <a:pPr marL="1485900" lvl="2" indent="-571500">
              <a:buFont typeface="+mj-lt"/>
              <a:buAutoNum type="arabicPeriod"/>
            </a:pPr>
            <a:r>
              <a:rPr lang="en-US" sz="2800" dirty="0" smtClean="0">
                <a:latin typeface="Arial Narrow" pitchFamily="34" charset="0"/>
              </a:rPr>
              <a:t>Since a promise remains of entering rest (</a:t>
            </a:r>
            <a:r>
              <a:rPr lang="en-US" sz="2800" dirty="0" err="1" smtClean="0">
                <a:latin typeface="Arial Narrow" pitchFamily="34" charset="0"/>
              </a:rPr>
              <a:t>v.</a:t>
            </a:r>
            <a:r>
              <a:rPr lang="en-US" sz="2800" dirty="0" smtClean="0">
                <a:latin typeface="Arial Narrow" pitchFamily="34" charset="0"/>
              </a:rPr>
              <a:t> 1)</a:t>
            </a:r>
          </a:p>
          <a:p>
            <a:pPr marL="1485900" lvl="2" indent="-571500">
              <a:buFont typeface="+mj-lt"/>
              <a:buAutoNum type="arabicPeriod"/>
            </a:pPr>
            <a:r>
              <a:rPr lang="en-US" sz="2800" dirty="0" smtClean="0">
                <a:latin typeface="Arial Narrow" pitchFamily="34" charset="0"/>
              </a:rPr>
              <a:t>Since the word preached to Israel did not profit them (</a:t>
            </a:r>
            <a:r>
              <a:rPr lang="en-US" sz="2800" dirty="0" err="1" smtClean="0">
                <a:latin typeface="Arial Narrow" pitchFamily="34" charset="0"/>
              </a:rPr>
              <a:t>v.</a:t>
            </a:r>
            <a:r>
              <a:rPr lang="en-US" sz="2800" dirty="0" smtClean="0">
                <a:latin typeface="Arial Narrow" pitchFamily="34" charset="0"/>
              </a:rPr>
              <a:t> 2</a:t>
            </a:r>
            <a:r>
              <a:rPr lang="en-US" sz="2800" dirty="0" smtClean="0">
                <a:latin typeface="Arial Narrow" pitchFamily="34" charset="0"/>
              </a:rPr>
              <a:t>)</a:t>
            </a:r>
            <a:endParaRPr lang="en-US" sz="2800" dirty="0" smtClean="0">
              <a:latin typeface="Arial Narrow" pitchFamily="34" charset="0"/>
            </a:endParaRP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4</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53405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219200"/>
            <a:ext cx="8144125" cy="3754874"/>
          </a:xfrm>
          <a:prstGeom prst="rect">
            <a:avLst/>
          </a:prstGeom>
          <a:noFill/>
        </p:spPr>
        <p:txBody>
          <a:bodyPr wrap="square" rtlCol="0">
            <a:spAutoFit/>
          </a:bodyPr>
          <a:lstStyle/>
          <a:p>
            <a:pPr marL="571500" lvl="0" indent="-571500">
              <a:lnSpc>
                <a:spcPct val="150000"/>
              </a:lnSpc>
              <a:buFont typeface="+mj-lt"/>
              <a:buAutoNum type="romanUcPeriod"/>
            </a:pPr>
            <a:r>
              <a:rPr lang="en-US" sz="2800" u="sng" dirty="0" smtClean="0">
                <a:latin typeface="Arial Narrow" pitchFamily="34" charset="0"/>
              </a:rPr>
              <a:t>Warning Not to Fail as Israel Did</a:t>
            </a:r>
            <a:r>
              <a:rPr lang="en-US" sz="2800" dirty="0" smtClean="0">
                <a:latin typeface="Arial Narrow" pitchFamily="34" charset="0"/>
              </a:rPr>
              <a:t> (vv. 1-13)</a:t>
            </a:r>
          </a:p>
          <a:p>
            <a:pPr lvl="2"/>
            <a:endParaRPr lang="en-US" sz="2800" dirty="0" smtClean="0">
              <a:latin typeface="Arial Narrow" pitchFamily="34" charset="0"/>
            </a:endParaRPr>
          </a:p>
          <a:p>
            <a:pPr marL="1028700" lvl="1" indent="-571500">
              <a:buFont typeface="+mj-lt"/>
              <a:buAutoNum type="alphaUcPeriod" startAt="2"/>
            </a:pPr>
            <a:r>
              <a:rPr lang="en-US" sz="2800" i="1" dirty="0" smtClean="0">
                <a:latin typeface="Arial Narrow" pitchFamily="34" charset="0"/>
              </a:rPr>
              <a:t>There remains a rest to those who believe </a:t>
            </a:r>
            <a:r>
              <a:rPr lang="en-US" sz="2800" dirty="0" smtClean="0">
                <a:latin typeface="Arial Narrow" pitchFamily="34" charset="0"/>
              </a:rPr>
              <a:t>(vv. 3-10)</a:t>
            </a:r>
          </a:p>
          <a:p>
            <a:pPr marL="1485900" lvl="2" indent="-571500">
              <a:buFont typeface="+mj-lt"/>
              <a:buAutoNum type="arabicPeriod"/>
            </a:pPr>
            <a:r>
              <a:rPr lang="en-US" sz="2800" dirty="0" smtClean="0">
                <a:latin typeface="Arial Narrow" pitchFamily="34" charset="0"/>
              </a:rPr>
              <a:t>Seen in Psalm 95 (vv. 3, 5)</a:t>
            </a:r>
          </a:p>
          <a:p>
            <a:pPr marL="1485900" lvl="2" indent="-571500">
              <a:buFont typeface="+mj-lt"/>
              <a:buAutoNum type="arabicPeriod"/>
            </a:pPr>
            <a:r>
              <a:rPr lang="en-US" sz="2800" dirty="0" smtClean="0">
                <a:latin typeface="Arial Narrow" pitchFamily="34" charset="0"/>
              </a:rPr>
              <a:t>Seen in the Sabbath rest (vv. 3b-4)</a:t>
            </a:r>
          </a:p>
          <a:p>
            <a:pPr marL="1485900" lvl="2" indent="-571500">
              <a:buFont typeface="+mj-lt"/>
              <a:buAutoNum type="arabicPeriod"/>
            </a:pPr>
            <a:r>
              <a:rPr lang="en-US" sz="2800" dirty="0" smtClean="0">
                <a:latin typeface="Arial Narrow" pitchFamily="34" charset="0"/>
              </a:rPr>
              <a:t>Seen in the fact that Israel did not enter (vv. 6-9)</a:t>
            </a:r>
          </a:p>
          <a:p>
            <a:pPr marL="1485900" lvl="2" indent="-571500">
              <a:buFont typeface="+mj-lt"/>
              <a:buAutoNum type="arabicPeriod"/>
            </a:pPr>
            <a:r>
              <a:rPr lang="en-US" sz="2800" dirty="0" smtClean="0">
                <a:latin typeface="Arial Narrow" pitchFamily="34" charset="0"/>
              </a:rPr>
              <a:t>Seen in the fact that one who enters ceases work (</a:t>
            </a:r>
            <a:r>
              <a:rPr lang="en-US" sz="2800" dirty="0" err="1" smtClean="0">
                <a:latin typeface="Arial Narrow" pitchFamily="34" charset="0"/>
              </a:rPr>
              <a:t>v.</a:t>
            </a:r>
            <a:r>
              <a:rPr lang="en-US" sz="2800" dirty="0" smtClean="0">
                <a:latin typeface="Arial Narrow" pitchFamily="34" charset="0"/>
              </a:rPr>
              <a:t> 10</a:t>
            </a:r>
            <a:r>
              <a:rPr lang="en-US" sz="2800" dirty="0" smtClean="0">
                <a:latin typeface="Arial Narrow" pitchFamily="34" charset="0"/>
              </a:rPr>
              <a:t>)</a:t>
            </a:r>
            <a:endParaRPr lang="en-US" sz="2800" dirty="0" smtClean="0">
              <a:latin typeface="Arial Narrow" pitchFamily="34" charset="0"/>
            </a:endParaRP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4</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08564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143000"/>
            <a:ext cx="7391400" cy="4401205"/>
          </a:xfrm>
          <a:prstGeom prst="rect">
            <a:avLst/>
          </a:prstGeom>
          <a:noFill/>
        </p:spPr>
        <p:txBody>
          <a:bodyPr wrap="square" rtlCol="0">
            <a:spAutoFit/>
          </a:bodyPr>
          <a:lstStyle/>
          <a:p>
            <a:pPr marL="571500" indent="-571500">
              <a:buFont typeface="+mj-lt"/>
              <a:buAutoNum type="romanUcPeriod" startAt="2"/>
            </a:pPr>
            <a:r>
              <a:rPr lang="en-US" sz="2800" u="sng" dirty="0" smtClean="0">
                <a:latin typeface="Arial Narrow" panose="020B0606020202030204" pitchFamily="34" charset="0"/>
              </a:rPr>
              <a:t>The Author</a:t>
            </a:r>
          </a:p>
          <a:p>
            <a:pPr marL="1028700" lvl="1" indent="-571500">
              <a:buFont typeface="+mj-lt"/>
              <a:buAutoNum type="alphaUcPeriod" startAt="3"/>
            </a:pPr>
            <a:r>
              <a:rPr lang="en-US" sz="2800" dirty="0" smtClean="0">
                <a:latin typeface="Arial Narrow" panose="020B0606020202030204" pitchFamily="34" charset="0"/>
              </a:rPr>
              <a:t>Evidence that Paul is the author</a:t>
            </a:r>
          </a:p>
          <a:p>
            <a:pPr marL="1485900" lvl="2" indent="-571500">
              <a:buFont typeface="+mj-lt"/>
              <a:buAutoNum type="arabicPeriod" startAt="2"/>
            </a:pPr>
            <a:r>
              <a:rPr lang="en-US" sz="2800" i="1" dirty="0" smtClean="0">
                <a:latin typeface="Arial Narrow" panose="020B0606020202030204" pitchFamily="34" charset="0"/>
              </a:rPr>
              <a:t>The fact that it is anonymous</a:t>
            </a:r>
          </a:p>
          <a:p>
            <a:pPr marL="1943100" lvl="3" indent="-571500">
              <a:buFont typeface="Arial" panose="020B0604020202020204" pitchFamily="34" charset="0"/>
              <a:buChar char="•"/>
            </a:pPr>
            <a:r>
              <a:rPr lang="en-US" sz="2800" i="1" dirty="0" smtClean="0">
                <a:latin typeface="Arial Narrow" panose="020B0606020202030204" pitchFamily="34" charset="0"/>
              </a:rPr>
              <a:t>Author had some valid reason for withholding his name</a:t>
            </a:r>
          </a:p>
          <a:p>
            <a:pPr marL="1943100" lvl="3" indent="-571500">
              <a:buFont typeface="Arial" panose="020B0604020202020204" pitchFamily="34" charset="0"/>
              <a:buChar char="•"/>
            </a:pPr>
            <a:r>
              <a:rPr lang="en-US" sz="2800" i="1" dirty="0" smtClean="0">
                <a:latin typeface="Arial Narrow" panose="020B0606020202030204" pitchFamily="34" charset="0"/>
              </a:rPr>
              <a:t>Early writers alleged that Paul withheld his name lest its appearance keep some Jewish brethren from reading it</a:t>
            </a:r>
          </a:p>
          <a:p>
            <a:pPr marL="1943100" lvl="3" indent="-571500">
              <a:buFont typeface="Arial" panose="020B0604020202020204" pitchFamily="34" charset="0"/>
              <a:buChar char="•"/>
            </a:pPr>
            <a:r>
              <a:rPr lang="en-US" sz="2800" i="1" dirty="0" smtClean="0">
                <a:latin typeface="Arial Narrow" panose="020B0606020202030204" pitchFamily="34" charset="0"/>
              </a:rPr>
              <a:t>Strong prejudice against Paul would well fit this situation</a:t>
            </a: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 introduction</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10599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1219200"/>
            <a:ext cx="7467600" cy="2185214"/>
          </a:xfrm>
          <a:prstGeom prst="rect">
            <a:avLst/>
          </a:prstGeom>
          <a:noFill/>
        </p:spPr>
        <p:txBody>
          <a:bodyPr wrap="square" rtlCol="0">
            <a:spAutoFit/>
          </a:bodyPr>
          <a:lstStyle/>
          <a:p>
            <a:pPr marL="571500" lvl="0" indent="-571500">
              <a:lnSpc>
                <a:spcPct val="150000"/>
              </a:lnSpc>
              <a:buFont typeface="+mj-lt"/>
              <a:buAutoNum type="romanUcPeriod"/>
            </a:pPr>
            <a:r>
              <a:rPr lang="en-US" sz="2800" u="sng" dirty="0" smtClean="0">
                <a:latin typeface="Arial Narrow" pitchFamily="34" charset="0"/>
              </a:rPr>
              <a:t>Warning Not to Fail as Israel Did</a:t>
            </a:r>
            <a:r>
              <a:rPr lang="en-US" sz="2800" dirty="0" smtClean="0">
                <a:latin typeface="Arial Narrow" pitchFamily="34" charset="0"/>
              </a:rPr>
              <a:t> (vv. 1-13)</a:t>
            </a:r>
          </a:p>
          <a:p>
            <a:pPr lvl="2"/>
            <a:endParaRPr lang="en-US" sz="1000" dirty="0" smtClean="0">
              <a:latin typeface="Arial Narrow" pitchFamily="34" charset="0"/>
            </a:endParaRPr>
          </a:p>
          <a:p>
            <a:pPr marL="1028700" lvl="1" indent="-571500">
              <a:buFont typeface="+mj-lt"/>
              <a:buAutoNum type="alphaUcPeriod" startAt="3"/>
            </a:pPr>
            <a:r>
              <a:rPr lang="en-US" sz="2800" i="1" dirty="0" smtClean="0">
                <a:latin typeface="Arial Narrow" pitchFamily="34" charset="0"/>
              </a:rPr>
              <a:t>Let us be diligent lest we fall </a:t>
            </a:r>
            <a:r>
              <a:rPr lang="en-US" sz="2800" dirty="0" smtClean="0">
                <a:latin typeface="Arial Narrow" pitchFamily="34" charset="0"/>
              </a:rPr>
              <a:t>(vv. 11-13)</a:t>
            </a:r>
          </a:p>
          <a:p>
            <a:pPr marL="1485900" lvl="2" indent="-571500">
              <a:buFont typeface="+mj-lt"/>
              <a:buAutoNum type="arabicPeriod"/>
            </a:pPr>
            <a:r>
              <a:rPr lang="en-US" sz="2800" dirty="0" smtClean="0">
                <a:latin typeface="Arial Narrow" pitchFamily="34" charset="0"/>
              </a:rPr>
              <a:t>Just like Israel in their disobedience (</a:t>
            </a:r>
            <a:r>
              <a:rPr lang="en-US" sz="2800" dirty="0" err="1" smtClean="0">
                <a:latin typeface="Arial Narrow" pitchFamily="34" charset="0"/>
              </a:rPr>
              <a:t>v.</a:t>
            </a:r>
            <a:r>
              <a:rPr lang="en-US" sz="2800" dirty="0">
                <a:latin typeface="Arial Narrow" pitchFamily="34" charset="0"/>
              </a:rPr>
              <a:t> </a:t>
            </a:r>
            <a:r>
              <a:rPr lang="en-US" sz="2800" dirty="0" smtClean="0">
                <a:latin typeface="Arial Narrow" pitchFamily="34" charset="0"/>
              </a:rPr>
              <a:t>11)</a:t>
            </a:r>
          </a:p>
          <a:p>
            <a:pPr marL="1485900" lvl="2" indent="-571500">
              <a:buFont typeface="+mj-lt"/>
              <a:buAutoNum type="arabicPeriod"/>
            </a:pPr>
            <a:r>
              <a:rPr lang="en-US" sz="2800" dirty="0" smtClean="0">
                <a:latin typeface="Arial Narrow" pitchFamily="34" charset="0"/>
              </a:rPr>
              <a:t>For God sees all and knows all (vv. 12-13)</a:t>
            </a: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4</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51275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7800" y="1219200"/>
            <a:ext cx="7467600" cy="3770263"/>
          </a:xfrm>
          <a:prstGeom prst="rect">
            <a:avLst/>
          </a:prstGeom>
          <a:noFill/>
        </p:spPr>
        <p:txBody>
          <a:bodyPr wrap="square" rtlCol="0">
            <a:spAutoFit/>
          </a:bodyPr>
          <a:lstStyle/>
          <a:p>
            <a:pPr marL="571500" lvl="0" indent="-571500">
              <a:lnSpc>
                <a:spcPct val="150000"/>
              </a:lnSpc>
              <a:buFont typeface="+mj-lt"/>
              <a:buAutoNum type="romanUcPeriod"/>
            </a:pPr>
            <a:r>
              <a:rPr lang="en-US" sz="2800" u="sng" dirty="0" smtClean="0">
                <a:latin typeface="Arial Narrow" pitchFamily="34" charset="0"/>
              </a:rPr>
              <a:t>Warning Not to Fail as Israel Did</a:t>
            </a:r>
            <a:r>
              <a:rPr lang="en-US" sz="2800" dirty="0" smtClean="0">
                <a:latin typeface="Arial Narrow" pitchFamily="34" charset="0"/>
              </a:rPr>
              <a:t> (vv. 1-13)</a:t>
            </a:r>
          </a:p>
          <a:p>
            <a:pPr marL="571500" lvl="0" indent="-571500">
              <a:lnSpc>
                <a:spcPct val="150000"/>
              </a:lnSpc>
              <a:buFont typeface="+mj-lt"/>
              <a:buAutoNum type="romanUcPeriod"/>
            </a:pPr>
            <a:r>
              <a:rPr lang="en-US" sz="2800" u="sng" dirty="0" smtClean="0">
                <a:latin typeface="Arial Narrow" pitchFamily="34" charset="0"/>
              </a:rPr>
              <a:t>Hold Fast Because of Our High Priest</a:t>
            </a:r>
            <a:r>
              <a:rPr lang="en-US" sz="2800" dirty="0" smtClean="0">
                <a:latin typeface="Arial Narrow" pitchFamily="34" charset="0"/>
              </a:rPr>
              <a:t> (vv. 14-16)</a:t>
            </a:r>
          </a:p>
          <a:p>
            <a:pPr marL="571500" lvl="0" indent="-571500">
              <a:lnSpc>
                <a:spcPct val="150000"/>
              </a:lnSpc>
              <a:buFont typeface="+mj-lt"/>
              <a:buAutoNum type="romanUcPeriod"/>
            </a:pPr>
            <a:endParaRPr lang="en-US" sz="10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Jesus is our High Priest in heaven </a:t>
            </a:r>
            <a:r>
              <a:rPr lang="en-US" sz="2800" dirty="0" smtClean="0">
                <a:latin typeface="Arial Narrow" pitchFamily="34" charset="0"/>
              </a:rPr>
              <a:t>(</a:t>
            </a:r>
            <a:r>
              <a:rPr lang="en-US" sz="2800" dirty="0" err="1" smtClean="0">
                <a:latin typeface="Arial Narrow" pitchFamily="34" charset="0"/>
              </a:rPr>
              <a:t>v.</a:t>
            </a:r>
            <a:r>
              <a:rPr lang="en-US" sz="2800" dirty="0" smtClean="0">
                <a:latin typeface="Arial Narrow" pitchFamily="34" charset="0"/>
              </a:rPr>
              <a:t> 14)</a:t>
            </a:r>
          </a:p>
          <a:p>
            <a:pPr marL="1028700" lvl="1" indent="-571500">
              <a:buFont typeface="+mj-lt"/>
              <a:buAutoNum type="alphaUcPeriod"/>
            </a:pPr>
            <a:endParaRPr lang="en-US" sz="28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He knows our needs and problems </a:t>
            </a:r>
            <a:r>
              <a:rPr lang="en-US" sz="2800" dirty="0" smtClean="0">
                <a:latin typeface="Arial Narrow" pitchFamily="34" charset="0"/>
              </a:rPr>
              <a:t>(</a:t>
            </a:r>
            <a:r>
              <a:rPr lang="en-US" sz="2800" dirty="0" err="1" smtClean="0">
                <a:latin typeface="Arial Narrow" pitchFamily="34" charset="0"/>
              </a:rPr>
              <a:t>v.</a:t>
            </a:r>
            <a:r>
              <a:rPr lang="en-US" sz="2800" dirty="0" smtClean="0">
                <a:latin typeface="Arial Narrow" pitchFamily="34" charset="0"/>
              </a:rPr>
              <a:t> 15)</a:t>
            </a:r>
          </a:p>
          <a:p>
            <a:pPr marL="1028700" lvl="1" indent="-571500">
              <a:buFont typeface="+mj-lt"/>
              <a:buAutoNum type="alphaUcPeriod"/>
            </a:pPr>
            <a:endParaRPr lang="en-US" sz="2800" dirty="0" smtClean="0">
              <a:latin typeface="Arial Narrow" pitchFamily="34" charset="0"/>
            </a:endParaRPr>
          </a:p>
          <a:p>
            <a:pPr marL="1028700" lvl="1" indent="-571500">
              <a:buFont typeface="+mj-lt"/>
              <a:buAutoNum type="alphaUcPeriod"/>
            </a:pPr>
            <a:r>
              <a:rPr lang="en-US" sz="2800" i="1" dirty="0" smtClean="0">
                <a:latin typeface="Arial Narrow" pitchFamily="34" charset="0"/>
              </a:rPr>
              <a:t>He gives help in time of need </a:t>
            </a:r>
            <a:r>
              <a:rPr lang="en-US" sz="2800" dirty="0" smtClean="0">
                <a:latin typeface="Arial Narrow" pitchFamily="34" charset="0"/>
              </a:rPr>
              <a:t>(</a:t>
            </a:r>
            <a:r>
              <a:rPr lang="en-US" sz="2800" dirty="0" err="1" smtClean="0">
                <a:latin typeface="Arial Narrow" pitchFamily="34" charset="0"/>
              </a:rPr>
              <a:t>v.</a:t>
            </a:r>
            <a:r>
              <a:rPr lang="en-US" sz="2800" dirty="0" smtClean="0">
                <a:latin typeface="Arial Narrow" pitchFamily="34" charset="0"/>
              </a:rPr>
              <a:t> 16)</a:t>
            </a:r>
            <a:endParaRPr lang="en-US" sz="2800" dirty="0">
              <a:latin typeface="Arial Narrow" pitchFamily="34" charset="0"/>
            </a:endParaRPr>
          </a:p>
        </p:txBody>
      </p:sp>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4</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96243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85800" y="3048000"/>
            <a:ext cx="7315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85800" y="2667000"/>
            <a:ext cx="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43200" y="2667000"/>
            <a:ext cx="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2667000"/>
            <a:ext cx="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91200" y="2667000"/>
            <a:ext cx="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01000" y="2667000"/>
            <a:ext cx="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769441"/>
            <a:ext cx="9144000" cy="584775"/>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Time Line</a:t>
            </a:r>
            <a:endParaRPr lang="en-US" sz="3200" b="1" dirty="0">
              <a:latin typeface="Arial" panose="020B0604020202020204" pitchFamily="34" charset="0"/>
              <a:cs typeface="Arial" panose="020B0604020202020204" pitchFamily="34" charset="0"/>
            </a:endParaRPr>
          </a:p>
        </p:txBody>
      </p:sp>
      <p:sp>
        <p:nvSpPr>
          <p:cNvPr id="14" name="Rounded Rectangle 13"/>
          <p:cNvSpPr/>
          <p:nvPr/>
        </p:nvSpPr>
        <p:spPr>
          <a:xfrm>
            <a:off x="304800" y="4092000"/>
            <a:ext cx="1676400" cy="2133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Arial Narrow" panose="020B0606020202030204" pitchFamily="34" charset="0"/>
              </a:rPr>
              <a:t>God</a:t>
            </a:r>
          </a:p>
          <a:p>
            <a:pPr algn="ctr"/>
            <a:r>
              <a:rPr lang="en-US" sz="2800" dirty="0" smtClean="0">
                <a:solidFill>
                  <a:schemeClr val="bg1"/>
                </a:solidFill>
                <a:latin typeface="Arial Narrow" panose="020B0606020202030204" pitchFamily="34" charset="0"/>
              </a:rPr>
              <a:t>rested on </a:t>
            </a:r>
          </a:p>
          <a:p>
            <a:pPr algn="ctr"/>
            <a:r>
              <a:rPr lang="en-US" sz="2800" dirty="0" smtClean="0">
                <a:solidFill>
                  <a:schemeClr val="bg1"/>
                </a:solidFill>
                <a:latin typeface="Arial Narrow" panose="020B0606020202030204" pitchFamily="34" charset="0"/>
              </a:rPr>
              <a:t>7</a:t>
            </a:r>
            <a:r>
              <a:rPr lang="en-US" sz="2800" baseline="30000" dirty="0" smtClean="0">
                <a:solidFill>
                  <a:schemeClr val="bg1"/>
                </a:solidFill>
                <a:latin typeface="Arial Narrow" panose="020B0606020202030204" pitchFamily="34" charset="0"/>
              </a:rPr>
              <a:t>th</a:t>
            </a:r>
            <a:r>
              <a:rPr lang="en-US" sz="2800" dirty="0" smtClean="0">
                <a:solidFill>
                  <a:schemeClr val="bg1"/>
                </a:solidFill>
                <a:latin typeface="Arial Narrow" panose="020B0606020202030204" pitchFamily="34" charset="0"/>
              </a:rPr>
              <a:t> Day</a:t>
            </a:r>
          </a:p>
          <a:p>
            <a:pPr algn="ctr"/>
            <a:r>
              <a:rPr lang="en-US" sz="2800" dirty="0" smtClean="0">
                <a:solidFill>
                  <a:schemeClr val="bg1"/>
                </a:solidFill>
                <a:latin typeface="Arial Narrow" panose="020B0606020202030204" pitchFamily="34" charset="0"/>
              </a:rPr>
              <a:t>(Gen. 2:2)</a:t>
            </a:r>
            <a:endParaRPr lang="en-US" sz="2800" dirty="0">
              <a:solidFill>
                <a:schemeClr val="bg1"/>
              </a:solidFill>
              <a:latin typeface="Arial Narrow" panose="020B0606020202030204" pitchFamily="34" charset="0"/>
            </a:endParaRPr>
          </a:p>
        </p:txBody>
      </p:sp>
      <p:cxnSp>
        <p:nvCxnSpPr>
          <p:cNvPr id="16" name="Straight Connector 15"/>
          <p:cNvCxnSpPr/>
          <p:nvPr/>
        </p:nvCxnSpPr>
        <p:spPr>
          <a:xfrm>
            <a:off x="685800" y="3048000"/>
            <a:ext cx="228600" cy="1125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133600" y="4092000"/>
            <a:ext cx="1905000" cy="2133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Arial Narrow" panose="020B0606020202030204" pitchFamily="34" charset="0"/>
              </a:rPr>
              <a:t>Those who came out of Egypt did not enter</a:t>
            </a:r>
          </a:p>
          <a:p>
            <a:pPr algn="ctr"/>
            <a:r>
              <a:rPr lang="en-US" sz="2800" dirty="0" smtClean="0">
                <a:solidFill>
                  <a:schemeClr val="bg1"/>
                </a:solidFill>
                <a:latin typeface="Arial Narrow" panose="020B0606020202030204" pitchFamily="34" charset="0"/>
              </a:rPr>
              <a:t>(Num. 14)</a:t>
            </a:r>
            <a:endParaRPr lang="en-US" sz="2800" dirty="0">
              <a:solidFill>
                <a:schemeClr val="bg1"/>
              </a:solidFill>
              <a:latin typeface="Arial Narrow" panose="020B0606020202030204" pitchFamily="34" charset="0"/>
            </a:endParaRPr>
          </a:p>
        </p:txBody>
      </p:sp>
      <p:sp>
        <p:nvSpPr>
          <p:cNvPr id="18" name="Rounded Rectangle 17"/>
          <p:cNvSpPr/>
          <p:nvPr/>
        </p:nvSpPr>
        <p:spPr>
          <a:xfrm>
            <a:off x="4191000" y="4092000"/>
            <a:ext cx="1828800" cy="2133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Arial Narrow" panose="020B0606020202030204" pitchFamily="34" charset="0"/>
              </a:rPr>
              <a:t>Joshua led</a:t>
            </a:r>
          </a:p>
          <a:p>
            <a:pPr algn="ctr"/>
            <a:r>
              <a:rPr lang="en-US" sz="2800" dirty="0" smtClean="0">
                <a:solidFill>
                  <a:schemeClr val="bg1"/>
                </a:solidFill>
                <a:latin typeface="Arial Narrow" panose="020B0606020202030204" pitchFamily="34" charset="0"/>
              </a:rPr>
              <a:t>Israel into</a:t>
            </a:r>
          </a:p>
          <a:p>
            <a:pPr algn="ctr"/>
            <a:r>
              <a:rPr lang="en-US" sz="2800" dirty="0" smtClean="0">
                <a:solidFill>
                  <a:schemeClr val="bg1"/>
                </a:solidFill>
                <a:latin typeface="Arial Narrow" panose="020B0606020202030204" pitchFamily="34" charset="0"/>
              </a:rPr>
              <a:t>Canaan</a:t>
            </a:r>
          </a:p>
          <a:p>
            <a:pPr algn="ctr"/>
            <a:r>
              <a:rPr lang="en-US" sz="2800" dirty="0" smtClean="0">
                <a:solidFill>
                  <a:schemeClr val="bg1"/>
                </a:solidFill>
                <a:latin typeface="Arial Narrow" panose="020B0606020202030204" pitchFamily="34" charset="0"/>
              </a:rPr>
              <a:t>(Joshua)</a:t>
            </a:r>
            <a:endParaRPr lang="en-US" sz="2800" dirty="0">
              <a:solidFill>
                <a:schemeClr val="bg1"/>
              </a:solidFill>
              <a:latin typeface="Arial Narrow" panose="020B0606020202030204" pitchFamily="34" charset="0"/>
            </a:endParaRPr>
          </a:p>
        </p:txBody>
      </p:sp>
      <p:sp>
        <p:nvSpPr>
          <p:cNvPr id="19" name="Rounded Rectangle 18"/>
          <p:cNvSpPr/>
          <p:nvPr/>
        </p:nvSpPr>
        <p:spPr>
          <a:xfrm>
            <a:off x="6172199" y="4092000"/>
            <a:ext cx="1876425" cy="2133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Arial Narrow" panose="020B0606020202030204" pitchFamily="34" charset="0"/>
              </a:rPr>
              <a:t>David said</a:t>
            </a:r>
          </a:p>
          <a:p>
            <a:pPr algn="ctr"/>
            <a:r>
              <a:rPr lang="en-US" sz="2800" dirty="0" smtClean="0">
                <a:solidFill>
                  <a:schemeClr val="bg1"/>
                </a:solidFill>
                <a:latin typeface="Arial Narrow" panose="020B0606020202030204" pitchFamily="34" charset="0"/>
              </a:rPr>
              <a:t>“today” &amp; pointed to rest</a:t>
            </a:r>
          </a:p>
          <a:p>
            <a:pPr algn="ctr"/>
            <a:r>
              <a:rPr lang="en-US" sz="2800" dirty="0" smtClean="0">
                <a:solidFill>
                  <a:schemeClr val="bg1"/>
                </a:solidFill>
                <a:latin typeface="Arial Narrow" panose="020B0606020202030204" pitchFamily="34" charset="0"/>
              </a:rPr>
              <a:t>(Psa. 95)</a:t>
            </a:r>
            <a:endParaRPr lang="en-US" sz="2800" dirty="0">
              <a:solidFill>
                <a:schemeClr val="bg1"/>
              </a:solidFill>
              <a:latin typeface="Arial Narrow" panose="020B0606020202030204" pitchFamily="34" charset="0"/>
            </a:endParaRPr>
          </a:p>
        </p:txBody>
      </p:sp>
      <p:cxnSp>
        <p:nvCxnSpPr>
          <p:cNvPr id="21" name="Straight Connector 20"/>
          <p:cNvCxnSpPr>
            <a:endCxn id="17" idx="0"/>
          </p:cNvCxnSpPr>
          <p:nvPr/>
        </p:nvCxnSpPr>
        <p:spPr>
          <a:xfrm>
            <a:off x="2743200" y="3047999"/>
            <a:ext cx="342900" cy="1044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57600" y="3048000"/>
            <a:ext cx="838200" cy="10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91200" y="3048000"/>
            <a:ext cx="762000" cy="10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urved Down Arrow 25"/>
          <p:cNvSpPr/>
          <p:nvPr/>
        </p:nvSpPr>
        <p:spPr>
          <a:xfrm>
            <a:off x="5791200" y="1972539"/>
            <a:ext cx="2286000" cy="53340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8048625" y="1748269"/>
            <a:ext cx="381000" cy="25994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400" dirty="0" smtClean="0">
                <a:solidFill>
                  <a:schemeClr val="bg1"/>
                </a:solidFill>
                <a:latin typeface="Arial Narrow" panose="020B0606020202030204" pitchFamily="34" charset="0"/>
              </a:rPr>
              <a:t>Heaven</a:t>
            </a:r>
            <a:endParaRPr lang="en-US" sz="2400" dirty="0">
              <a:solidFill>
                <a:schemeClr val="bg1"/>
              </a:solidFill>
              <a:latin typeface="Arial Narrow" panose="020B0606020202030204" pitchFamily="34" charset="0"/>
            </a:endParaRPr>
          </a:p>
        </p:txBody>
      </p:sp>
      <p:sp>
        <p:nvSpPr>
          <p:cNvPr id="29" name="TextBox 28"/>
          <p:cNvSpPr txBox="1"/>
          <p:nvPr/>
        </p:nvSpPr>
        <p:spPr>
          <a:xfrm>
            <a:off x="6000750" y="2150626"/>
            <a:ext cx="1828800" cy="1384995"/>
          </a:xfrm>
          <a:prstGeom prst="rect">
            <a:avLst/>
          </a:prstGeom>
          <a:noFill/>
        </p:spPr>
        <p:txBody>
          <a:bodyPr wrap="square" rtlCol="0">
            <a:spAutoFit/>
          </a:bodyPr>
          <a:lstStyle/>
          <a:p>
            <a:pPr algn="ctr"/>
            <a:r>
              <a:rPr lang="en-US" sz="2800" dirty="0" smtClean="0">
                <a:latin typeface="Arial Narrow" panose="020B0606020202030204" pitchFamily="34" charset="0"/>
              </a:rPr>
              <a:t>Spoke of another day (</a:t>
            </a:r>
            <a:r>
              <a:rPr lang="en-US" sz="2800" dirty="0" err="1" smtClean="0">
                <a:latin typeface="Arial Narrow" panose="020B0606020202030204" pitchFamily="34" charset="0"/>
              </a:rPr>
              <a:t>v.</a:t>
            </a:r>
            <a:r>
              <a:rPr lang="en-US" sz="2800" dirty="0" smtClean="0">
                <a:latin typeface="Arial Narrow" panose="020B0606020202030204" pitchFamily="34" charset="0"/>
              </a:rPr>
              <a:t> 8)</a:t>
            </a:r>
            <a:endParaRPr lang="en-US" sz="2800" dirty="0">
              <a:latin typeface="Arial Narrow" panose="020B0606020202030204" pitchFamily="34" charset="0"/>
            </a:endParaRPr>
          </a:p>
        </p:txBody>
      </p:sp>
      <p:sp>
        <p:nvSpPr>
          <p:cNvPr id="32" name="TextBox 31"/>
          <p:cNvSpPr txBox="1"/>
          <p:nvPr/>
        </p:nvSpPr>
        <p:spPr>
          <a:xfrm>
            <a:off x="3638550" y="2133600"/>
            <a:ext cx="1828800" cy="1384995"/>
          </a:xfrm>
          <a:prstGeom prst="rect">
            <a:avLst/>
          </a:prstGeom>
          <a:noFill/>
        </p:spPr>
        <p:txBody>
          <a:bodyPr wrap="square" rtlCol="0">
            <a:spAutoFit/>
          </a:bodyPr>
          <a:lstStyle/>
          <a:p>
            <a:pPr algn="ctr"/>
            <a:r>
              <a:rPr lang="en-US" sz="2800" dirty="0" smtClean="0">
                <a:latin typeface="Arial Narrow" panose="020B0606020202030204" pitchFamily="34" charset="0"/>
              </a:rPr>
              <a:t>After long time</a:t>
            </a:r>
          </a:p>
          <a:p>
            <a:pPr algn="ctr"/>
            <a:r>
              <a:rPr lang="en-US" sz="2800" dirty="0" smtClean="0">
                <a:latin typeface="Arial Narrow" panose="020B0606020202030204" pitchFamily="34" charset="0"/>
              </a:rPr>
              <a:t>(</a:t>
            </a:r>
            <a:r>
              <a:rPr lang="en-US" sz="2800" dirty="0" err="1" smtClean="0">
                <a:latin typeface="Arial Narrow" panose="020B0606020202030204" pitchFamily="34" charset="0"/>
              </a:rPr>
              <a:t>v.</a:t>
            </a:r>
            <a:r>
              <a:rPr lang="en-US" sz="2800" dirty="0" smtClean="0">
                <a:latin typeface="Arial Narrow" panose="020B0606020202030204" pitchFamily="34" charset="0"/>
              </a:rPr>
              <a:t> 7)</a:t>
            </a:r>
            <a:endParaRPr lang="en-US" sz="2800" dirty="0">
              <a:latin typeface="Arial Narrow" panose="020B0606020202030204" pitchFamily="34" charset="0"/>
            </a:endParaRPr>
          </a:p>
        </p:txBody>
      </p:sp>
      <p:sp>
        <p:nvSpPr>
          <p:cNvPr id="34" name="Curved Down Arrow 33"/>
          <p:cNvSpPr/>
          <p:nvPr/>
        </p:nvSpPr>
        <p:spPr>
          <a:xfrm>
            <a:off x="3352800" y="1966765"/>
            <a:ext cx="2443162" cy="53340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28" name="Rectangle 2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4</a:t>
            </a:r>
            <a:endParaRPr lang="en-US" sz="2800" dirty="0"/>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51154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0" y="3543300"/>
            <a:ext cx="9144000" cy="76200"/>
          </a:xfrm>
          <a:prstGeom prst="rect">
            <a:avLst/>
          </a:prstGeom>
          <a:solidFill>
            <a:schemeClr val="tx1"/>
          </a:solidFill>
          <a:ln w="9525">
            <a:noFill/>
            <a:miter lim="800000"/>
            <a:headEnd/>
            <a:tailEnd/>
          </a:ln>
          <a:effectLst/>
        </p:spPr>
        <p:txBody>
          <a:bodyPr wrap="none" anchor="ctr"/>
          <a:lstStyle/>
          <a:p>
            <a:pPr algn="l" rtl="0" fontAlgn="base">
              <a:spcBef>
                <a:spcPct val="0"/>
              </a:spcBef>
              <a:spcAft>
                <a:spcPct val="0"/>
              </a:spcAft>
            </a:pPr>
            <a:endParaRPr lang="en-US" kern="1200">
              <a:solidFill>
                <a:srgbClr val="FFFFFF"/>
              </a:solidFill>
              <a:latin typeface="Tahoma" pitchFamily="34" charset="0"/>
              <a:ea typeface="+mn-ea"/>
              <a:cs typeface="+mn-cs"/>
            </a:endParaRPr>
          </a:p>
        </p:txBody>
      </p:sp>
      <p:sp>
        <p:nvSpPr>
          <p:cNvPr id="27654" name="Line 6"/>
          <p:cNvSpPr>
            <a:spLocks noChangeShapeType="1"/>
          </p:cNvSpPr>
          <p:nvPr/>
        </p:nvSpPr>
        <p:spPr bwMode="auto">
          <a:xfrm>
            <a:off x="6477000" y="723900"/>
            <a:ext cx="0" cy="2857500"/>
          </a:xfrm>
          <a:prstGeom prst="line">
            <a:avLst/>
          </a:prstGeom>
          <a:noFill/>
          <a:ln w="9525">
            <a:solidFill>
              <a:schemeClr val="tx1"/>
            </a:solidFill>
            <a:round/>
            <a:headEnd/>
            <a:tailEnd/>
          </a:ln>
          <a:effectLst/>
        </p:spPr>
        <p:txBody>
          <a:bodyPr/>
          <a:lstStyle/>
          <a:p>
            <a:pPr algn="l" rtl="0" fontAlgn="base">
              <a:spcBef>
                <a:spcPct val="0"/>
              </a:spcBef>
              <a:spcAft>
                <a:spcPct val="0"/>
              </a:spcAft>
            </a:pPr>
            <a:endParaRPr lang="en-US" kern="1200">
              <a:solidFill>
                <a:srgbClr val="FFFFFF"/>
              </a:solidFill>
              <a:latin typeface="Tahoma" pitchFamily="34" charset="0"/>
              <a:ea typeface="+mn-ea"/>
              <a:cs typeface="+mn-cs"/>
            </a:endParaRPr>
          </a:p>
        </p:txBody>
      </p:sp>
      <p:grpSp>
        <p:nvGrpSpPr>
          <p:cNvPr id="5" name="Group 4"/>
          <p:cNvGrpSpPr/>
          <p:nvPr/>
        </p:nvGrpSpPr>
        <p:grpSpPr>
          <a:xfrm>
            <a:off x="0" y="1188849"/>
            <a:ext cx="762000" cy="1630363"/>
            <a:chOff x="0" y="990600"/>
            <a:chExt cx="762000" cy="1630363"/>
          </a:xfrm>
        </p:grpSpPr>
        <p:sp>
          <p:nvSpPr>
            <p:cNvPr id="27655" name="Rectangle 7"/>
            <p:cNvSpPr>
              <a:spLocks noChangeArrowheads="1"/>
            </p:cNvSpPr>
            <p:nvPr/>
          </p:nvSpPr>
          <p:spPr bwMode="auto">
            <a:xfrm>
              <a:off x="0" y="990600"/>
              <a:ext cx="762000" cy="1630363"/>
            </a:xfrm>
            <a:prstGeom prst="rect">
              <a:avLst/>
            </a:prstGeom>
            <a:solidFill>
              <a:schemeClr val="tx1"/>
            </a:solidFill>
            <a:ln w="9525">
              <a:solidFill>
                <a:schemeClr val="tx1"/>
              </a:solidFill>
              <a:miter lim="800000"/>
              <a:headEnd/>
              <a:tailEnd/>
            </a:ln>
            <a:effectLst/>
          </p:spPr>
          <p:txBody>
            <a:bodyPr wrap="none" anchor="ctr"/>
            <a:lstStyle/>
            <a:p>
              <a:pPr algn="ctr" rtl="0" fontAlgn="base">
                <a:spcBef>
                  <a:spcPct val="0"/>
                </a:spcBef>
                <a:spcAft>
                  <a:spcPct val="0"/>
                </a:spcAft>
              </a:pPr>
              <a:endParaRPr lang="en-US" kern="1200" dirty="0">
                <a:solidFill>
                  <a:srgbClr val="FFFFFF"/>
                </a:solidFill>
                <a:latin typeface="Tahoma" pitchFamily="34" charset="0"/>
                <a:ea typeface="+mn-ea"/>
                <a:cs typeface="+mn-cs"/>
              </a:endParaRPr>
            </a:p>
          </p:txBody>
        </p:sp>
        <p:sp>
          <p:nvSpPr>
            <p:cNvPr id="27656" name="Text Box 8"/>
            <p:cNvSpPr txBox="1">
              <a:spLocks noChangeArrowheads="1"/>
            </p:cNvSpPr>
            <p:nvPr/>
          </p:nvSpPr>
          <p:spPr bwMode="auto">
            <a:xfrm rot="16200000">
              <a:off x="-230981" y="1546225"/>
              <a:ext cx="1223963" cy="519113"/>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2800" b="1" kern="1200" dirty="0">
                  <a:solidFill>
                    <a:schemeClr val="bg1"/>
                  </a:solidFill>
                  <a:latin typeface="Tahoma" pitchFamily="34" charset="0"/>
                  <a:ea typeface="+mn-ea"/>
                  <a:cs typeface="+mn-cs"/>
                </a:rPr>
                <a:t>Israel</a:t>
              </a:r>
            </a:p>
          </p:txBody>
        </p:sp>
      </p:grpSp>
      <p:grpSp>
        <p:nvGrpSpPr>
          <p:cNvPr id="3" name="Group 2"/>
          <p:cNvGrpSpPr/>
          <p:nvPr/>
        </p:nvGrpSpPr>
        <p:grpSpPr>
          <a:xfrm>
            <a:off x="-2959" y="3992209"/>
            <a:ext cx="762000" cy="1621485"/>
            <a:chOff x="-2959" y="4306564"/>
            <a:chExt cx="762000" cy="1621485"/>
          </a:xfrm>
        </p:grpSpPr>
        <p:sp>
          <p:nvSpPr>
            <p:cNvPr id="27657" name="Rectangle 9"/>
            <p:cNvSpPr>
              <a:spLocks noChangeArrowheads="1"/>
            </p:cNvSpPr>
            <p:nvPr/>
          </p:nvSpPr>
          <p:spPr bwMode="auto">
            <a:xfrm>
              <a:off x="-2959" y="4306564"/>
              <a:ext cx="762000" cy="1621485"/>
            </a:xfrm>
            <a:prstGeom prst="rect">
              <a:avLst/>
            </a:prstGeom>
            <a:solidFill>
              <a:schemeClr val="tx1"/>
            </a:solidFill>
            <a:ln w="9525">
              <a:solidFill>
                <a:schemeClr val="tx1"/>
              </a:solidFill>
              <a:miter lim="800000"/>
              <a:headEnd/>
              <a:tailEnd/>
            </a:ln>
            <a:effectLst/>
          </p:spPr>
          <p:txBody>
            <a:bodyPr wrap="none" anchor="ctr"/>
            <a:lstStyle/>
            <a:p>
              <a:pPr algn="l" rtl="0" fontAlgn="base">
                <a:spcBef>
                  <a:spcPct val="0"/>
                </a:spcBef>
                <a:spcAft>
                  <a:spcPct val="0"/>
                </a:spcAft>
              </a:pPr>
              <a:endParaRPr lang="en-US" kern="1200">
                <a:solidFill>
                  <a:schemeClr val="bg1"/>
                </a:solidFill>
                <a:latin typeface="Tahoma" pitchFamily="34" charset="0"/>
                <a:ea typeface="+mn-ea"/>
                <a:cs typeface="+mn-cs"/>
              </a:endParaRPr>
            </a:p>
          </p:txBody>
        </p:sp>
        <p:sp>
          <p:nvSpPr>
            <p:cNvPr id="27658" name="Text Box 10"/>
            <p:cNvSpPr txBox="1">
              <a:spLocks noChangeArrowheads="1"/>
            </p:cNvSpPr>
            <p:nvPr/>
          </p:nvSpPr>
          <p:spPr bwMode="auto">
            <a:xfrm rot="16200000">
              <a:off x="-252990" y="4857750"/>
              <a:ext cx="1262063" cy="519112"/>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2800" b="1" kern="1200" dirty="0">
                  <a:solidFill>
                    <a:schemeClr val="bg1"/>
                  </a:solidFill>
                  <a:latin typeface="Tahoma" pitchFamily="34" charset="0"/>
                  <a:ea typeface="+mn-ea"/>
                  <a:cs typeface="+mn-cs"/>
                </a:rPr>
                <a:t>Today</a:t>
              </a:r>
            </a:p>
          </p:txBody>
        </p:sp>
      </p:grpSp>
      <p:grpSp>
        <p:nvGrpSpPr>
          <p:cNvPr id="6" name="Group 5"/>
          <p:cNvGrpSpPr/>
          <p:nvPr/>
        </p:nvGrpSpPr>
        <p:grpSpPr>
          <a:xfrm>
            <a:off x="2966806" y="1185890"/>
            <a:ext cx="533400" cy="1636281"/>
            <a:chOff x="2966806" y="990600"/>
            <a:chExt cx="533400" cy="1636281"/>
          </a:xfrm>
        </p:grpSpPr>
        <p:sp>
          <p:nvSpPr>
            <p:cNvPr id="22" name="Rectangle 11" descr="Water droplets"/>
            <p:cNvSpPr>
              <a:spLocks noChangeArrowheads="1"/>
            </p:cNvSpPr>
            <p:nvPr/>
          </p:nvSpPr>
          <p:spPr bwMode="auto">
            <a:xfrm>
              <a:off x="2966806" y="990600"/>
              <a:ext cx="533400" cy="1636281"/>
            </a:xfrm>
            <a:prstGeom prst="rect">
              <a:avLst/>
            </a:prstGeom>
            <a:blipFill dpi="0" rotWithShape="1">
              <a:blip r:embed="rId2"/>
              <a:srcRect/>
              <a:tile tx="0" ty="0" sx="100000" sy="100000" flip="none" algn="tl"/>
            </a:blipFill>
            <a:ln w="9525">
              <a:noFill/>
              <a:miter lim="800000"/>
              <a:headEnd/>
              <a:tailEnd/>
            </a:ln>
            <a:effectLst/>
          </p:spPr>
          <p:txBody>
            <a:bodyPr wrap="none" anchor="ctr"/>
            <a:lstStyle/>
            <a:p>
              <a:pPr algn="l" rtl="0" fontAlgn="base">
                <a:spcBef>
                  <a:spcPct val="0"/>
                </a:spcBef>
                <a:spcAft>
                  <a:spcPct val="0"/>
                </a:spcAft>
              </a:pPr>
              <a:endParaRPr lang="en-US" kern="1200">
                <a:solidFill>
                  <a:schemeClr val="tx2">
                    <a:lumMod val="50000"/>
                  </a:schemeClr>
                </a:solidFill>
                <a:latin typeface="Tahoma" pitchFamily="34" charset="0"/>
                <a:ea typeface="+mn-ea"/>
                <a:cs typeface="+mn-cs"/>
              </a:endParaRPr>
            </a:p>
          </p:txBody>
        </p:sp>
        <p:sp>
          <p:nvSpPr>
            <p:cNvPr id="27661" name="Text Box 13"/>
            <p:cNvSpPr txBox="1">
              <a:spLocks noChangeArrowheads="1"/>
            </p:cNvSpPr>
            <p:nvPr/>
          </p:nvSpPr>
          <p:spPr bwMode="auto">
            <a:xfrm rot="16200000">
              <a:off x="2463569" y="1547130"/>
              <a:ext cx="1539875" cy="523220"/>
            </a:xfrm>
            <a:prstGeom prst="rect">
              <a:avLst/>
            </a:prstGeom>
            <a:noFill/>
            <a:ln w="9525">
              <a:noFill/>
              <a:miter lim="800000"/>
              <a:headEnd/>
              <a:tailEnd/>
            </a:ln>
            <a:effectLst/>
          </p:spPr>
          <p:txBody>
            <a:bodyPr>
              <a:spAutoFit/>
            </a:bodyPr>
            <a:lstStyle/>
            <a:p>
              <a:pPr algn="ctr" rtl="0" fontAlgn="base">
                <a:spcBef>
                  <a:spcPct val="0"/>
                </a:spcBef>
                <a:spcAft>
                  <a:spcPct val="0"/>
                </a:spcAft>
              </a:pPr>
              <a:r>
                <a:rPr lang="en-US" sz="2800" b="1" kern="1200" dirty="0">
                  <a:solidFill>
                    <a:schemeClr val="tx2">
                      <a:lumMod val="50000"/>
                    </a:schemeClr>
                  </a:solidFill>
                  <a:latin typeface="Tahoma" pitchFamily="34" charset="0"/>
                  <a:ea typeface="+mn-ea"/>
                  <a:cs typeface="+mn-cs"/>
                </a:rPr>
                <a:t>Water</a:t>
              </a:r>
            </a:p>
          </p:txBody>
        </p:sp>
      </p:grpSp>
      <p:sp>
        <p:nvSpPr>
          <p:cNvPr id="27662" name="Text Box 14"/>
          <p:cNvSpPr txBox="1">
            <a:spLocks noChangeArrowheads="1"/>
          </p:cNvSpPr>
          <p:nvPr/>
        </p:nvSpPr>
        <p:spPr bwMode="auto">
          <a:xfrm>
            <a:off x="969713" y="1219200"/>
            <a:ext cx="1824538" cy="1569660"/>
          </a:xfrm>
          <a:prstGeom prst="rect">
            <a:avLst/>
          </a:prstGeom>
          <a:noFill/>
          <a:ln w="9525">
            <a:noFill/>
            <a:miter lim="800000"/>
            <a:headEnd/>
            <a:tailEnd/>
          </a:ln>
          <a:effectLst/>
        </p:spPr>
        <p:txBody>
          <a:bodyPr wrap="none">
            <a:spAutoFit/>
          </a:bodyPr>
          <a:lstStyle/>
          <a:p>
            <a:pPr algn="ctr" rtl="0" fontAlgn="base">
              <a:spcBef>
                <a:spcPct val="0"/>
              </a:spcBef>
              <a:spcAft>
                <a:spcPct val="0"/>
              </a:spcAft>
            </a:pPr>
            <a:r>
              <a:rPr lang="en-US" sz="3200" kern="1200" dirty="0">
                <a:latin typeface="Arial" charset="0"/>
                <a:ea typeface="+mn-ea"/>
                <a:cs typeface="+mn-cs"/>
              </a:rPr>
              <a:t>Bondage</a:t>
            </a:r>
          </a:p>
          <a:p>
            <a:pPr algn="ctr" rtl="0" fontAlgn="base">
              <a:spcBef>
                <a:spcPct val="0"/>
              </a:spcBef>
              <a:spcAft>
                <a:spcPct val="0"/>
              </a:spcAft>
            </a:pPr>
            <a:r>
              <a:rPr lang="en-US" sz="3200" kern="1200" dirty="0">
                <a:latin typeface="Arial" charset="0"/>
                <a:ea typeface="+mn-ea"/>
                <a:cs typeface="+mn-cs"/>
              </a:rPr>
              <a:t>Of</a:t>
            </a:r>
          </a:p>
          <a:p>
            <a:pPr algn="ctr" rtl="0" fontAlgn="base">
              <a:spcBef>
                <a:spcPct val="0"/>
              </a:spcBef>
              <a:spcAft>
                <a:spcPct val="0"/>
              </a:spcAft>
            </a:pPr>
            <a:r>
              <a:rPr lang="en-US" sz="3200" kern="1200" dirty="0">
                <a:latin typeface="Arial" charset="0"/>
                <a:ea typeface="+mn-ea"/>
                <a:cs typeface="+mn-cs"/>
              </a:rPr>
              <a:t>Egypt</a:t>
            </a:r>
          </a:p>
        </p:txBody>
      </p:sp>
      <p:sp>
        <p:nvSpPr>
          <p:cNvPr id="27663" name="Text Box 15"/>
          <p:cNvSpPr txBox="1">
            <a:spLocks noChangeArrowheads="1"/>
          </p:cNvSpPr>
          <p:nvPr/>
        </p:nvSpPr>
        <p:spPr bwMode="auto">
          <a:xfrm>
            <a:off x="1058613" y="4018121"/>
            <a:ext cx="1824538" cy="1569660"/>
          </a:xfrm>
          <a:prstGeom prst="rect">
            <a:avLst/>
          </a:prstGeom>
          <a:noFill/>
          <a:ln w="9525">
            <a:noFill/>
            <a:miter lim="800000"/>
            <a:headEnd/>
            <a:tailEnd/>
          </a:ln>
          <a:effectLst/>
        </p:spPr>
        <p:txBody>
          <a:bodyPr wrap="none">
            <a:spAutoFit/>
          </a:bodyPr>
          <a:lstStyle/>
          <a:p>
            <a:pPr algn="ctr" rtl="0" fontAlgn="base">
              <a:spcBef>
                <a:spcPct val="0"/>
              </a:spcBef>
              <a:spcAft>
                <a:spcPct val="0"/>
              </a:spcAft>
            </a:pPr>
            <a:r>
              <a:rPr lang="en-US" sz="3200" kern="1200" dirty="0">
                <a:latin typeface="Arial" charset="0"/>
                <a:ea typeface="+mn-ea"/>
                <a:cs typeface="+mn-cs"/>
              </a:rPr>
              <a:t>Bondage</a:t>
            </a:r>
          </a:p>
          <a:p>
            <a:pPr algn="ctr" rtl="0" fontAlgn="base">
              <a:spcBef>
                <a:spcPct val="0"/>
              </a:spcBef>
              <a:spcAft>
                <a:spcPct val="0"/>
              </a:spcAft>
            </a:pPr>
            <a:r>
              <a:rPr lang="en-US" sz="3200" kern="1200" dirty="0">
                <a:latin typeface="Arial" charset="0"/>
                <a:ea typeface="+mn-ea"/>
                <a:cs typeface="+mn-cs"/>
              </a:rPr>
              <a:t>Of</a:t>
            </a:r>
          </a:p>
          <a:p>
            <a:pPr algn="ctr" rtl="0" fontAlgn="base">
              <a:spcBef>
                <a:spcPct val="0"/>
              </a:spcBef>
              <a:spcAft>
                <a:spcPct val="0"/>
              </a:spcAft>
            </a:pPr>
            <a:r>
              <a:rPr lang="en-US" sz="3200" kern="1200" dirty="0">
                <a:latin typeface="Arial" charset="0"/>
                <a:ea typeface="+mn-ea"/>
                <a:cs typeface="+mn-cs"/>
              </a:rPr>
              <a:t>Sin</a:t>
            </a:r>
          </a:p>
        </p:txBody>
      </p:sp>
      <p:sp>
        <p:nvSpPr>
          <p:cNvPr id="27664" name="Text Box 16"/>
          <p:cNvSpPr txBox="1">
            <a:spLocks noChangeArrowheads="1"/>
          </p:cNvSpPr>
          <p:nvPr/>
        </p:nvSpPr>
        <p:spPr bwMode="auto">
          <a:xfrm>
            <a:off x="4047200" y="684193"/>
            <a:ext cx="1963999" cy="954107"/>
          </a:xfrm>
          <a:prstGeom prst="rect">
            <a:avLst/>
          </a:prstGeom>
          <a:noFill/>
          <a:ln w="9525">
            <a:noFill/>
            <a:miter lim="800000"/>
            <a:headEnd/>
            <a:tailEnd/>
          </a:ln>
          <a:effectLst/>
        </p:spPr>
        <p:txBody>
          <a:bodyPr wrap="none">
            <a:spAutoFit/>
          </a:bodyPr>
          <a:lstStyle/>
          <a:p>
            <a:pPr algn="ctr" rtl="0" fontAlgn="base">
              <a:spcBef>
                <a:spcPct val="0"/>
              </a:spcBef>
              <a:spcAft>
                <a:spcPct val="0"/>
              </a:spcAft>
            </a:pPr>
            <a:r>
              <a:rPr lang="en-US" sz="2800" kern="1200" dirty="0">
                <a:latin typeface="Arial" charset="0"/>
                <a:ea typeface="+mn-ea"/>
                <a:cs typeface="+mn-cs"/>
              </a:rPr>
              <a:t>Wilderness</a:t>
            </a:r>
          </a:p>
          <a:p>
            <a:pPr algn="ctr" rtl="0" fontAlgn="base">
              <a:spcBef>
                <a:spcPct val="0"/>
              </a:spcBef>
              <a:spcAft>
                <a:spcPct val="0"/>
              </a:spcAft>
            </a:pPr>
            <a:r>
              <a:rPr lang="en-US" sz="2800" kern="1200" dirty="0">
                <a:latin typeface="Arial" charset="0"/>
                <a:ea typeface="+mn-ea"/>
                <a:cs typeface="+mn-cs"/>
              </a:rPr>
              <a:t>Wandering</a:t>
            </a:r>
          </a:p>
        </p:txBody>
      </p:sp>
      <p:sp>
        <p:nvSpPr>
          <p:cNvPr id="27665" name="Text Box 17"/>
          <p:cNvSpPr txBox="1">
            <a:spLocks noChangeArrowheads="1"/>
          </p:cNvSpPr>
          <p:nvPr/>
        </p:nvSpPr>
        <p:spPr bwMode="auto">
          <a:xfrm>
            <a:off x="7006046" y="1470630"/>
            <a:ext cx="1673225" cy="1066800"/>
          </a:xfrm>
          <a:prstGeom prst="rect">
            <a:avLst/>
          </a:prstGeom>
          <a:noFill/>
          <a:ln w="9525">
            <a:noFill/>
            <a:miter lim="800000"/>
            <a:headEnd/>
            <a:tailEnd/>
          </a:ln>
          <a:effectLst/>
        </p:spPr>
        <p:txBody>
          <a:bodyPr wrap="none">
            <a:spAutoFit/>
          </a:bodyPr>
          <a:lstStyle/>
          <a:p>
            <a:pPr algn="ctr" rtl="0" fontAlgn="base">
              <a:spcBef>
                <a:spcPct val="0"/>
              </a:spcBef>
              <a:spcAft>
                <a:spcPct val="0"/>
              </a:spcAft>
            </a:pPr>
            <a:r>
              <a:rPr lang="en-US" sz="3200" kern="1200" dirty="0">
                <a:latin typeface="Arial" charset="0"/>
                <a:ea typeface="+mn-ea"/>
                <a:cs typeface="+mn-cs"/>
              </a:rPr>
              <a:t>Promise</a:t>
            </a:r>
          </a:p>
          <a:p>
            <a:pPr algn="ctr" rtl="0" fontAlgn="base">
              <a:spcBef>
                <a:spcPct val="0"/>
              </a:spcBef>
              <a:spcAft>
                <a:spcPct val="0"/>
              </a:spcAft>
            </a:pPr>
            <a:r>
              <a:rPr lang="en-US" sz="3200" kern="1200" dirty="0">
                <a:latin typeface="Arial" charset="0"/>
                <a:ea typeface="+mn-ea"/>
                <a:cs typeface="+mn-cs"/>
              </a:rPr>
              <a:t>Land</a:t>
            </a:r>
          </a:p>
        </p:txBody>
      </p:sp>
      <p:sp>
        <p:nvSpPr>
          <p:cNvPr id="27666" name="Text Box 18"/>
          <p:cNvSpPr txBox="1">
            <a:spLocks noChangeArrowheads="1"/>
          </p:cNvSpPr>
          <p:nvPr/>
        </p:nvSpPr>
        <p:spPr bwMode="auto">
          <a:xfrm>
            <a:off x="6998517" y="3771900"/>
            <a:ext cx="1688283" cy="2062103"/>
          </a:xfrm>
          <a:prstGeom prst="rect">
            <a:avLst/>
          </a:prstGeom>
          <a:noFill/>
          <a:ln w="9525">
            <a:noFill/>
            <a:miter lim="800000"/>
            <a:headEnd/>
            <a:tailEnd/>
          </a:ln>
          <a:effectLst/>
        </p:spPr>
        <p:txBody>
          <a:bodyPr wrap="none">
            <a:spAutoFit/>
          </a:bodyPr>
          <a:lstStyle/>
          <a:p>
            <a:pPr algn="ctr" rtl="0" fontAlgn="base">
              <a:spcBef>
                <a:spcPct val="0"/>
              </a:spcBef>
              <a:spcAft>
                <a:spcPct val="0"/>
              </a:spcAft>
            </a:pPr>
            <a:r>
              <a:rPr lang="en-US" sz="3200" kern="1200" dirty="0">
                <a:latin typeface="Arial" charset="0"/>
                <a:ea typeface="+mn-ea"/>
                <a:cs typeface="+mn-cs"/>
              </a:rPr>
              <a:t>Heaven</a:t>
            </a:r>
          </a:p>
          <a:p>
            <a:pPr algn="ctr" rtl="0" fontAlgn="base">
              <a:spcBef>
                <a:spcPct val="0"/>
              </a:spcBef>
              <a:spcAft>
                <a:spcPct val="0"/>
              </a:spcAft>
            </a:pPr>
            <a:r>
              <a:rPr lang="en-US" sz="3200" kern="1200" dirty="0">
                <a:latin typeface="Arial" charset="0"/>
                <a:ea typeface="+mn-ea"/>
                <a:cs typeface="+mn-cs"/>
              </a:rPr>
              <a:t>Our</a:t>
            </a:r>
          </a:p>
          <a:p>
            <a:pPr algn="ctr" rtl="0" fontAlgn="base">
              <a:spcBef>
                <a:spcPct val="0"/>
              </a:spcBef>
              <a:spcAft>
                <a:spcPct val="0"/>
              </a:spcAft>
            </a:pPr>
            <a:r>
              <a:rPr lang="en-US" sz="3200" kern="1200" dirty="0">
                <a:latin typeface="Arial" charset="0"/>
                <a:ea typeface="+mn-ea"/>
                <a:cs typeface="+mn-cs"/>
              </a:rPr>
              <a:t>Promise</a:t>
            </a:r>
          </a:p>
          <a:p>
            <a:pPr algn="ctr" rtl="0" fontAlgn="base">
              <a:spcBef>
                <a:spcPct val="0"/>
              </a:spcBef>
              <a:spcAft>
                <a:spcPct val="0"/>
              </a:spcAft>
            </a:pPr>
            <a:r>
              <a:rPr lang="en-US" sz="3200" kern="1200" dirty="0">
                <a:latin typeface="Arial" charset="0"/>
                <a:ea typeface="+mn-ea"/>
                <a:cs typeface="+mn-cs"/>
              </a:rPr>
              <a:t>Land</a:t>
            </a:r>
          </a:p>
        </p:txBody>
      </p:sp>
      <p:sp>
        <p:nvSpPr>
          <p:cNvPr id="27667" name="Text Box 19"/>
          <p:cNvSpPr txBox="1">
            <a:spLocks noChangeArrowheads="1"/>
          </p:cNvSpPr>
          <p:nvPr/>
        </p:nvSpPr>
        <p:spPr bwMode="auto">
          <a:xfrm>
            <a:off x="4576992" y="3771900"/>
            <a:ext cx="904414" cy="523220"/>
          </a:xfrm>
          <a:prstGeom prst="rect">
            <a:avLst/>
          </a:prstGeom>
          <a:noFill/>
          <a:ln w="9525">
            <a:noFill/>
            <a:miter lim="800000"/>
            <a:headEnd/>
            <a:tailEnd/>
          </a:ln>
          <a:effectLst/>
        </p:spPr>
        <p:txBody>
          <a:bodyPr wrap="none">
            <a:spAutoFit/>
          </a:bodyPr>
          <a:lstStyle/>
          <a:p>
            <a:pPr algn="ctr" rtl="0" fontAlgn="base">
              <a:spcBef>
                <a:spcPct val="0"/>
              </a:spcBef>
              <a:spcAft>
                <a:spcPct val="0"/>
              </a:spcAft>
            </a:pPr>
            <a:r>
              <a:rPr lang="en-US" sz="2800" kern="1200" dirty="0">
                <a:latin typeface="Arial" charset="0"/>
                <a:ea typeface="+mn-ea"/>
                <a:cs typeface="+mn-cs"/>
              </a:rPr>
              <a:t>Now</a:t>
            </a:r>
          </a:p>
        </p:txBody>
      </p:sp>
      <p:sp>
        <p:nvSpPr>
          <p:cNvPr id="27668" name="Oval 20"/>
          <p:cNvSpPr>
            <a:spLocks noChangeArrowheads="1"/>
          </p:cNvSpPr>
          <p:nvPr/>
        </p:nvSpPr>
        <p:spPr bwMode="auto">
          <a:xfrm>
            <a:off x="3619499" y="1562100"/>
            <a:ext cx="2819400" cy="1828800"/>
          </a:xfrm>
          <a:prstGeom prst="ellipse">
            <a:avLst/>
          </a:prstGeom>
          <a:solidFill>
            <a:srgbClr val="000000"/>
          </a:solidFill>
          <a:ln w="9525">
            <a:solidFill>
              <a:srgbClr val="FFFF66"/>
            </a:solidFill>
            <a:round/>
            <a:headEnd/>
            <a:tailEnd/>
          </a:ln>
          <a:effectLst/>
        </p:spPr>
        <p:txBody>
          <a:bodyPr wrap="none" anchor="ctr"/>
          <a:lstStyle/>
          <a:p>
            <a:pPr algn="ctr" rtl="0" fontAlgn="base">
              <a:spcBef>
                <a:spcPct val="0"/>
              </a:spcBef>
              <a:spcAft>
                <a:spcPct val="0"/>
              </a:spcAft>
            </a:pPr>
            <a:r>
              <a:rPr lang="en-US" sz="2800" kern="1200" dirty="0">
                <a:solidFill>
                  <a:schemeClr val="bg1"/>
                </a:solidFill>
                <a:latin typeface="Tahoma" pitchFamily="34" charset="0"/>
                <a:ea typeface="+mn-ea"/>
                <a:cs typeface="+mn-cs"/>
              </a:rPr>
              <a:t>Many Fell</a:t>
            </a:r>
          </a:p>
          <a:p>
            <a:pPr algn="ctr" rtl="0" fontAlgn="base">
              <a:spcBef>
                <a:spcPct val="0"/>
              </a:spcBef>
              <a:spcAft>
                <a:spcPct val="0"/>
              </a:spcAft>
            </a:pPr>
            <a:r>
              <a:rPr lang="en-US" sz="2800" kern="1200" dirty="0">
                <a:solidFill>
                  <a:schemeClr val="bg1"/>
                </a:solidFill>
                <a:latin typeface="Tahoma" pitchFamily="34" charset="0"/>
                <a:ea typeface="+mn-ea"/>
                <a:cs typeface="+mn-cs"/>
              </a:rPr>
              <a:t>Before They</a:t>
            </a:r>
          </a:p>
          <a:p>
            <a:pPr algn="ctr" rtl="0" fontAlgn="base">
              <a:spcBef>
                <a:spcPct val="0"/>
              </a:spcBef>
              <a:spcAft>
                <a:spcPct val="0"/>
              </a:spcAft>
            </a:pPr>
            <a:r>
              <a:rPr lang="en-US" sz="2800" kern="1200" dirty="0">
                <a:solidFill>
                  <a:schemeClr val="bg1"/>
                </a:solidFill>
                <a:latin typeface="Tahoma" pitchFamily="34" charset="0"/>
                <a:ea typeface="+mn-ea"/>
                <a:cs typeface="+mn-cs"/>
              </a:rPr>
              <a:t>Made It…..</a:t>
            </a:r>
          </a:p>
        </p:txBody>
      </p:sp>
      <p:sp>
        <p:nvSpPr>
          <p:cNvPr id="27669" name="Oval 21"/>
          <p:cNvSpPr>
            <a:spLocks noChangeArrowheads="1"/>
          </p:cNvSpPr>
          <p:nvPr/>
        </p:nvSpPr>
        <p:spPr bwMode="auto">
          <a:xfrm>
            <a:off x="3619499" y="4229100"/>
            <a:ext cx="2819400" cy="1828800"/>
          </a:xfrm>
          <a:prstGeom prst="ellipse">
            <a:avLst/>
          </a:prstGeom>
          <a:solidFill>
            <a:srgbClr val="000000"/>
          </a:solidFill>
          <a:ln w="9525">
            <a:solidFill>
              <a:srgbClr val="FFFF66"/>
            </a:solidFill>
            <a:round/>
            <a:headEnd/>
            <a:tailEnd/>
          </a:ln>
          <a:effectLst/>
        </p:spPr>
        <p:txBody>
          <a:bodyPr wrap="none" anchor="ctr"/>
          <a:lstStyle/>
          <a:p>
            <a:pPr algn="ctr" rtl="0" fontAlgn="base">
              <a:spcBef>
                <a:spcPct val="0"/>
              </a:spcBef>
              <a:spcAft>
                <a:spcPct val="0"/>
              </a:spcAft>
            </a:pPr>
            <a:r>
              <a:rPr lang="en-US" sz="2800" kern="1200">
                <a:solidFill>
                  <a:schemeClr val="bg1"/>
                </a:solidFill>
                <a:latin typeface="Tahoma" pitchFamily="34" charset="0"/>
                <a:ea typeface="+mn-ea"/>
                <a:cs typeface="+mn-cs"/>
              </a:rPr>
              <a:t>We Too Could</a:t>
            </a:r>
          </a:p>
          <a:p>
            <a:pPr algn="ctr" rtl="0" fontAlgn="base">
              <a:spcBef>
                <a:spcPct val="0"/>
              </a:spcBef>
              <a:spcAft>
                <a:spcPct val="0"/>
              </a:spcAft>
            </a:pPr>
            <a:r>
              <a:rPr lang="en-US" sz="2800" kern="1200">
                <a:solidFill>
                  <a:schemeClr val="bg1"/>
                </a:solidFill>
                <a:latin typeface="Tahoma" pitchFamily="34" charset="0"/>
                <a:ea typeface="+mn-ea"/>
                <a:cs typeface="+mn-cs"/>
              </a:rPr>
              <a:t>Fall Before…</a:t>
            </a:r>
          </a:p>
        </p:txBody>
      </p:sp>
      <p:grpSp>
        <p:nvGrpSpPr>
          <p:cNvPr id="25" name="Group 24"/>
          <p:cNvGrpSpPr/>
          <p:nvPr/>
        </p:nvGrpSpPr>
        <p:grpSpPr>
          <a:xfrm>
            <a:off x="2971896" y="3984811"/>
            <a:ext cx="533400" cy="1636281"/>
            <a:chOff x="2966806" y="990600"/>
            <a:chExt cx="533400" cy="1636281"/>
          </a:xfrm>
        </p:grpSpPr>
        <p:sp>
          <p:nvSpPr>
            <p:cNvPr id="26" name="Rectangle 11" descr="Water droplets"/>
            <p:cNvSpPr>
              <a:spLocks noChangeArrowheads="1"/>
            </p:cNvSpPr>
            <p:nvPr/>
          </p:nvSpPr>
          <p:spPr bwMode="auto">
            <a:xfrm>
              <a:off x="2966806" y="990600"/>
              <a:ext cx="533400" cy="1636281"/>
            </a:xfrm>
            <a:prstGeom prst="rect">
              <a:avLst/>
            </a:prstGeom>
            <a:blipFill dpi="0" rotWithShape="1">
              <a:blip r:embed="rId2"/>
              <a:srcRect/>
              <a:tile tx="0" ty="0" sx="100000" sy="100000" flip="none" algn="tl"/>
            </a:blipFill>
            <a:ln w="9525">
              <a:noFill/>
              <a:miter lim="800000"/>
              <a:headEnd/>
              <a:tailEnd/>
            </a:ln>
            <a:effectLst/>
          </p:spPr>
          <p:txBody>
            <a:bodyPr wrap="none" anchor="ctr"/>
            <a:lstStyle/>
            <a:p>
              <a:pPr algn="l" rtl="0" fontAlgn="base">
                <a:spcBef>
                  <a:spcPct val="0"/>
                </a:spcBef>
                <a:spcAft>
                  <a:spcPct val="0"/>
                </a:spcAft>
              </a:pPr>
              <a:endParaRPr lang="en-US" kern="1200">
                <a:solidFill>
                  <a:schemeClr val="tx2">
                    <a:lumMod val="50000"/>
                  </a:schemeClr>
                </a:solidFill>
                <a:latin typeface="Tahoma" pitchFamily="34" charset="0"/>
                <a:ea typeface="+mn-ea"/>
                <a:cs typeface="+mn-cs"/>
              </a:endParaRPr>
            </a:p>
          </p:txBody>
        </p:sp>
        <p:sp>
          <p:nvSpPr>
            <p:cNvPr id="27" name="Text Box 13"/>
            <p:cNvSpPr txBox="1">
              <a:spLocks noChangeArrowheads="1"/>
            </p:cNvSpPr>
            <p:nvPr/>
          </p:nvSpPr>
          <p:spPr bwMode="auto">
            <a:xfrm rot="16200000">
              <a:off x="2463569" y="1547130"/>
              <a:ext cx="1539875" cy="523220"/>
            </a:xfrm>
            <a:prstGeom prst="rect">
              <a:avLst/>
            </a:prstGeom>
            <a:noFill/>
            <a:ln w="9525">
              <a:noFill/>
              <a:miter lim="800000"/>
              <a:headEnd/>
              <a:tailEnd/>
            </a:ln>
            <a:effectLst/>
          </p:spPr>
          <p:txBody>
            <a:bodyPr>
              <a:spAutoFit/>
            </a:bodyPr>
            <a:lstStyle/>
            <a:p>
              <a:pPr algn="ctr" rtl="0" fontAlgn="base">
                <a:spcBef>
                  <a:spcPct val="0"/>
                </a:spcBef>
                <a:spcAft>
                  <a:spcPct val="0"/>
                </a:spcAft>
              </a:pPr>
              <a:r>
                <a:rPr lang="en-US" sz="2800" b="1" kern="1200" dirty="0">
                  <a:solidFill>
                    <a:schemeClr val="tx2">
                      <a:lumMod val="50000"/>
                    </a:schemeClr>
                  </a:solidFill>
                  <a:latin typeface="Tahoma" pitchFamily="34" charset="0"/>
                  <a:ea typeface="+mn-ea"/>
                  <a:cs typeface="+mn-cs"/>
                </a:rPr>
                <a:t>Water</a:t>
              </a:r>
            </a:p>
          </p:txBody>
        </p:sp>
      </p:grpSp>
      <p:sp>
        <p:nvSpPr>
          <p:cNvPr id="28" name="Line 6"/>
          <p:cNvSpPr>
            <a:spLocks noChangeShapeType="1"/>
          </p:cNvSpPr>
          <p:nvPr/>
        </p:nvSpPr>
        <p:spPr bwMode="auto">
          <a:xfrm>
            <a:off x="6477000" y="3619500"/>
            <a:ext cx="0" cy="2857500"/>
          </a:xfrm>
          <a:prstGeom prst="line">
            <a:avLst/>
          </a:prstGeom>
          <a:noFill/>
          <a:ln w="9525">
            <a:solidFill>
              <a:schemeClr val="tx1"/>
            </a:solidFill>
            <a:round/>
            <a:headEnd/>
            <a:tailEnd/>
          </a:ln>
          <a:effectLst/>
        </p:spPr>
        <p:txBody>
          <a:bodyPr/>
          <a:lstStyle/>
          <a:p>
            <a:pPr algn="l" rtl="0" fontAlgn="base">
              <a:spcBef>
                <a:spcPct val="0"/>
              </a:spcBef>
              <a:spcAft>
                <a:spcPct val="0"/>
              </a:spcAft>
            </a:pPr>
            <a:endParaRPr lang="en-US" kern="1200">
              <a:solidFill>
                <a:srgbClr val="FFFFFF"/>
              </a:solidFill>
              <a:latin typeface="Tahoma" pitchFamily="34" charset="0"/>
              <a:ea typeface="+mn-ea"/>
              <a:cs typeface="+mn-cs"/>
            </a:endParaRPr>
          </a:p>
        </p:txBody>
      </p:sp>
      <p:sp>
        <p:nvSpPr>
          <p:cNvPr id="29" name="Rectangle 28"/>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30" name="Rectangle 29"/>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3</a:t>
            </a:r>
            <a:endParaRPr lang="en-US" sz="2800" dirty="0"/>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40815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68"/>
                                        </p:tgtEl>
                                        <p:attrNameLst>
                                          <p:attrName>style.visibility</p:attrName>
                                        </p:attrNameLst>
                                      </p:cBhvr>
                                      <p:to>
                                        <p:strVal val="visible"/>
                                      </p:to>
                                    </p:set>
                                    <p:animEffect transition="in" filter="fade">
                                      <p:cBhvr>
                                        <p:cTn id="7" dur="1000"/>
                                        <p:tgtEl>
                                          <p:spTgt spid="27668"/>
                                        </p:tgtEl>
                                      </p:cBhvr>
                                    </p:animEffect>
                                    <p:anim calcmode="lin" valueType="num">
                                      <p:cBhvr>
                                        <p:cTn id="8" dur="1000" fill="hold"/>
                                        <p:tgtEl>
                                          <p:spTgt spid="27668"/>
                                        </p:tgtEl>
                                        <p:attrNameLst>
                                          <p:attrName>ppt_x</p:attrName>
                                        </p:attrNameLst>
                                      </p:cBhvr>
                                      <p:tavLst>
                                        <p:tav tm="0">
                                          <p:val>
                                            <p:strVal val="#ppt_x"/>
                                          </p:val>
                                        </p:tav>
                                        <p:tav tm="100000">
                                          <p:val>
                                            <p:strVal val="#ppt_x"/>
                                          </p:val>
                                        </p:tav>
                                      </p:tavLst>
                                    </p:anim>
                                    <p:anim calcmode="lin" valueType="num">
                                      <p:cBhvr>
                                        <p:cTn id="9" dur="1000" fill="hold"/>
                                        <p:tgtEl>
                                          <p:spTgt spid="276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69"/>
                                        </p:tgtEl>
                                        <p:attrNameLst>
                                          <p:attrName>style.visibility</p:attrName>
                                        </p:attrNameLst>
                                      </p:cBhvr>
                                      <p:to>
                                        <p:strVal val="visible"/>
                                      </p:to>
                                    </p:set>
                                    <p:animEffect transition="in" filter="fade">
                                      <p:cBhvr>
                                        <p:cTn id="14" dur="1000"/>
                                        <p:tgtEl>
                                          <p:spTgt spid="27669"/>
                                        </p:tgtEl>
                                      </p:cBhvr>
                                    </p:animEffect>
                                    <p:anim calcmode="lin" valueType="num">
                                      <p:cBhvr>
                                        <p:cTn id="15" dur="1000" fill="hold"/>
                                        <p:tgtEl>
                                          <p:spTgt spid="27669"/>
                                        </p:tgtEl>
                                        <p:attrNameLst>
                                          <p:attrName>ppt_x</p:attrName>
                                        </p:attrNameLst>
                                      </p:cBhvr>
                                      <p:tavLst>
                                        <p:tav tm="0">
                                          <p:val>
                                            <p:strVal val="#ppt_x"/>
                                          </p:val>
                                        </p:tav>
                                        <p:tav tm="100000">
                                          <p:val>
                                            <p:strVal val="#ppt_x"/>
                                          </p:val>
                                        </p:tav>
                                      </p:tavLst>
                                    </p:anim>
                                    <p:anim calcmode="lin" valueType="num">
                                      <p:cBhvr>
                                        <p:cTn id="16" dur="1000" fill="hold"/>
                                        <p:tgtEl>
                                          <p:spTgt spid="276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8" grpId="0" animBg="1"/>
      <p:bldP spid="2766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447800"/>
            <a:ext cx="2286000" cy="2308324"/>
          </a:xfrm>
          <a:prstGeom prst="rect">
            <a:avLst/>
          </a:prstGeom>
          <a:noFill/>
        </p:spPr>
        <p:txBody>
          <a:bodyPr wrap="square" rtlCol="0">
            <a:spAutoFit/>
          </a:bodyPr>
          <a:lstStyle/>
          <a:p>
            <a:pPr algn="ctr"/>
            <a:r>
              <a:rPr lang="en-US" sz="3600" dirty="0" smtClean="0">
                <a:solidFill>
                  <a:prstClr val="black"/>
                </a:solidFill>
                <a:latin typeface="Arial Narrow" panose="020B0606020202030204" pitchFamily="34" charset="0"/>
                <a:cs typeface="Times New Roman" panose="02020603050405020304" pitchFamily="18" charset="0"/>
              </a:rPr>
              <a:t>Old</a:t>
            </a:r>
          </a:p>
          <a:p>
            <a:pPr algn="ctr"/>
            <a:r>
              <a:rPr lang="en-US" sz="3600" dirty="0" smtClean="0">
                <a:solidFill>
                  <a:prstClr val="black"/>
                </a:solidFill>
                <a:latin typeface="Arial Narrow" panose="020B0606020202030204" pitchFamily="34" charset="0"/>
                <a:cs typeface="Times New Roman" panose="02020603050405020304" pitchFamily="18" charset="0"/>
              </a:rPr>
              <a:t>Testament</a:t>
            </a:r>
          </a:p>
          <a:p>
            <a:pPr algn="ctr"/>
            <a:r>
              <a:rPr lang="en-US" sz="3600" dirty="0" smtClean="0">
                <a:solidFill>
                  <a:prstClr val="black"/>
                </a:solidFill>
                <a:latin typeface="Arial Narrow" panose="020B0606020202030204" pitchFamily="34" charset="0"/>
                <a:cs typeface="Times New Roman" panose="02020603050405020304" pitchFamily="18" charset="0"/>
              </a:rPr>
              <a:t>In This</a:t>
            </a:r>
          </a:p>
          <a:p>
            <a:pPr algn="ctr"/>
            <a:r>
              <a:rPr lang="en-US" sz="3600" dirty="0" smtClean="0">
                <a:solidFill>
                  <a:prstClr val="black"/>
                </a:solidFill>
                <a:latin typeface="Arial Narrow" panose="020B0606020202030204" pitchFamily="34" charset="0"/>
                <a:cs typeface="Times New Roman" panose="02020603050405020304" pitchFamily="18" charset="0"/>
              </a:rPr>
              <a:t>Chapter</a:t>
            </a:r>
          </a:p>
        </p:txBody>
      </p:sp>
      <p:graphicFrame>
        <p:nvGraphicFramePr>
          <p:cNvPr id="7" name="Table 6"/>
          <p:cNvGraphicFramePr>
            <a:graphicFrameLocks noGrp="1"/>
          </p:cNvGraphicFramePr>
          <p:nvPr>
            <p:extLst>
              <p:ext uri="{D42A27DB-BD31-4B8C-83A1-F6EECF244321}">
                <p14:modId xmlns:p14="http://schemas.microsoft.com/office/powerpoint/2010/main" val="2658852141"/>
              </p:ext>
            </p:extLst>
          </p:nvPr>
        </p:nvGraphicFramePr>
        <p:xfrm>
          <a:off x="2590800" y="1273076"/>
          <a:ext cx="6248400" cy="2590800"/>
        </p:xfrm>
        <a:graphic>
          <a:graphicData uri="http://schemas.openxmlformats.org/drawingml/2006/table">
            <a:tbl>
              <a:tblPr firstRow="1" bandRow="1">
                <a:tableStyleId>{5940675A-B579-460E-94D1-54222C63F5DA}</a:tableStyleId>
              </a:tblPr>
              <a:tblGrid>
                <a:gridCol w="2743200"/>
                <a:gridCol w="3505200"/>
              </a:tblGrid>
              <a:tr h="370840">
                <a:tc>
                  <a:txBody>
                    <a:bodyPr/>
                    <a:lstStyle/>
                    <a:p>
                      <a:pPr algn="ctr"/>
                      <a:r>
                        <a:rPr lang="en-US" sz="2800" dirty="0" smtClean="0">
                          <a:solidFill>
                            <a:schemeClr val="bg1"/>
                          </a:solidFill>
                          <a:latin typeface="Arial Narrow" panose="020B0606020202030204" pitchFamily="34" charset="0"/>
                        </a:rPr>
                        <a:t>Verse in</a:t>
                      </a:r>
                      <a:r>
                        <a:rPr lang="en-US" sz="2800" baseline="0" dirty="0" smtClean="0">
                          <a:solidFill>
                            <a:schemeClr val="bg1"/>
                          </a:solidFill>
                          <a:latin typeface="Arial Narrow" panose="020B0606020202030204" pitchFamily="34" charset="0"/>
                        </a:rPr>
                        <a:t> Chapter 4</a:t>
                      </a:r>
                      <a:endParaRPr lang="en-US" sz="2800" dirty="0">
                        <a:solidFill>
                          <a:schemeClr val="bg1"/>
                        </a:solidFill>
                        <a:latin typeface="Arial Narrow" panose="020B0606020202030204" pitchFamily="34" charset="0"/>
                      </a:endParaRPr>
                    </a:p>
                  </a:txBody>
                  <a:tcPr>
                    <a:solidFill>
                      <a:srgbClr val="000000"/>
                    </a:solidFill>
                  </a:tcPr>
                </a:tc>
                <a:tc>
                  <a:txBody>
                    <a:bodyPr/>
                    <a:lstStyle/>
                    <a:p>
                      <a:pPr algn="ctr"/>
                      <a:r>
                        <a:rPr lang="en-US" sz="2800" dirty="0" smtClean="0">
                          <a:solidFill>
                            <a:schemeClr val="bg1"/>
                          </a:solidFill>
                          <a:latin typeface="Arial Narrow" panose="020B0606020202030204" pitchFamily="34" charset="0"/>
                        </a:rPr>
                        <a:t>Old Testament Reference</a:t>
                      </a:r>
                      <a:endParaRPr lang="en-US" sz="2800" dirty="0">
                        <a:solidFill>
                          <a:schemeClr val="bg1"/>
                        </a:solidFill>
                        <a:latin typeface="Arial Narrow" panose="020B0606020202030204" pitchFamily="34" charset="0"/>
                      </a:endParaRPr>
                    </a:p>
                  </a:txBody>
                  <a:tcPr>
                    <a:solidFill>
                      <a:srgbClr val="000000"/>
                    </a:solidFill>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3</a:t>
                      </a:r>
                    </a:p>
                  </a:txBody>
                  <a:tcPr/>
                </a:tc>
                <a:tc>
                  <a:txBody>
                    <a:bodyPr/>
                    <a:lstStyle/>
                    <a:p>
                      <a:pPr algn="ctr"/>
                      <a:r>
                        <a:rPr lang="en-US" sz="2800" dirty="0" smtClean="0">
                          <a:solidFill>
                            <a:schemeClr val="tx1"/>
                          </a:solidFill>
                          <a:latin typeface="Arial Narrow" panose="020B0606020202030204" pitchFamily="34" charset="0"/>
                        </a:rPr>
                        <a:t>Psa. 95:11</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4</a:t>
                      </a:r>
                      <a:endParaRPr lang="en-US" sz="2800" dirty="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Gen. 2:2</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5</a:t>
                      </a:r>
                      <a:endParaRPr lang="en-US" sz="2800" dirty="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Psa. 95:11</a:t>
                      </a:r>
                      <a:endParaRPr lang="en-US" sz="2800" dirty="0">
                        <a:solidFill>
                          <a:schemeClr val="tx1"/>
                        </a:solidFill>
                        <a:latin typeface="Arial Narrow" panose="020B0606020202030204" pitchFamily="34" charset="0"/>
                      </a:endParaRPr>
                    </a:p>
                  </a:txBody>
                  <a:tcPr/>
                </a:tc>
              </a:tr>
              <a:tr h="370840">
                <a:tc>
                  <a:txBody>
                    <a:bodyPr/>
                    <a:lstStyle/>
                    <a:p>
                      <a:pPr algn="ctr"/>
                      <a:r>
                        <a:rPr lang="en-US" sz="2800" dirty="0" err="1" smtClean="0">
                          <a:solidFill>
                            <a:schemeClr val="tx1"/>
                          </a:solidFill>
                          <a:latin typeface="Arial Narrow" panose="020B0606020202030204" pitchFamily="34" charset="0"/>
                        </a:rPr>
                        <a:t>v.</a:t>
                      </a:r>
                      <a:r>
                        <a:rPr lang="en-US" sz="2800" dirty="0" smtClean="0">
                          <a:solidFill>
                            <a:schemeClr val="tx1"/>
                          </a:solidFill>
                          <a:latin typeface="Arial Narrow" panose="020B0606020202030204" pitchFamily="34" charset="0"/>
                        </a:rPr>
                        <a:t> 7</a:t>
                      </a:r>
                      <a:endParaRPr lang="en-US" sz="2800" dirty="0">
                        <a:solidFill>
                          <a:schemeClr val="tx1"/>
                        </a:solidFill>
                        <a:latin typeface="Arial Narrow" panose="020B0606020202030204" pitchFamily="34" charset="0"/>
                      </a:endParaRPr>
                    </a:p>
                  </a:txBody>
                  <a:tcPr/>
                </a:tc>
                <a:tc>
                  <a:txBody>
                    <a:bodyPr/>
                    <a:lstStyle/>
                    <a:p>
                      <a:pPr algn="ctr"/>
                      <a:r>
                        <a:rPr lang="en-US" sz="2800" dirty="0" smtClean="0">
                          <a:solidFill>
                            <a:schemeClr val="tx1"/>
                          </a:solidFill>
                          <a:latin typeface="Arial Narrow" panose="020B0606020202030204" pitchFamily="34" charset="0"/>
                        </a:rPr>
                        <a:t>Psa. 95:7-8</a:t>
                      </a:r>
                      <a:endParaRPr lang="en-US" sz="2800" dirty="0">
                        <a:solidFill>
                          <a:schemeClr val="tx1"/>
                        </a:solidFill>
                        <a:latin typeface="Arial Narrow" panose="020B0606020202030204" pitchFamily="34" charset="0"/>
                      </a:endParaRPr>
                    </a:p>
                  </a:txBody>
                  <a:tcPr/>
                </a:tc>
              </a:tr>
            </a:tbl>
          </a:graphicData>
        </a:graphic>
      </p:graphicFrame>
      <p:sp>
        <p:nvSpPr>
          <p:cNvPr id="5" name="Rectangle 4"/>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8" name="Rectangle 7"/>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4</a:t>
            </a:r>
            <a:endParaRPr lang="en-US" sz="28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75089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2020ok.com/img/8/4218.jpg"/>
          <p:cNvPicPr>
            <a:picLocks noChangeAspect="1" noChangeArrowheads="1"/>
          </p:cNvPicPr>
          <p:nvPr/>
        </p:nvPicPr>
        <p:blipFill rotWithShape="1">
          <a:blip r:embed="rId2">
            <a:extLst>
              <a:ext uri="{28A0092B-C50C-407E-A947-70E740481C1C}">
                <a14:useLocalDpi xmlns:a14="http://schemas.microsoft.com/office/drawing/2010/main" val="0"/>
              </a:ext>
            </a:extLst>
          </a:blip>
          <a:srcRect l="18065" r="19355"/>
          <a:stretch/>
        </p:blipFill>
        <p:spPr bwMode="auto">
          <a:xfrm>
            <a:off x="228600" y="914399"/>
            <a:ext cx="1276686" cy="204006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1" y="914399"/>
            <a:ext cx="5638799" cy="4278094"/>
          </a:xfrm>
          <a:prstGeom prst="rect">
            <a:avLst/>
          </a:prstGeom>
          <a:solidFill>
            <a:srgbClr val="FFFFFF">
              <a:alpha val="72941"/>
            </a:srgbClr>
          </a:solidFill>
          <a:ln>
            <a:solidFill>
              <a:schemeClr val="tx1"/>
            </a:solidFill>
          </a:ln>
        </p:spPr>
        <p:txBody>
          <a:bodyPr wrap="square" rtlCol="0">
            <a:spAutoFit/>
          </a:bodyPr>
          <a:lstStyle/>
          <a:p>
            <a:r>
              <a:rPr lang="en-US" sz="2800" dirty="0" smtClean="0">
                <a:solidFill>
                  <a:prstClr val="black"/>
                </a:solidFill>
                <a:latin typeface="Arial Narrow" panose="020B0606020202030204" pitchFamily="34" charset="0"/>
              </a:rPr>
              <a:t>“There is not merely grace on the throne, but the throne is altogether the throne of grace.  It is grace which disciplines us by the sharp and piercing Word, it is grace that looks on us when we have denied Him, and makes us weep bitterly. Jesus always intercedes: the throne is always a throne of grace. The lamb is in the midst of the throne. Hence we come  boldly.”</a:t>
            </a:r>
          </a:p>
          <a:p>
            <a:pPr algn="r"/>
            <a:r>
              <a:rPr lang="en-US" sz="2000" dirty="0" smtClean="0">
                <a:solidFill>
                  <a:prstClr val="black"/>
                </a:solidFill>
                <a:latin typeface="Arial Narrow" panose="020B0606020202030204" pitchFamily="34" charset="0"/>
              </a:rPr>
              <a:t>- Arthur Pink, </a:t>
            </a:r>
            <a:r>
              <a:rPr lang="en-US" sz="2000" i="1" dirty="0" smtClean="0">
                <a:solidFill>
                  <a:prstClr val="black"/>
                </a:solidFill>
                <a:latin typeface="Arial Narrow" panose="020B0606020202030204" pitchFamily="34" charset="0"/>
              </a:rPr>
              <a:t>Exposition of Hebrews </a:t>
            </a:r>
            <a:r>
              <a:rPr lang="en-US" sz="2000" dirty="0" smtClean="0">
                <a:solidFill>
                  <a:prstClr val="black"/>
                </a:solidFill>
                <a:latin typeface="Arial Narrow" panose="020B0606020202030204" pitchFamily="34" charset="0"/>
              </a:rPr>
              <a:t>, 220</a:t>
            </a:r>
            <a:endParaRPr lang="en-US" sz="2000" dirty="0">
              <a:solidFill>
                <a:prstClr val="black"/>
              </a:solidFill>
              <a:latin typeface="Arial Narrow" panose="020B0606020202030204" pitchFamily="34" charset="0"/>
            </a:endParaRPr>
          </a:p>
        </p:txBody>
      </p:sp>
      <p:pic>
        <p:nvPicPr>
          <p:cNvPr id="3" name="Picture 2" descr="Arthur W. Pink"/>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71686" y="1762124"/>
            <a:ext cx="2286000" cy="20478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7" name="Rectangle 6"/>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4</a:t>
            </a:r>
            <a:endParaRPr lang="en-US" sz="28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18788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20212"/>
            <a:ext cx="8382000" cy="3046988"/>
          </a:xfrm>
          <a:prstGeom prst="rect">
            <a:avLst/>
          </a:prstGeom>
          <a:noFill/>
          <a:ln>
            <a:solidFill>
              <a:schemeClr val="tx1"/>
            </a:solidFill>
          </a:ln>
        </p:spPr>
        <p:txBody>
          <a:bodyPr wrap="square" rtlCol="0">
            <a:spAutoFit/>
          </a:bodyPr>
          <a:lstStyle/>
          <a:p>
            <a:r>
              <a:rPr lang="en-US" sz="2800" dirty="0" smtClean="0">
                <a:latin typeface="Arial Narrow" panose="020B0606020202030204" pitchFamily="34" charset="0"/>
              </a:rPr>
              <a:t>“…prayerlessness is the root of all sin. When we do not give time each day to earnest and believing prayer, we are saying that we can cope with life without divine aid. It is human arrogance at its worst….to be </a:t>
            </a:r>
            <a:r>
              <a:rPr lang="en-US" sz="2800" dirty="0" err="1" smtClean="0">
                <a:latin typeface="Arial Narrow" panose="020B0606020202030204" pitchFamily="34" charset="0"/>
              </a:rPr>
              <a:t>prayerless</a:t>
            </a:r>
            <a:r>
              <a:rPr lang="en-US" sz="2800" dirty="0" smtClean="0">
                <a:latin typeface="Arial Narrow" panose="020B0606020202030204" pitchFamily="34" charset="0"/>
              </a:rPr>
              <a:t> is to be guilty of the worst form of practical atheism.”</a:t>
            </a:r>
          </a:p>
          <a:p>
            <a:endParaRPr lang="en-US" sz="2800" dirty="0" smtClean="0">
              <a:latin typeface="Arial Narrow" panose="020B0606020202030204" pitchFamily="34" charset="0"/>
            </a:endParaRPr>
          </a:p>
          <a:p>
            <a:pPr algn="r"/>
            <a:r>
              <a:rPr lang="en-US" sz="2000" dirty="0" smtClean="0">
                <a:latin typeface="Arial Narrow" panose="020B0606020202030204" pitchFamily="34" charset="0"/>
              </a:rPr>
              <a:t>- Raymond Brown, Quoted by Dan King, </a:t>
            </a:r>
            <a:r>
              <a:rPr lang="en-US" sz="2000" i="1" dirty="0" smtClean="0">
                <a:latin typeface="Arial Narrow" panose="020B0606020202030204" pitchFamily="34" charset="0"/>
              </a:rPr>
              <a:t>The Book of Hebrews,</a:t>
            </a:r>
            <a:r>
              <a:rPr lang="en-US" sz="2000" dirty="0" smtClean="0">
                <a:latin typeface="Arial Narrow" panose="020B0606020202030204" pitchFamily="34" charset="0"/>
              </a:rPr>
              <a:t> 146-147</a:t>
            </a:r>
            <a:endParaRPr lang="en-US" sz="2000" dirty="0">
              <a:latin typeface="Arial Narrow" panose="020B0606020202030204" pitchFamily="34" charset="0"/>
            </a:endParaRPr>
          </a:p>
        </p:txBody>
      </p:sp>
      <p:sp>
        <p:nvSpPr>
          <p:cNvPr id="4" name="Rectangle 3"/>
          <p:cNvSpPr/>
          <p:nvPr/>
        </p:nvSpPr>
        <p:spPr>
          <a:xfrm>
            <a:off x="76200" y="0"/>
            <a:ext cx="9081486" cy="769441"/>
          </a:xfrm>
          <a:prstGeom prst="rect">
            <a:avLst/>
          </a:prstGeom>
          <a:noFill/>
        </p:spPr>
        <p:txBody>
          <a:bodyPr wrap="square" lIns="91440" tIns="45720" rIns="91440" bIns="45720">
            <a:spAutoFit/>
          </a:bodyPr>
          <a:lstStyle/>
          <a:p>
            <a:r>
              <a:rPr lang="en-US" sz="4400" b="1" spc="0" dirty="0" smtClean="0">
                <a:ln w="9000" cmpd="sng">
                  <a:noFill/>
                  <a:prstDash val="solid"/>
                </a:ln>
                <a:effectLst/>
                <a:latin typeface="Arial Narrow" panose="020B0606020202030204" pitchFamily="34" charset="0"/>
              </a:rPr>
              <a:t>Hebrews</a:t>
            </a:r>
            <a:endParaRPr lang="en-US" sz="4400" b="1" spc="0" dirty="0">
              <a:ln w="9000" cmpd="sng">
                <a:noFill/>
                <a:prstDash val="solid"/>
              </a:ln>
              <a:effectLst/>
              <a:latin typeface="Arial Narrow" panose="020B0606020202030204" pitchFamily="34" charset="0"/>
            </a:endParaRPr>
          </a:p>
        </p:txBody>
      </p:sp>
      <p:sp>
        <p:nvSpPr>
          <p:cNvPr id="5" name="Rectangle 4"/>
          <p:cNvSpPr/>
          <p:nvPr/>
        </p:nvSpPr>
        <p:spPr>
          <a:xfrm>
            <a:off x="2133600" y="221593"/>
            <a:ext cx="70240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Chapter 4</a:t>
            </a:r>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9422">
            <a:off x="8183584" y="135928"/>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95126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5 </a:t>
            </a:r>
            <a:endParaRPr lang="en-US" sz="3200" dirty="0">
              <a:latin typeface="Arial Narrow" panose="020B0606020202030204" pitchFamily="34" charset="0"/>
            </a:endParaRPr>
          </a:p>
        </p:txBody>
      </p:sp>
      <p:sp>
        <p:nvSpPr>
          <p:cNvPr id="8" name="TextBox 7"/>
          <p:cNvSpPr txBox="1"/>
          <p:nvPr/>
        </p:nvSpPr>
        <p:spPr>
          <a:xfrm>
            <a:off x="1371600" y="2057400"/>
            <a:ext cx="7772400" cy="156966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 </a:t>
            </a:r>
            <a:r>
              <a:rPr lang="en-US" sz="3200" dirty="0" smtClean="0">
                <a:solidFill>
                  <a:schemeClr val="bg1"/>
                </a:solidFill>
                <a:latin typeface="Arial Narrow" panose="020B0606020202030204" pitchFamily="34" charset="0"/>
              </a:rPr>
              <a:t>(1:1-10:18)</a:t>
            </a:r>
          </a:p>
          <a:p>
            <a:pPr marL="400050" indent="-400050">
              <a:buFont typeface="+mj-lt"/>
              <a:buAutoNum type="romanUcPeriod"/>
            </a:pPr>
            <a:endParaRPr lang="en-US" sz="3200" dirty="0" smtClean="0">
              <a:solidFill>
                <a:schemeClr val="bg1"/>
              </a:solidFill>
              <a:latin typeface="Arial Narrow" panose="020B0606020202030204" pitchFamily="34" charset="0"/>
            </a:endParaRPr>
          </a:p>
          <a:p>
            <a:pPr marL="400050" indent="-400050">
              <a:buFont typeface="+mj-lt"/>
              <a:buAutoNum type="romanUcPeriod"/>
            </a:pPr>
            <a:r>
              <a:rPr lang="en-US" sz="3200" u="sng" dirty="0" smtClean="0">
                <a:solidFill>
                  <a:schemeClr val="bg1"/>
                </a:solidFill>
                <a:latin typeface="Arial Narrow" panose="020B0606020202030204" pitchFamily="34" charset="0"/>
              </a:rPr>
              <a:t>Don’t Give Up </a:t>
            </a:r>
            <a:r>
              <a:rPr lang="en-US" sz="3200" dirty="0" smtClean="0">
                <a:solidFill>
                  <a:schemeClr val="bg1"/>
                </a:solidFill>
                <a:latin typeface="Arial Narrow" panose="020B0606020202030204" pitchFamily="34" charset="0"/>
              </a:rPr>
              <a:t>(10:19-13:28)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01242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5</a:t>
            </a:r>
            <a:endParaRPr lang="en-US" sz="3200" dirty="0">
              <a:latin typeface="Arial Narrow" panose="020B0606020202030204" pitchFamily="34" charset="0"/>
            </a:endParaRPr>
          </a:p>
        </p:txBody>
      </p:sp>
      <p:sp>
        <p:nvSpPr>
          <p:cNvPr id="8" name="TextBox 7"/>
          <p:cNvSpPr txBox="1"/>
          <p:nvPr/>
        </p:nvSpPr>
        <p:spPr>
          <a:xfrm>
            <a:off x="1371600" y="2057400"/>
            <a:ext cx="7772400" cy="2369880"/>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 </a:t>
            </a:r>
            <a:r>
              <a:rPr lang="en-US" sz="3200" dirty="0" smtClean="0">
                <a:solidFill>
                  <a:schemeClr val="bg1"/>
                </a:solidFill>
                <a:latin typeface="Arial Narrow" panose="020B0606020202030204" pitchFamily="34" charset="0"/>
              </a:rPr>
              <a:t>(1:1-10:18)</a:t>
            </a:r>
          </a:p>
          <a:p>
            <a:pPr marL="971550" lvl="1" indent="-514350">
              <a:buFont typeface="+mj-lt"/>
              <a:buAutoNum type="alphaUcPeriod"/>
            </a:pPr>
            <a:r>
              <a:rPr lang="en-US" sz="3200" i="1" dirty="0">
                <a:solidFill>
                  <a:schemeClr val="bg1"/>
                </a:solidFill>
                <a:latin typeface="Arial Narrow" panose="020B0606020202030204" pitchFamily="34" charset="0"/>
              </a:rPr>
              <a:t>Superiority of Christ’s Person </a:t>
            </a:r>
            <a:r>
              <a:rPr lang="en-US" sz="3200" dirty="0">
                <a:solidFill>
                  <a:schemeClr val="bg1"/>
                </a:solidFill>
                <a:latin typeface="Arial Narrow" panose="020B0606020202030204" pitchFamily="34" charset="0"/>
              </a:rPr>
              <a:t>(1:1 – 4:13)</a:t>
            </a:r>
          </a:p>
          <a:p>
            <a:pPr marL="1428750" lvl="2" indent="-514350">
              <a:buFont typeface="+mj-lt"/>
              <a:buAutoNum type="arabicPeriod"/>
            </a:pPr>
            <a:r>
              <a:rPr lang="en-US" sz="2800" dirty="0">
                <a:solidFill>
                  <a:schemeClr val="bg1"/>
                </a:solidFill>
                <a:latin typeface="Arial Narrow" panose="020B0606020202030204" pitchFamily="34" charset="0"/>
              </a:rPr>
              <a:t>Superiority over prophets (1:1-3)</a:t>
            </a:r>
          </a:p>
          <a:p>
            <a:pPr marL="1428750" lvl="2" indent="-514350">
              <a:buFont typeface="+mj-lt"/>
              <a:buAutoNum type="arabicPeriod"/>
            </a:pPr>
            <a:r>
              <a:rPr lang="en-US" sz="2800" dirty="0">
                <a:solidFill>
                  <a:schemeClr val="bg1"/>
                </a:solidFill>
                <a:latin typeface="Arial Narrow" panose="020B0606020202030204" pitchFamily="34" charset="0"/>
              </a:rPr>
              <a:t>Superiority over angels (1:4 – 2:18)</a:t>
            </a:r>
          </a:p>
          <a:p>
            <a:pPr marL="1428750" lvl="2" indent="-514350">
              <a:buFont typeface="+mj-lt"/>
              <a:buAutoNum type="arabicPeriod"/>
            </a:pPr>
            <a:r>
              <a:rPr lang="en-US" sz="2800" dirty="0">
                <a:solidFill>
                  <a:schemeClr val="bg1"/>
                </a:solidFill>
                <a:latin typeface="Arial Narrow" panose="020B0606020202030204" pitchFamily="34" charset="0"/>
              </a:rPr>
              <a:t>Superiority over Moses (3:1 – 4:13)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77959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3686" y="0"/>
            <a:ext cx="9144000" cy="1200329"/>
          </a:xfrm>
          <a:prstGeom prst="rect">
            <a:avLst/>
          </a:prstGeom>
          <a:noFill/>
        </p:spPr>
        <p:txBody>
          <a:bodyPr wrap="square" lIns="91440" tIns="45720" rIns="91440" bIns="45720">
            <a:spAutoFit/>
          </a:bodyPr>
          <a:lstStyle/>
          <a:p>
            <a:pPr algn="ctr"/>
            <a:r>
              <a:rPr lang="en-US" sz="7200" b="1" spc="0" dirty="0" smtClean="0">
                <a:ln w="9000" cmpd="sng">
                  <a:noFill/>
                  <a:prstDash val="solid"/>
                </a:ln>
                <a:solidFill>
                  <a:schemeClr val="bg1"/>
                </a:solidFill>
                <a:effectLst/>
                <a:latin typeface="Arial Narrow" panose="020B0606020202030204" pitchFamily="34" charset="0"/>
              </a:rPr>
              <a:t>Hebrews</a:t>
            </a:r>
            <a:endParaRPr lang="en-US" sz="7200" b="1" spc="0" dirty="0">
              <a:ln w="9000" cmpd="sng">
                <a:noFill/>
                <a:prstDash val="solid"/>
              </a:ln>
              <a:solidFill>
                <a:schemeClr val="bg1"/>
              </a:solidFill>
              <a:effectLst/>
              <a:latin typeface="Arial Narrow" panose="020B0606020202030204" pitchFamily="34" charset="0"/>
            </a:endParaRPr>
          </a:p>
        </p:txBody>
      </p:sp>
      <p:sp>
        <p:nvSpPr>
          <p:cNvPr id="5" name="Rectangle 4"/>
          <p:cNvSpPr/>
          <p:nvPr/>
        </p:nvSpPr>
        <p:spPr>
          <a:xfrm>
            <a:off x="0" y="1143000"/>
            <a:ext cx="9157686"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Chapter 5</a:t>
            </a:r>
            <a:endParaRPr lang="en-US" sz="3200" dirty="0">
              <a:latin typeface="Arial Narrow" panose="020B0606020202030204" pitchFamily="34" charset="0"/>
            </a:endParaRPr>
          </a:p>
        </p:txBody>
      </p:sp>
      <p:sp>
        <p:nvSpPr>
          <p:cNvPr id="8" name="TextBox 7"/>
          <p:cNvSpPr txBox="1"/>
          <p:nvPr/>
        </p:nvSpPr>
        <p:spPr>
          <a:xfrm>
            <a:off x="1371600" y="2057400"/>
            <a:ext cx="7772400" cy="2800767"/>
          </a:xfrm>
          <a:prstGeom prst="rect">
            <a:avLst/>
          </a:prstGeom>
          <a:noFill/>
        </p:spPr>
        <p:txBody>
          <a:bodyPr wrap="square" rtlCol="0">
            <a:spAutoFit/>
          </a:bodyPr>
          <a:lstStyle/>
          <a:p>
            <a:pPr marL="400050" indent="-400050">
              <a:buFont typeface="+mj-lt"/>
              <a:buAutoNum type="romanUcPeriod"/>
            </a:pPr>
            <a:r>
              <a:rPr lang="en-US" sz="3200" u="sng" dirty="0" smtClean="0">
                <a:solidFill>
                  <a:schemeClr val="bg1"/>
                </a:solidFill>
                <a:latin typeface="Arial Narrow" panose="020B0606020202030204" pitchFamily="34" charset="0"/>
              </a:rPr>
              <a:t>Christ is the Way </a:t>
            </a:r>
            <a:r>
              <a:rPr lang="en-US" sz="3200" dirty="0" smtClean="0">
                <a:solidFill>
                  <a:schemeClr val="bg1"/>
                </a:solidFill>
                <a:latin typeface="Arial Narrow" panose="020B0606020202030204" pitchFamily="34" charset="0"/>
              </a:rPr>
              <a:t>(1:1-10:18)</a:t>
            </a:r>
          </a:p>
          <a:p>
            <a:pPr marL="971550" lvl="1" indent="-514350">
              <a:buFont typeface="+mj-lt"/>
              <a:buAutoNum type="alphaUcPeriod" startAt="2"/>
            </a:pPr>
            <a:r>
              <a:rPr lang="en-US" sz="3200" i="1" dirty="0">
                <a:solidFill>
                  <a:schemeClr val="bg1"/>
                </a:solidFill>
                <a:latin typeface="Arial Narrow" panose="020B0606020202030204" pitchFamily="34" charset="0"/>
              </a:rPr>
              <a:t>Superiority of Christ’s Work </a:t>
            </a:r>
            <a:r>
              <a:rPr lang="en-US" sz="3200" dirty="0">
                <a:solidFill>
                  <a:schemeClr val="bg1"/>
                </a:solidFill>
                <a:latin typeface="Arial Narrow" panose="020B0606020202030204" pitchFamily="34" charset="0"/>
              </a:rPr>
              <a:t>( 4:14 – 10:18)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priesthood (4:14 – 7:28)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covenant (8)</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sanctuary (9:1-14)</a:t>
            </a:r>
          </a:p>
          <a:p>
            <a:pPr marL="1428750" lvl="2" indent="-514350">
              <a:buFont typeface="+mj-lt"/>
              <a:buAutoNum type="arabicPeriod"/>
            </a:pPr>
            <a:r>
              <a:rPr lang="en-US" sz="2800" dirty="0">
                <a:solidFill>
                  <a:schemeClr val="bg1"/>
                </a:solidFill>
                <a:latin typeface="Arial Narrow" panose="020B0606020202030204" pitchFamily="34" charset="0"/>
              </a:rPr>
              <a:t>Superiority of Christ’s sacrifice (9:15 – 10:18)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9422">
            <a:off x="8183586" y="732319"/>
            <a:ext cx="768555"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23742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11902</TotalTime>
  <Words>10215</Words>
  <Application>Microsoft Office PowerPoint</Application>
  <PresentationFormat>On-screen Show (4:3)</PresentationFormat>
  <Paragraphs>2180</Paragraphs>
  <Slides>221</Slides>
  <Notes>40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221</vt:i4>
      </vt:variant>
    </vt:vector>
  </HeadingPairs>
  <TitlesOfParts>
    <vt:vector size="232" baseType="lpstr">
      <vt:lpstr>Arial</vt:lpstr>
      <vt:lpstr>Tahoma</vt:lpstr>
      <vt:lpstr>Times New Roman</vt:lpstr>
      <vt:lpstr>Arial Narrow</vt:lpstr>
      <vt:lpstr>Calibri</vt:lpstr>
      <vt:lpstr>Corbel</vt:lpstr>
      <vt:lpstr>Wingdings</vt:lpstr>
      <vt:lpstr>WP TypographicSymbols</vt:lpstr>
      <vt:lpstr>Office Theme</vt:lpstr>
      <vt:lpstr>1_Office Theme</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Steve-PC</cp:lastModifiedBy>
  <cp:revision>156</cp:revision>
  <cp:lastPrinted>2014-12-28T05:17:11Z</cp:lastPrinted>
  <dcterms:created xsi:type="dcterms:W3CDTF">2009-05-02T22:02:38Z</dcterms:created>
  <dcterms:modified xsi:type="dcterms:W3CDTF">2015-08-19T11:36:31Z</dcterms:modified>
</cp:coreProperties>
</file>